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8"/>
  </p:notesMasterIdLst>
  <p:sldIdLst>
    <p:sldId id="256" r:id="rId2"/>
    <p:sldId id="266" r:id="rId3"/>
    <p:sldId id="277" r:id="rId4"/>
    <p:sldId id="278" r:id="rId5"/>
    <p:sldId id="259" r:id="rId6"/>
    <p:sldId id="279" r:id="rId7"/>
    <p:sldId id="261" r:id="rId8"/>
    <p:sldId id="270" r:id="rId9"/>
    <p:sldId id="284" r:id="rId10"/>
    <p:sldId id="268" r:id="rId11"/>
    <p:sldId id="281" r:id="rId12"/>
    <p:sldId id="274" r:id="rId13"/>
    <p:sldId id="282" r:id="rId14"/>
    <p:sldId id="262" r:id="rId15"/>
    <p:sldId id="263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Jakl" initials="MJ" lastIdx="5" clrIdx="0">
    <p:extLst>
      <p:ext uri="{19B8F6BF-5375-455C-9EA6-DF929625EA0E}">
        <p15:presenceInfo xmlns:p15="http://schemas.microsoft.com/office/powerpoint/2012/main" userId="90a5e6b36b3693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741"/>
  </p:normalViewPr>
  <p:slideViewPr>
    <p:cSldViewPr snapToGrid="0" snapToObject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C35E-DF59-C84A-9936-476FED834621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60F1C-25BF-8542-A6C0-7E94B740E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33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60F1C-25BF-8542-A6C0-7E94B740E4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23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593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6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31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58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448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573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221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42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456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9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FB3D16-EEEE-D34C-87CB-6AFE26A857C5}" type="datetimeFigureOut">
              <a:rPr lang="cs-CZ" smtClean="0"/>
              <a:t>13. 11. 2022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8B89CD-F612-164B-977B-CAADA96A88A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767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56EF530-75FC-4976-A39D-87A5DFE98C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68ECFAF-FF94-4771-B4BD-B28D909D47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51AF0F-026E-D09A-D5A3-E36DB8407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452673"/>
            <a:ext cx="5490143" cy="3766242"/>
          </a:xfrm>
        </p:spPr>
        <p:txBody>
          <a:bodyPr>
            <a:normAutofit/>
          </a:bodyPr>
          <a:lstStyle/>
          <a:p>
            <a:pPr algn="l"/>
            <a:r>
              <a:rPr lang="cs-CZ" sz="4800" dirty="0"/>
              <a:t>Hodnocení efektivity </a:t>
            </a:r>
            <a:r>
              <a:rPr lang="cs-CZ" sz="4800" dirty="0" err="1"/>
              <a:t>triáže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/>
              <a:t>u pacientů </a:t>
            </a:r>
            <a:br>
              <a:rPr lang="cs-CZ" sz="4800" dirty="0"/>
            </a:br>
            <a:r>
              <a:rPr lang="cs-CZ" sz="4800" dirty="0"/>
              <a:t>s COVID-19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0956BE-02AA-D419-E4C4-05C8F3D8E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7" y="4318503"/>
            <a:ext cx="6020627" cy="2013670"/>
          </a:xfrm>
        </p:spPr>
        <p:txBody>
          <a:bodyPr anchor="ctr">
            <a:normAutofit/>
          </a:bodyPr>
          <a:lstStyle/>
          <a:p>
            <a:pPr algn="l"/>
            <a:r>
              <a:rPr lang="cs-CZ" b="0" cap="none" dirty="0" smtClean="0">
                <a:solidFill>
                  <a:schemeClr val="bg2"/>
                </a:solidFill>
              </a:rPr>
              <a:t>Jakl M., Kočí </a:t>
            </a:r>
            <a:r>
              <a:rPr lang="cs-CZ" b="0" cap="none" dirty="0" smtClean="0">
                <a:solidFill>
                  <a:schemeClr val="bg2"/>
                </a:solidFill>
              </a:rPr>
              <a:t>J, </a:t>
            </a:r>
            <a:r>
              <a:rPr lang="cs-CZ" b="0" cap="none" dirty="0" smtClean="0">
                <a:solidFill>
                  <a:schemeClr val="bg2"/>
                </a:solidFill>
              </a:rPr>
              <a:t>Berková J, </a:t>
            </a:r>
            <a:r>
              <a:rPr lang="cs-CZ" b="0" cap="none" dirty="0">
                <a:solidFill>
                  <a:schemeClr val="bg2"/>
                </a:solidFill>
              </a:rPr>
              <a:t>K</a:t>
            </a:r>
            <a:r>
              <a:rPr lang="cs-CZ" b="0" cap="none" dirty="0" smtClean="0">
                <a:solidFill>
                  <a:schemeClr val="bg2"/>
                </a:solidFill>
              </a:rPr>
              <a:t>ozáková T, Horáček JM</a:t>
            </a:r>
          </a:p>
          <a:p>
            <a:pPr algn="l"/>
            <a:r>
              <a:rPr lang="cs-CZ" b="0" cap="none" dirty="0" smtClean="0">
                <a:solidFill>
                  <a:schemeClr val="bg2"/>
                </a:solidFill>
              </a:rPr>
              <a:t>Klinika urgentní medicíny FNHK</a:t>
            </a:r>
          </a:p>
          <a:p>
            <a:pPr algn="l"/>
            <a:r>
              <a:rPr lang="cs-CZ" b="0" cap="none" dirty="0" smtClean="0">
                <a:solidFill>
                  <a:schemeClr val="bg2"/>
                </a:solidFill>
              </a:rPr>
              <a:t>Katedra vojenského vnitřního lékařství a vojenské hygieny FVZ UO</a:t>
            </a:r>
            <a:endParaRPr lang="cs-CZ" b="0" cap="none" dirty="0">
              <a:solidFill>
                <a:schemeClr val="bg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51F7A-B016-4A91-85E3-61FE4869CE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fický objekt 6" descr="Covid-19 obrys">
            <a:extLst>
              <a:ext uri="{FF2B5EF4-FFF2-40B4-BE49-F238E27FC236}">
                <a16:creationId xmlns:a16="http://schemas.microsoft.com/office/drawing/2014/main" id="{02E59AD5-D6D2-B134-7EA0-94D09D8C0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403687"/>
            <a:ext cx="3995592" cy="39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9C894-1024-729F-075C-4556E6A7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V2: porovnání pacientů s </a:t>
            </a:r>
            <a:r>
              <a:rPr lang="cs-CZ" sz="4400" dirty="0">
                <a:solidFill>
                  <a:schemeClr val="accent1"/>
                </a:solidFill>
              </a:rPr>
              <a:t>dodrženým</a:t>
            </a:r>
            <a:r>
              <a:rPr lang="cs-CZ" sz="4400" dirty="0"/>
              <a:t> </a:t>
            </a:r>
            <a:br>
              <a:rPr lang="cs-CZ" sz="4400" dirty="0"/>
            </a:br>
            <a:r>
              <a:rPr lang="cs-CZ" sz="4400" dirty="0"/>
              <a:t>       vs. </a:t>
            </a:r>
            <a:r>
              <a:rPr lang="cs-CZ" sz="4400" dirty="0">
                <a:solidFill>
                  <a:schemeClr val="accent1"/>
                </a:solidFill>
              </a:rPr>
              <a:t>nedodrženým</a:t>
            </a:r>
            <a:r>
              <a:rPr lang="cs-CZ" sz="4400" dirty="0"/>
              <a:t> schématem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0D494AF5-10F0-53C4-32EA-4DC7395D0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550779"/>
              </p:ext>
            </p:extLst>
          </p:nvPr>
        </p:nvGraphicFramePr>
        <p:xfrm>
          <a:off x="1088020" y="1908343"/>
          <a:ext cx="1026518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997">
                  <a:extLst>
                    <a:ext uri="{9D8B030D-6E8A-4147-A177-3AD203B41FA5}">
                      <a16:colId xmlns:a16="http://schemas.microsoft.com/office/drawing/2014/main" val="49358945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743170700"/>
                    </a:ext>
                  </a:extLst>
                </a:gridCol>
                <a:gridCol w="2521395">
                  <a:extLst>
                    <a:ext uri="{9D8B030D-6E8A-4147-A177-3AD203B41FA5}">
                      <a16:colId xmlns:a16="http://schemas.microsoft.com/office/drawing/2014/main" val="2493968477"/>
                    </a:ext>
                  </a:extLst>
                </a:gridCol>
                <a:gridCol w="2521395">
                  <a:extLst>
                    <a:ext uri="{9D8B030D-6E8A-4147-A177-3AD203B41FA5}">
                      <a16:colId xmlns:a16="http://schemas.microsoft.com/office/drawing/2014/main" val="3066338917"/>
                    </a:ext>
                  </a:extLst>
                </a:gridCol>
                <a:gridCol w="2521395">
                  <a:extLst>
                    <a:ext uri="{9D8B030D-6E8A-4147-A177-3AD203B41FA5}">
                      <a16:colId xmlns:a16="http://schemas.microsoft.com/office/drawing/2014/main" val="695445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Schéma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Počet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Neplánovaný </a:t>
                      </a:r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příjem</a:t>
                      </a: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 do 48 hod.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Riziko neplánovaného příjmu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Relativní riziko </a:t>
                      </a:r>
                      <a:br>
                        <a:rPr lang="cs-CZ" dirty="0">
                          <a:solidFill>
                            <a:schemeClr val="tx2"/>
                          </a:solidFill>
                        </a:rPr>
                      </a:b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(95% CI)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84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Dodrženo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2,5%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13,2 (7,8-22,5; p &lt; 0,001)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33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Nedodrženo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33,7%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51608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A89A628-256C-3F8A-D3E8-46B46B555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087463"/>
              </p:ext>
            </p:extLst>
          </p:nvPr>
        </p:nvGraphicFramePr>
        <p:xfrm>
          <a:off x="1088021" y="3538508"/>
          <a:ext cx="102592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47">
                  <a:extLst>
                    <a:ext uri="{9D8B030D-6E8A-4147-A177-3AD203B41FA5}">
                      <a16:colId xmlns:a16="http://schemas.microsoft.com/office/drawing/2014/main" val="49358945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986287921"/>
                    </a:ext>
                  </a:extLst>
                </a:gridCol>
                <a:gridCol w="2519785">
                  <a:extLst>
                    <a:ext uri="{9D8B030D-6E8A-4147-A177-3AD203B41FA5}">
                      <a16:colId xmlns:a16="http://schemas.microsoft.com/office/drawing/2014/main" val="2493968477"/>
                    </a:ext>
                  </a:extLst>
                </a:gridCol>
                <a:gridCol w="2519785">
                  <a:extLst>
                    <a:ext uri="{9D8B030D-6E8A-4147-A177-3AD203B41FA5}">
                      <a16:colId xmlns:a16="http://schemas.microsoft.com/office/drawing/2014/main" val="3066338917"/>
                    </a:ext>
                  </a:extLst>
                </a:gridCol>
                <a:gridCol w="2519785">
                  <a:extLst>
                    <a:ext uri="{9D8B030D-6E8A-4147-A177-3AD203B41FA5}">
                      <a16:colId xmlns:a16="http://schemas.microsoft.com/office/drawing/2014/main" val="695445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Schéma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Počet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Neplánovaný </a:t>
                      </a:r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překlad</a:t>
                      </a: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 do 48 hod.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Riziko neplánovaného překladu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Relativní riziko </a:t>
                      </a:r>
                      <a:br>
                        <a:rPr lang="cs-CZ" dirty="0">
                          <a:solidFill>
                            <a:schemeClr val="tx2"/>
                          </a:solidFill>
                        </a:rPr>
                      </a:b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(95% CI)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84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Dodrženo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0,4%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7,9 (1,3-48,7; p = 0,021)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33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Nedodrženo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2,9%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516082"/>
                  </a:ext>
                </a:extLst>
              </a:tr>
            </a:tbl>
          </a:graphicData>
        </a:graphic>
      </p:graphicFrame>
      <p:graphicFrame>
        <p:nvGraphicFramePr>
          <p:cNvPr id="6" name="Tabulka 4">
            <a:extLst>
              <a:ext uri="{FF2B5EF4-FFF2-40B4-BE49-F238E27FC236}">
                <a16:creationId xmlns:a16="http://schemas.microsoft.com/office/drawing/2014/main" id="{49BA3A6B-7F1C-6C7C-FBB0-62ACCE1019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275753"/>
              </p:ext>
            </p:extLst>
          </p:nvPr>
        </p:nvGraphicFramePr>
        <p:xfrm>
          <a:off x="1088020" y="5159901"/>
          <a:ext cx="102592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46">
                  <a:extLst>
                    <a:ext uri="{9D8B030D-6E8A-4147-A177-3AD203B41FA5}">
                      <a16:colId xmlns:a16="http://schemas.microsoft.com/office/drawing/2014/main" val="49358945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31904072"/>
                    </a:ext>
                  </a:extLst>
                </a:gridCol>
                <a:gridCol w="2519785">
                  <a:extLst>
                    <a:ext uri="{9D8B030D-6E8A-4147-A177-3AD203B41FA5}">
                      <a16:colId xmlns:a16="http://schemas.microsoft.com/office/drawing/2014/main" val="2493968477"/>
                    </a:ext>
                  </a:extLst>
                </a:gridCol>
                <a:gridCol w="2519785">
                  <a:extLst>
                    <a:ext uri="{9D8B030D-6E8A-4147-A177-3AD203B41FA5}">
                      <a16:colId xmlns:a16="http://schemas.microsoft.com/office/drawing/2014/main" val="3066338917"/>
                    </a:ext>
                  </a:extLst>
                </a:gridCol>
                <a:gridCol w="2519785">
                  <a:extLst>
                    <a:ext uri="{9D8B030D-6E8A-4147-A177-3AD203B41FA5}">
                      <a16:colId xmlns:a16="http://schemas.microsoft.com/office/drawing/2014/main" val="695445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Schéma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Počet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Neočekávané </a:t>
                      </a:r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úmrtí</a:t>
                      </a: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 do 48 hod.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Riziko neočekávaného úmrtí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Relativní riziko </a:t>
                      </a:r>
                      <a:br>
                        <a:rPr lang="cs-CZ" dirty="0">
                          <a:solidFill>
                            <a:schemeClr val="tx2"/>
                          </a:solidFill>
                        </a:rPr>
                      </a:b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(95% CI)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84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Dodrženo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825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0,4%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5,3 (0,6-38,4; p = 0,099)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33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Nedodrženo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1,9%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51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4CD11-F4B8-FE10-F634-3D9E60D7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V4: </a:t>
            </a:r>
            <a:r>
              <a:rPr lang="cs-CZ" dirty="0"/>
              <a:t>dopad předchozího průkazu 	 onemocnění covid-19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9784314-D2B7-D0D2-E909-87FA3560797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250952" y="3003626"/>
          <a:ext cx="10179048" cy="157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16">
                  <a:extLst>
                    <a:ext uri="{9D8B030D-6E8A-4147-A177-3AD203B41FA5}">
                      <a16:colId xmlns:a16="http://schemas.microsoft.com/office/drawing/2014/main" val="2660436098"/>
                    </a:ext>
                  </a:extLst>
                </a:gridCol>
                <a:gridCol w="2092498">
                  <a:extLst>
                    <a:ext uri="{9D8B030D-6E8A-4147-A177-3AD203B41FA5}">
                      <a16:colId xmlns:a16="http://schemas.microsoft.com/office/drawing/2014/main" val="2110161211"/>
                    </a:ext>
                  </a:extLst>
                </a:gridCol>
                <a:gridCol w="2346767">
                  <a:extLst>
                    <a:ext uri="{9D8B030D-6E8A-4147-A177-3AD203B41FA5}">
                      <a16:colId xmlns:a16="http://schemas.microsoft.com/office/drawing/2014/main" val="3334666795"/>
                    </a:ext>
                  </a:extLst>
                </a:gridCol>
                <a:gridCol w="2346767">
                  <a:extLst>
                    <a:ext uri="{9D8B030D-6E8A-4147-A177-3AD203B41FA5}">
                      <a16:colId xmlns:a16="http://schemas.microsoft.com/office/drawing/2014/main" val="409588623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Prokázáno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2"/>
                          </a:solidFill>
                        </a:rPr>
                        <a:t>Ø</a:t>
                      </a: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 doba ošetření (min.)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23803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Před příjezdem na OUM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610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09:36 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  <a:sym typeface="Symbol"/>
                        </a:rPr>
                        <a:t>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08:34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0,0001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448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Na OUM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17:15 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  <a:sym typeface="Symbol"/>
                        </a:rPr>
                        <a:t> 12:50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77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5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63B6A-B1C8-255D-E306-F807D20CE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7ECB00-5B01-6DF5-A013-32C6472A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94412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Příčiny nedodržení tirážového schématu</a:t>
            </a:r>
          </a:p>
          <a:p>
            <a:pPr lvl="1">
              <a:lnSpc>
                <a:spcPct val="100000"/>
              </a:lnSpc>
            </a:pPr>
            <a:r>
              <a:rPr lang="cs-CZ" sz="2200" dirty="0" smtClean="0">
                <a:solidFill>
                  <a:schemeClr val="tx1"/>
                </a:solidFill>
              </a:rPr>
              <a:t>Nedůvěra v proces </a:t>
            </a:r>
            <a:r>
              <a:rPr lang="cs-CZ" sz="2200" dirty="0" err="1" smtClean="0">
                <a:solidFill>
                  <a:schemeClr val="tx1"/>
                </a:solidFill>
              </a:rPr>
              <a:t>triáže</a:t>
            </a:r>
            <a:endParaRPr lang="cs-CZ" sz="22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cs-CZ" sz="2200" dirty="0" smtClean="0">
                <a:solidFill>
                  <a:schemeClr val="tx1"/>
                </a:solidFill>
              </a:rPr>
              <a:t>Podcenění asymptomatické hypoxie</a:t>
            </a:r>
          </a:p>
          <a:p>
            <a:pPr lvl="1">
              <a:lnSpc>
                <a:spcPct val="100000"/>
              </a:lnSpc>
            </a:pPr>
            <a:r>
              <a:rPr lang="cs-CZ" sz="2200" dirty="0" smtClean="0">
                <a:solidFill>
                  <a:schemeClr val="tx1"/>
                </a:solidFill>
              </a:rPr>
              <a:t>Nedostatečný odběr anamnézy – nerozpoznání ztráty soběstačnosti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Přestože byl Královéhradecký kraj k 31.3.2021 2. </a:t>
            </a:r>
            <a:r>
              <a:rPr lang="cs-CZ" sz="2400" dirty="0" err="1" smtClean="0">
                <a:solidFill>
                  <a:schemeClr val="tx1"/>
                </a:solidFill>
              </a:rPr>
              <a:t>nejzasaženějším</a:t>
            </a:r>
            <a:r>
              <a:rPr lang="cs-CZ" sz="2400" dirty="0" smtClean="0">
                <a:solidFill>
                  <a:schemeClr val="tx1"/>
                </a:solidFill>
              </a:rPr>
              <a:t> krajem, nebyla zásadně narušena péče o akutní pacienty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Smysluplnost intenzivního plošného testování – odlehčení zátěže </a:t>
            </a:r>
            <a:r>
              <a:rPr lang="cs-CZ" sz="2400" dirty="0" smtClean="0">
                <a:solidFill>
                  <a:schemeClr val="tx1"/>
                </a:solidFill>
              </a:rPr>
              <a:t>systému akutní péče?</a:t>
            </a:r>
            <a:endParaRPr lang="cs-CZ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sz="1600" dirty="0"/>
              <a:t>Testovaní před: 610; po: 319; rozdíl </a:t>
            </a:r>
            <a:r>
              <a:rPr lang="cs-CZ" sz="1600" dirty="0" smtClean="0"/>
              <a:t>8 </a:t>
            </a:r>
            <a:r>
              <a:rPr lang="cs-CZ" sz="1600" dirty="0"/>
              <a:t>minut </a:t>
            </a:r>
            <a:r>
              <a:rPr lang="cs-CZ" sz="1600" dirty="0">
                <a:sym typeface="Wingdings" pitchFamily="2" charset="2"/>
              </a:rPr>
              <a:t></a:t>
            </a:r>
            <a:r>
              <a:rPr lang="cs-CZ" sz="1600" dirty="0"/>
              <a:t> (8*319)/60 = </a:t>
            </a:r>
            <a:r>
              <a:rPr lang="cs-CZ" sz="1600" dirty="0">
                <a:solidFill>
                  <a:srgbClr val="FF0000"/>
                </a:solidFill>
              </a:rPr>
              <a:t>42 hodin </a:t>
            </a:r>
            <a:r>
              <a:rPr lang="cs-CZ" sz="1600" dirty="0" smtClean="0">
                <a:solidFill>
                  <a:srgbClr val="FF0000"/>
                </a:solidFill>
              </a:rPr>
              <a:t>pracovního času OUM</a:t>
            </a:r>
            <a:endParaRPr lang="cs-CZ" sz="22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9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63B6A-B1C8-255D-E306-F807D20CE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– jiné přístupy k </a:t>
            </a:r>
            <a:r>
              <a:rPr lang="cs-CZ" dirty="0" err="1" smtClean="0"/>
              <a:t>triáži</a:t>
            </a:r>
            <a:endParaRPr lang="cs-CZ" dirty="0"/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032" y="1240325"/>
            <a:ext cx="6511586" cy="5316519"/>
          </a:xfrm>
        </p:spPr>
      </p:pic>
      <p:sp>
        <p:nvSpPr>
          <p:cNvPr id="14" name="TextovéPole 13"/>
          <p:cNvSpPr txBox="1"/>
          <p:nvPr/>
        </p:nvSpPr>
        <p:spPr>
          <a:xfrm>
            <a:off x="1342213" y="3107684"/>
            <a:ext cx="3184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err="1"/>
              <a:t>T</a:t>
            </a:r>
            <a:r>
              <a:rPr lang="cs-CZ" sz="2200" dirty="0" err="1" smtClean="0"/>
              <a:t>riáž</a:t>
            </a:r>
            <a:r>
              <a:rPr lang="cs-CZ" sz="2200" dirty="0" smtClean="0"/>
              <a:t> </a:t>
            </a:r>
            <a:r>
              <a:rPr lang="cs-CZ" sz="2200" dirty="0"/>
              <a:t>využita k identifikaci </a:t>
            </a:r>
            <a:r>
              <a:rPr lang="cs-CZ" sz="2200" dirty="0" smtClean="0"/>
              <a:t>pacientů </a:t>
            </a:r>
            <a:r>
              <a:rPr lang="cs-CZ" sz="2200" dirty="0"/>
              <a:t>ve vysokém riziku COVID 19</a:t>
            </a:r>
          </a:p>
        </p:txBody>
      </p:sp>
    </p:spTree>
    <p:extLst>
      <p:ext uri="{BB962C8B-B14F-4D97-AF65-F5344CB8AC3E}">
        <p14:creationId xmlns:p14="http://schemas.microsoft.com/office/powerpoint/2010/main" val="8512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63B6A-B1C8-255D-E306-F807D20CE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– jiné přístupy k </a:t>
            </a:r>
            <a:r>
              <a:rPr lang="cs-CZ" dirty="0" err="1" smtClean="0"/>
              <a:t>triáži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7ECB00-5B01-6DF5-A013-32C6472A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02154"/>
            <a:ext cx="10178322" cy="572364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Klinické vyšetření v kombinaci s laboratorními ukazateli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AA07B0D-8862-87F8-0EC8-963B1058F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857" y="1874517"/>
            <a:ext cx="5576285" cy="12262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281DD6F-4372-0171-1E90-5D2C6D686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857" y="4226895"/>
            <a:ext cx="5576285" cy="14194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FB5B7582-8C3C-40AE-7F4A-1658055644D5}"/>
              </a:ext>
            </a:extLst>
          </p:cNvPr>
          <p:cNvSpPr txBox="1">
            <a:spLocks/>
          </p:cNvSpPr>
          <p:nvPr/>
        </p:nvSpPr>
        <p:spPr>
          <a:xfrm>
            <a:off x="1251678" y="3570139"/>
            <a:ext cx="10178322" cy="572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Chybovost 5,4 % resp. 6,3 %, ošetření 1,6 hod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BCB710B4-D81A-748F-3D6E-0E58F15A9FB6}"/>
              </a:ext>
            </a:extLst>
          </p:cNvPr>
          <p:cNvSpPr txBox="1">
            <a:spLocks/>
          </p:cNvSpPr>
          <p:nvPr/>
        </p:nvSpPr>
        <p:spPr>
          <a:xfrm>
            <a:off x="1251678" y="5807719"/>
            <a:ext cx="10178322" cy="572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Tel Aviv, Izrael: </a:t>
            </a:r>
            <a:r>
              <a:rPr lang="cs-CZ" sz="2000" dirty="0" err="1">
                <a:solidFill>
                  <a:schemeClr val="tx1"/>
                </a:solidFill>
              </a:rPr>
              <a:t>triáž</a:t>
            </a:r>
            <a:r>
              <a:rPr lang="cs-CZ" sz="2000" dirty="0">
                <a:solidFill>
                  <a:schemeClr val="tx1"/>
                </a:solidFill>
              </a:rPr>
              <a:t> na základě </a:t>
            </a:r>
            <a:r>
              <a:rPr lang="cs-CZ" sz="2000" dirty="0" err="1">
                <a:solidFill>
                  <a:schemeClr val="tx1"/>
                </a:solidFill>
              </a:rPr>
              <a:t>epid</a:t>
            </a:r>
            <a:r>
              <a:rPr lang="cs-CZ" sz="2000" dirty="0">
                <a:solidFill>
                  <a:schemeClr val="tx1"/>
                </a:solidFill>
              </a:rPr>
              <a:t>. historie a symptomů, průměrná doba </a:t>
            </a:r>
            <a:r>
              <a:rPr lang="cs-CZ" sz="2000" dirty="0" err="1">
                <a:solidFill>
                  <a:schemeClr val="tx1"/>
                </a:solidFill>
              </a:rPr>
              <a:t>triáže</a:t>
            </a:r>
            <a:r>
              <a:rPr lang="cs-CZ" sz="2000" dirty="0">
                <a:solidFill>
                  <a:schemeClr val="tx1"/>
                </a:solidFill>
              </a:rPr>
              <a:t> 5,25 hod.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7857" y="1848029"/>
            <a:ext cx="5576285" cy="17300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738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1C0A8-FFAA-833B-A8AB-9BB80C68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0723D6-E7A5-18E7-C0B5-18C1798E8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72543"/>
            <a:ext cx="10178322" cy="359359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1"/>
                </a:solidFill>
              </a:rPr>
              <a:t>Třídění dle zvoleného </a:t>
            </a:r>
            <a:r>
              <a:rPr lang="cs-CZ" sz="2400" dirty="0" err="1">
                <a:solidFill>
                  <a:schemeClr val="tx1"/>
                </a:solidFill>
              </a:rPr>
              <a:t>triážového</a:t>
            </a:r>
            <a:r>
              <a:rPr lang="cs-CZ" sz="2400" dirty="0">
                <a:solidFill>
                  <a:schemeClr val="tx1"/>
                </a:solidFill>
              </a:rPr>
              <a:t> schématu se prokázalo jako efektivní </a:t>
            </a:r>
            <a:r>
              <a:rPr lang="cs-CZ" sz="2400" dirty="0" smtClean="0">
                <a:solidFill>
                  <a:schemeClr val="tx1"/>
                </a:solidFill>
              </a:rPr>
              <a:t>iniciální strategie </a:t>
            </a:r>
            <a:r>
              <a:rPr lang="cs-CZ" sz="2400" dirty="0">
                <a:solidFill>
                  <a:schemeClr val="tx1"/>
                </a:solidFill>
              </a:rPr>
              <a:t>u pacientů s onemocněním Covid-19</a:t>
            </a:r>
          </a:p>
          <a:p>
            <a:pPr>
              <a:lnSpc>
                <a:spcPct val="100000"/>
              </a:lnSpc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1"/>
                </a:solidFill>
              </a:rPr>
              <a:t>Úspěšnost </a:t>
            </a:r>
            <a:r>
              <a:rPr lang="cs-CZ" sz="2400" dirty="0" err="1">
                <a:solidFill>
                  <a:schemeClr val="tx1"/>
                </a:solidFill>
              </a:rPr>
              <a:t>triážového</a:t>
            </a:r>
            <a:r>
              <a:rPr lang="cs-CZ" sz="2400" dirty="0">
                <a:solidFill>
                  <a:schemeClr val="tx1"/>
                </a:solidFill>
              </a:rPr>
              <a:t> schématu prokazuje </a:t>
            </a:r>
            <a:r>
              <a:rPr lang="cs-CZ" sz="2400" dirty="0" smtClean="0">
                <a:solidFill>
                  <a:schemeClr val="tx1"/>
                </a:solidFill>
              </a:rPr>
              <a:t>efektivitu postupů válečné medicíny při řešení mimořádných situací v civilním prostředí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8A4AC4-7EB6-0F6F-9729-490E21F5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57" y="864911"/>
            <a:ext cx="9031484" cy="34672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spc="800" dirty="0" err="1"/>
              <a:t>děkuji</a:t>
            </a:r>
            <a:r>
              <a:rPr lang="en-US" sz="8000" spc="800" dirty="0"/>
              <a:t> za </a:t>
            </a:r>
            <a:r>
              <a:rPr lang="en-US" sz="8000" spc="800" dirty="0" err="1"/>
              <a:t>pozornost</a:t>
            </a:r>
            <a:endParaRPr lang="en-US" sz="8000" spc="8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60DB7-0BEB-7705-F714-5DB020CD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AADA5-EC29-C470-B473-096FEF5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8657"/>
            <a:ext cx="10178322" cy="488899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Pandemie Covid-19 od prosince 2019 (Wu-chan, Čína)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 ČR </a:t>
            </a:r>
            <a:r>
              <a:rPr lang="cs-CZ" sz="2000" dirty="0" smtClean="0">
                <a:solidFill>
                  <a:schemeClr val="tx1"/>
                </a:solidFill>
              </a:rPr>
              <a:t>4,16 </a:t>
            </a:r>
            <a:r>
              <a:rPr lang="cs-CZ" sz="2000" dirty="0">
                <a:solidFill>
                  <a:schemeClr val="tx1"/>
                </a:solidFill>
              </a:rPr>
              <a:t>mil. potvrzených případů, ve světě </a:t>
            </a:r>
            <a:r>
              <a:rPr lang="cs-CZ" sz="2000" dirty="0" smtClean="0">
                <a:solidFill>
                  <a:schemeClr val="tx1"/>
                </a:solidFill>
              </a:rPr>
              <a:t>633 </a:t>
            </a:r>
            <a:r>
              <a:rPr lang="cs-CZ" sz="2000" dirty="0">
                <a:solidFill>
                  <a:schemeClr val="tx1"/>
                </a:solidFill>
              </a:rPr>
              <a:t>mil. (oba údaje k </a:t>
            </a:r>
            <a:r>
              <a:rPr lang="cs-CZ" sz="2000" dirty="0" smtClean="0">
                <a:solidFill>
                  <a:schemeClr val="tx1"/>
                </a:solidFill>
              </a:rPr>
              <a:t>7.11.2022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marL="457200" lvl="1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Systémové onemocnění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Lehké respirační projevy až ARDS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Kardiovaskulární projevy (</a:t>
            </a:r>
            <a:r>
              <a:rPr lang="cs-CZ" sz="2200" dirty="0" err="1" smtClean="0">
                <a:solidFill>
                  <a:schemeClr val="tx1"/>
                </a:solidFill>
              </a:rPr>
              <a:t>trombembolismus</a:t>
            </a:r>
            <a:r>
              <a:rPr lang="cs-CZ" sz="2200" dirty="0" smtClean="0">
                <a:solidFill>
                  <a:schemeClr val="tx1"/>
                </a:solidFill>
              </a:rPr>
              <a:t>, myokarditidy, AKS)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Neurologické a další projevy</a:t>
            </a:r>
          </a:p>
          <a:p>
            <a:pPr marL="457200" lvl="1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Enormní zatížení zdravotnických zařízení, od praktických lékařů až po nemocnice</a:t>
            </a:r>
          </a:p>
        </p:txBody>
      </p:sp>
    </p:spTree>
    <p:extLst>
      <p:ext uri="{BB962C8B-B14F-4D97-AF65-F5344CB8AC3E}">
        <p14:creationId xmlns:p14="http://schemas.microsoft.com/office/powerpoint/2010/main" val="25038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60DB7-0BEB-7705-F714-5DB020CD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AADA5-EC29-C470-B473-096FEF5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8657"/>
            <a:ext cx="10178322" cy="4888992"/>
          </a:xfrm>
        </p:spPr>
        <p:txBody>
          <a:bodyPr anchor="ctr"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Během 1. a 2. vlny šíření nedostatek validních informací. Doporučení tvořená z registrových dat nebo malých studií, často diskutabilní kvality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 </a:t>
            </a:r>
            <a:r>
              <a:rPr lang="cs-CZ" sz="2400" dirty="0">
                <a:solidFill>
                  <a:schemeClr val="tx1"/>
                </a:solidFill>
              </a:rPr>
              <a:t>reakci na hrozící přetížení zdravotního systému vznikla potřeba vytvořit kvalitní </a:t>
            </a:r>
            <a:r>
              <a:rPr lang="cs-CZ" sz="2400" dirty="0" err="1">
                <a:solidFill>
                  <a:schemeClr val="tx1"/>
                </a:solidFill>
              </a:rPr>
              <a:t>triážová</a:t>
            </a:r>
            <a:r>
              <a:rPr lang="cs-CZ" sz="2400" dirty="0">
                <a:solidFill>
                  <a:schemeClr val="tx1"/>
                </a:solidFill>
              </a:rPr>
              <a:t> schémata pro zjednodušení a zrychlení iniciálního postupu u pacientů s podezřením na Covid-19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Na Oddělení urgentní medicíny FNHK bylo navrženo schéma umožňující rychlé odeslání pacienta na místo definitivního ošetření</a:t>
            </a:r>
          </a:p>
          <a:p>
            <a:pPr marL="457200" lvl="1" indent="0">
              <a:buNone/>
            </a:pP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60DB7-0BEB-7705-F714-5DB020CD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AADA5-EC29-C470-B473-096FEF5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1201"/>
            <a:ext cx="10178322" cy="35935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Hlavní cíle:</a:t>
            </a:r>
          </a:p>
          <a:p>
            <a:pPr lvl="1">
              <a:lnSpc>
                <a:spcPct val="150000"/>
              </a:lnSpc>
            </a:pPr>
            <a:r>
              <a:rPr lang="cs-CZ" sz="2200" dirty="0">
                <a:solidFill>
                  <a:schemeClr val="tx1"/>
                </a:solidFill>
              </a:rPr>
              <a:t>Bylo </a:t>
            </a:r>
            <a:r>
              <a:rPr lang="cs-CZ" sz="2200" dirty="0" err="1">
                <a:solidFill>
                  <a:schemeClr val="tx1"/>
                </a:solidFill>
              </a:rPr>
              <a:t>triážové</a:t>
            </a:r>
            <a:r>
              <a:rPr lang="cs-CZ" sz="2200" dirty="0">
                <a:solidFill>
                  <a:schemeClr val="tx1"/>
                </a:solidFill>
              </a:rPr>
              <a:t> schéma dodržováno?</a:t>
            </a:r>
          </a:p>
          <a:p>
            <a:pPr lvl="1">
              <a:lnSpc>
                <a:spcPct val="150000"/>
              </a:lnSpc>
            </a:pPr>
            <a:r>
              <a:rPr lang="cs-CZ" sz="2200" dirty="0">
                <a:solidFill>
                  <a:schemeClr val="tx1"/>
                </a:solidFill>
              </a:rPr>
              <a:t>Jaký byl čas ošetření na Oddělení urgentní medicíny (OUM)?</a:t>
            </a:r>
          </a:p>
          <a:p>
            <a:pPr lvl="1">
              <a:lnSpc>
                <a:spcPct val="150000"/>
              </a:lnSpc>
            </a:pPr>
            <a:r>
              <a:rPr lang="cs-CZ" sz="2200" dirty="0" smtClean="0">
                <a:solidFill>
                  <a:schemeClr val="tx1"/>
                </a:solidFill>
              </a:rPr>
              <a:t>Jaká byla pravděpodobnost neplánovaného příjmu, překladu </a:t>
            </a:r>
            <a:r>
              <a:rPr lang="cs-CZ" sz="2200" dirty="0">
                <a:solidFill>
                  <a:schemeClr val="tx1"/>
                </a:solidFill>
              </a:rPr>
              <a:t>nebo </a:t>
            </a:r>
            <a:r>
              <a:rPr lang="cs-CZ" sz="2200" dirty="0" smtClean="0">
                <a:solidFill>
                  <a:schemeClr val="tx1"/>
                </a:solidFill>
              </a:rPr>
              <a:t>neočekávaného </a:t>
            </a:r>
            <a:r>
              <a:rPr lang="cs-CZ" sz="2200" dirty="0">
                <a:solidFill>
                  <a:schemeClr val="tx1"/>
                </a:solidFill>
              </a:rPr>
              <a:t>úmrtí do 48 hod</a:t>
            </a:r>
            <a:r>
              <a:rPr lang="cs-CZ" sz="2200" dirty="0" smtClean="0">
                <a:solidFill>
                  <a:schemeClr val="tx1"/>
                </a:solidFill>
              </a:rPr>
              <a:t>. v závislosti na dodržení tirážového schématu? </a:t>
            </a:r>
            <a:endParaRPr lang="cs-CZ" sz="2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Vedlejší otázky</a:t>
            </a:r>
          </a:p>
          <a:p>
            <a:pPr lvl="1">
              <a:lnSpc>
                <a:spcPct val="150000"/>
              </a:lnSpc>
            </a:pPr>
            <a:r>
              <a:rPr lang="cs-CZ" sz="2200" dirty="0">
                <a:solidFill>
                  <a:schemeClr val="tx1"/>
                </a:solidFill>
              </a:rPr>
              <a:t>Byli pacienti diagnostikovaní již před příchodem do nemocnice ošetření rychleji? </a:t>
            </a:r>
          </a:p>
        </p:txBody>
      </p:sp>
    </p:spTree>
    <p:extLst>
      <p:ext uri="{BB962C8B-B14F-4D97-AF65-F5344CB8AC3E}">
        <p14:creationId xmlns:p14="http://schemas.microsoft.com/office/powerpoint/2010/main" val="30100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426C2-13A8-C65B-6AA3-A73AFE79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Soubor pacientů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5DA95-26BB-36D4-FCDE-E523C9436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4791"/>
            <a:ext cx="10178322" cy="459480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Pacienti přijatí na OUM FN HK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1.10.2020 – 31.3.2021</a:t>
            </a:r>
          </a:p>
          <a:p>
            <a:pPr lvl="1">
              <a:lnSpc>
                <a:spcPct val="150000"/>
              </a:lnSpc>
            </a:pPr>
            <a:r>
              <a:rPr lang="cs-CZ" sz="2000" dirty="0" err="1">
                <a:solidFill>
                  <a:schemeClr val="tx1"/>
                </a:solidFill>
              </a:rPr>
              <a:t>susp</a:t>
            </a:r>
            <a:r>
              <a:rPr lang="cs-CZ" sz="2000" dirty="0">
                <a:solidFill>
                  <a:schemeClr val="tx1"/>
                </a:solidFill>
              </a:rPr>
              <a:t>. </a:t>
            </a:r>
            <a:r>
              <a:rPr lang="cs-CZ" sz="2000" dirty="0" smtClean="0">
                <a:solidFill>
                  <a:schemeClr val="tx1"/>
                </a:solidFill>
              </a:rPr>
              <a:t>COVID-19 </a:t>
            </a:r>
            <a:r>
              <a:rPr lang="cs-CZ" sz="2000" dirty="0">
                <a:solidFill>
                  <a:schemeClr val="tx1"/>
                </a:solidFill>
              </a:rPr>
              <a:t>pozitivita</a:t>
            </a:r>
          </a:p>
          <a:p>
            <a:pPr lvl="1"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Analyzovány údaje </a:t>
            </a:r>
            <a:r>
              <a:rPr lang="cs-CZ" sz="2400" b="1" dirty="0">
                <a:solidFill>
                  <a:schemeClr val="tx1"/>
                </a:solidFill>
              </a:rPr>
              <a:t>929</a:t>
            </a:r>
            <a:r>
              <a:rPr lang="cs-CZ" sz="2400" dirty="0">
                <a:solidFill>
                  <a:schemeClr val="tx1"/>
                </a:solidFill>
              </a:rPr>
              <a:t> pacientů 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423 (45,5%) žen, 506 (54,5%) mužů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průměrný věk 69,5 </a:t>
            </a:r>
            <a:r>
              <a:rPr lang="cs-CZ" sz="2000" dirty="0">
                <a:solidFill>
                  <a:schemeClr val="tx1"/>
                </a:solidFill>
                <a:sym typeface="Symbol"/>
              </a:rPr>
              <a:t> 15,2</a:t>
            </a:r>
            <a:r>
              <a:rPr lang="cs-CZ" sz="2000" dirty="0">
                <a:solidFill>
                  <a:schemeClr val="tx1"/>
                </a:solidFill>
              </a:rPr>
              <a:t> let </a:t>
            </a:r>
          </a:p>
        </p:txBody>
      </p:sp>
    </p:spTree>
    <p:extLst>
      <p:ext uri="{BB962C8B-B14F-4D97-AF65-F5344CB8AC3E}">
        <p14:creationId xmlns:p14="http://schemas.microsoft.com/office/powerpoint/2010/main" val="113305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C70D30E9-2256-950C-9281-4DFFED1DD1E5}"/>
              </a:ext>
            </a:extLst>
          </p:cNvPr>
          <p:cNvSpPr txBox="1">
            <a:spLocks/>
          </p:cNvSpPr>
          <p:nvPr/>
        </p:nvSpPr>
        <p:spPr>
          <a:xfrm>
            <a:off x="1251678" y="1284791"/>
            <a:ext cx="10178322" cy="4876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 err="1">
                <a:solidFill>
                  <a:schemeClr val="tx1"/>
                </a:solidFill>
              </a:rPr>
              <a:t>Triážová</a:t>
            </a:r>
            <a:r>
              <a:rPr lang="cs-CZ" sz="2400" dirty="0">
                <a:solidFill>
                  <a:schemeClr val="tx1"/>
                </a:solidFill>
              </a:rPr>
              <a:t> kritéria u pacientů s pozitivitou COVID 19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Porovnávání dat skupin pacientů s dodrženým a nedodrženým schématem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Hledání rozdílu mezi výsledky pacientů testovaných před a na OUM FN HK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5F7420-7D71-E84A-0C0B-D32EE393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6B51A12C-C0D8-8064-4CC4-1621E510C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21453"/>
              </p:ext>
            </p:extLst>
          </p:nvPr>
        </p:nvGraphicFramePr>
        <p:xfrm>
          <a:off x="1613089" y="2562120"/>
          <a:ext cx="814324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648">
                  <a:extLst>
                    <a:ext uri="{9D8B030D-6E8A-4147-A177-3AD203B41FA5}">
                      <a16:colId xmlns:a16="http://schemas.microsoft.com/office/drawing/2014/main" val="3745427719"/>
                    </a:ext>
                  </a:extLst>
                </a:gridCol>
                <a:gridCol w="1628648">
                  <a:extLst>
                    <a:ext uri="{9D8B030D-6E8A-4147-A177-3AD203B41FA5}">
                      <a16:colId xmlns:a16="http://schemas.microsoft.com/office/drawing/2014/main" val="1237959307"/>
                    </a:ext>
                  </a:extLst>
                </a:gridCol>
                <a:gridCol w="1983089">
                  <a:extLst>
                    <a:ext uri="{9D8B030D-6E8A-4147-A177-3AD203B41FA5}">
                      <a16:colId xmlns:a16="http://schemas.microsoft.com/office/drawing/2014/main" val="1690083063"/>
                    </a:ext>
                  </a:extLst>
                </a:gridCol>
                <a:gridCol w="1520982">
                  <a:extLst>
                    <a:ext uri="{9D8B030D-6E8A-4147-A177-3AD203B41FA5}">
                      <a16:colId xmlns:a16="http://schemas.microsoft.com/office/drawing/2014/main" val="1296190867"/>
                    </a:ext>
                  </a:extLst>
                </a:gridCol>
                <a:gridCol w="1381873">
                  <a:extLst>
                    <a:ext uri="{9D8B030D-6E8A-4147-A177-3AD203B41FA5}">
                      <a16:colId xmlns:a16="http://schemas.microsoft.com/office/drawing/2014/main" val="1463701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Iniciální postup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Soběstačnost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Oxygenace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STK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GCS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26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Ambulantně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95 %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90 mm </a:t>
                      </a:r>
                      <a:r>
                        <a:rPr lang="cs-CZ" dirty="0" err="1"/>
                        <a:t>Hg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7230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Standard. odd.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 10 l/min &gt; 95 %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90 mm </a:t>
                      </a:r>
                      <a:r>
                        <a:rPr lang="cs-CZ" dirty="0" err="1"/>
                        <a:t>Hg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13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34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JIP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 10 l/min &lt; 95 %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&lt; 90 mm </a:t>
                      </a:r>
                      <a:r>
                        <a:rPr lang="cs-CZ" dirty="0" err="1"/>
                        <a:t>Hg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&lt; 13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179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6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7D9CC-638B-A0B1-7FAB-AFB8C54F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hodnocená kritéria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CECFD0D9-36D2-5B4E-4F68-8F26FD8E4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86899"/>
              </p:ext>
            </p:extLst>
          </p:nvPr>
        </p:nvGraphicFramePr>
        <p:xfrm>
          <a:off x="1251678" y="1874517"/>
          <a:ext cx="1036479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198">
                  <a:extLst>
                    <a:ext uri="{9D8B030D-6E8A-4147-A177-3AD203B41FA5}">
                      <a16:colId xmlns:a16="http://schemas.microsoft.com/office/drawing/2014/main" val="2250150673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3778385595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796906728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962584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Místo diagnózy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Metoda diagnózy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Iniciální postup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Triážové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schéma dodrženo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46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Před příjezdem na OUM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Antigenní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Ambulantně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07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 OUM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PCR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Standardní odd.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57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Neznámo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JIP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914200"/>
                  </a:ext>
                </a:extLst>
              </a:tr>
            </a:tbl>
          </a:graphicData>
        </a:graphic>
      </p:graphicFrame>
      <p:graphicFrame>
        <p:nvGraphicFramePr>
          <p:cNvPr id="8" name="Tabulka 6">
            <a:extLst>
              <a:ext uri="{FF2B5EF4-FFF2-40B4-BE49-F238E27FC236}">
                <a16:creationId xmlns:a16="http://schemas.microsoft.com/office/drawing/2014/main" id="{CDC2A43E-798A-6201-5DE0-325DF3318B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485986"/>
              </p:ext>
            </p:extLst>
          </p:nvPr>
        </p:nvGraphicFramePr>
        <p:xfrm>
          <a:off x="1251678" y="3998592"/>
          <a:ext cx="1036479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198">
                  <a:extLst>
                    <a:ext uri="{9D8B030D-6E8A-4147-A177-3AD203B41FA5}">
                      <a16:colId xmlns:a16="http://schemas.microsoft.com/office/drawing/2014/main" val="2250150673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3778385595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796906728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962584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Kontraindikace JIP pro komorbidity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Neplánovaný příjem do 48 hod.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Neplánovaný překlad do 48 hod.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Neočekávané úmrtí do 48 hod.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46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07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57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JIP nezvažována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91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8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7D9CC-638B-A0B1-7FAB-AFB8C54F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hodnocená kritéria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CECFD0D9-36D2-5B4E-4F68-8F26FD8E42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1678" y="1874517"/>
          <a:ext cx="1036479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198">
                  <a:extLst>
                    <a:ext uri="{9D8B030D-6E8A-4147-A177-3AD203B41FA5}">
                      <a16:colId xmlns:a16="http://schemas.microsoft.com/office/drawing/2014/main" val="2250150673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3778385595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796906728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962584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Místo diagnózy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Metoda diagnózy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Iniciální postup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Triážové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schéma dodrženo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46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Před příjezdem na OUM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Antigenní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Ambulantně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07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 OUM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PCR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Standardní odd.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57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Neznámo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JIP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914200"/>
                  </a:ext>
                </a:extLst>
              </a:tr>
            </a:tbl>
          </a:graphicData>
        </a:graphic>
      </p:graphicFrame>
      <p:graphicFrame>
        <p:nvGraphicFramePr>
          <p:cNvPr id="8" name="Tabulka 6">
            <a:extLst>
              <a:ext uri="{FF2B5EF4-FFF2-40B4-BE49-F238E27FC236}">
                <a16:creationId xmlns:a16="http://schemas.microsoft.com/office/drawing/2014/main" id="{CDC2A43E-798A-6201-5DE0-325DF3318B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200826"/>
              </p:ext>
            </p:extLst>
          </p:nvPr>
        </p:nvGraphicFramePr>
        <p:xfrm>
          <a:off x="1251678" y="3998592"/>
          <a:ext cx="10364792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198">
                  <a:extLst>
                    <a:ext uri="{9D8B030D-6E8A-4147-A177-3AD203B41FA5}">
                      <a16:colId xmlns:a16="http://schemas.microsoft.com/office/drawing/2014/main" val="2250150673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3778385595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796906728"/>
                    </a:ext>
                  </a:extLst>
                </a:gridCol>
                <a:gridCol w="2591198">
                  <a:extLst>
                    <a:ext uri="{9D8B030D-6E8A-4147-A177-3AD203B41FA5}">
                      <a16:colId xmlns:a16="http://schemas.microsoft.com/office/drawing/2014/main" val="1962584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Doba </a:t>
                      </a:r>
                      <a:r>
                        <a:rPr lang="cs-CZ" dirty="0" err="1" smtClean="0">
                          <a:solidFill>
                            <a:schemeClr val="tx2"/>
                          </a:solidFill>
                        </a:rPr>
                        <a:t>ošetrení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Neplánovaný příjem do 48 hod.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Neplánovaný překlad do 48 hod.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Neočekávané úmrtí do 48 hod.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462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Příjezd ZZS nebo založení 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Ano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07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57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JIP nezvažována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91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6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FAA48-167A-E603-D1E3-4574DF7C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V1: Dodržení </a:t>
            </a:r>
            <a:r>
              <a:rPr lang="cs-CZ" dirty="0" err="1"/>
              <a:t>triážového</a:t>
            </a:r>
            <a:r>
              <a:rPr lang="cs-CZ" dirty="0"/>
              <a:t>      	schématu 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1030E81-C657-7745-A546-7BC2C1DBC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609147"/>
              </p:ext>
            </p:extLst>
          </p:nvPr>
        </p:nvGraphicFramePr>
        <p:xfrm>
          <a:off x="1545594" y="2187441"/>
          <a:ext cx="8919742" cy="443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818">
                  <a:extLst>
                    <a:ext uri="{9D8B030D-6E8A-4147-A177-3AD203B41FA5}">
                      <a16:colId xmlns:a16="http://schemas.microsoft.com/office/drawing/2014/main" val="3665214703"/>
                    </a:ext>
                  </a:extLst>
                </a:gridCol>
                <a:gridCol w="2996462">
                  <a:extLst>
                    <a:ext uri="{9D8B030D-6E8A-4147-A177-3AD203B41FA5}">
                      <a16:colId xmlns:a16="http://schemas.microsoft.com/office/drawing/2014/main" val="168632367"/>
                    </a:ext>
                  </a:extLst>
                </a:gridCol>
                <a:gridCol w="2996462">
                  <a:extLst>
                    <a:ext uri="{9D8B030D-6E8A-4147-A177-3AD203B41FA5}">
                      <a16:colId xmlns:a16="http://schemas.microsoft.com/office/drawing/2014/main" val="733242906"/>
                    </a:ext>
                  </a:extLst>
                </a:gridCol>
              </a:tblGrid>
              <a:tr h="553656"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solidFill>
                            <a:schemeClr val="tx2"/>
                          </a:solidFill>
                        </a:rPr>
                        <a:t>Triážové</a:t>
                      </a:r>
                      <a:r>
                        <a:rPr lang="cs-CZ" sz="1600" dirty="0" smtClean="0">
                          <a:solidFill>
                            <a:schemeClr val="tx2"/>
                          </a:solidFill>
                        </a:rPr>
                        <a:t> schéma dodrženo </a:t>
                      </a:r>
                      <a:br>
                        <a:rPr lang="cs-CZ" sz="16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cs-CZ" sz="1600" dirty="0" smtClean="0">
                          <a:solidFill>
                            <a:schemeClr val="tx2"/>
                          </a:solidFill>
                        </a:rPr>
                        <a:t>(n = 825)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solidFill>
                            <a:schemeClr val="tx2"/>
                          </a:solidFill>
                        </a:rPr>
                        <a:t>Triážové</a:t>
                      </a:r>
                      <a:r>
                        <a:rPr lang="cs-CZ" sz="1600" dirty="0" smtClean="0">
                          <a:solidFill>
                            <a:schemeClr val="tx2"/>
                          </a:solidFill>
                        </a:rPr>
                        <a:t> schéma nedodrženo (n = 104)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317702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věk [roky]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69,1</a:t>
                      </a:r>
                      <a:endParaRPr lang="cs-CZ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610784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Místo diagnózy </a:t>
                      </a:r>
                      <a:r>
                        <a:rPr lang="cs-CZ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COVID-19</a:t>
                      </a:r>
                      <a:endParaRPr lang="cs-CZ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kern="120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802457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t-BR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před příjezdem na OUM </a:t>
                      </a:r>
                      <a:r>
                        <a:rPr lang="pt-BR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[%]</a:t>
                      </a:r>
                      <a:endParaRPr lang="pt-BR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65,82%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793558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- na OUM </a:t>
                      </a:r>
                      <a:r>
                        <a:rPr lang="pt-BR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[%]</a:t>
                      </a:r>
                      <a:endParaRPr lang="cs-CZ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34,06%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36,50%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887837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Způsob diagnózy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633683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- antigenní test </a:t>
                      </a:r>
                      <a:r>
                        <a:rPr lang="pt-BR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[%]</a:t>
                      </a:r>
                      <a:endParaRPr lang="cs-CZ" sz="1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43,10%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42,30%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19917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- PCR test </a:t>
                      </a:r>
                      <a:r>
                        <a:rPr lang="pt-BR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[%]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30,80%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169385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Ambulantní </a:t>
                      </a:r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léčba </a:t>
                      </a:r>
                      <a:r>
                        <a:rPr lang="pt-BR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[%]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44290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Standardní </a:t>
                      </a:r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oddělení </a:t>
                      </a:r>
                      <a:r>
                        <a:rPr lang="pt-BR" sz="18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[%]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63,00%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792240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- JIP [n (%)]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kern="12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51974"/>
                  </a:ext>
                </a:extLst>
              </a:tr>
              <a:tr h="349396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2"/>
                          </a:solidFill>
                        </a:rPr>
                        <a:t>Ø</a:t>
                      </a:r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 doba ošetření (min.)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12:09 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  <a:sym typeface="Symbol"/>
                        </a:rPr>
                        <a:t> 10:49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2"/>
                          </a:solidFill>
                        </a:rPr>
                        <a:t>12:52 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  <a:sym typeface="Symbol"/>
                        </a:rPr>
                        <a:t> 11:11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93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1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{B83276A7-DFA5-744A-A6C1-954FA80D82B4}tf10001071</Template>
  <TotalTime>5995</TotalTime>
  <Words>884</Words>
  <Application>Microsoft Office PowerPoint</Application>
  <PresentationFormat>Širokoúhlá obrazovka</PresentationFormat>
  <Paragraphs>232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 MT</vt:lpstr>
      <vt:lpstr>Impact</vt:lpstr>
      <vt:lpstr>Symbol</vt:lpstr>
      <vt:lpstr>Wingdings</vt:lpstr>
      <vt:lpstr>Odznáček</vt:lpstr>
      <vt:lpstr>Hodnocení efektivity triáže  u pacientů  s COVID-19 </vt:lpstr>
      <vt:lpstr>Úvod</vt:lpstr>
      <vt:lpstr>Úvod</vt:lpstr>
      <vt:lpstr>cíle studie</vt:lpstr>
      <vt:lpstr>Soubor pacientů</vt:lpstr>
      <vt:lpstr>metodika </vt:lpstr>
      <vt:lpstr>hodnocená kritéria</vt:lpstr>
      <vt:lpstr>hodnocená kritéria</vt:lpstr>
      <vt:lpstr>V1: Dodržení triážového       schématu </vt:lpstr>
      <vt:lpstr>V2: porovnání pacientů s dodrženým         vs. nedodrženým schématem</vt:lpstr>
      <vt:lpstr>V4: dopad předchozího průkazu   onemocnění covid-19</vt:lpstr>
      <vt:lpstr>Diskuse</vt:lpstr>
      <vt:lpstr>Diskuse – jiné přístupy k triáži</vt:lpstr>
      <vt:lpstr>Diskuse – jiné přístupy k triáži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efektivity triáže  u pacientů  s COVID 19</dc:title>
  <dc:creator>Kozáková, Tereza</dc:creator>
  <cp:lastModifiedBy>Martin Jakl</cp:lastModifiedBy>
  <cp:revision>74</cp:revision>
  <dcterms:created xsi:type="dcterms:W3CDTF">2022-06-02T18:42:19Z</dcterms:created>
  <dcterms:modified xsi:type="dcterms:W3CDTF">2022-11-13T00:18:10Z</dcterms:modified>
</cp:coreProperties>
</file>