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257" r:id="rId4"/>
    <p:sldId id="258" r:id="rId5"/>
    <p:sldId id="281" r:id="rId6"/>
    <p:sldId id="259" r:id="rId7"/>
    <p:sldId id="260" r:id="rId8"/>
    <p:sldId id="261" r:id="rId9"/>
    <p:sldId id="262" r:id="rId10"/>
    <p:sldId id="282" r:id="rId11"/>
    <p:sldId id="263" r:id="rId12"/>
    <p:sldId id="283" r:id="rId13"/>
    <p:sldId id="284" r:id="rId14"/>
    <p:sldId id="264" r:id="rId15"/>
    <p:sldId id="265" r:id="rId16"/>
    <p:sldId id="266" r:id="rId17"/>
    <p:sldId id="268" r:id="rId18"/>
    <p:sldId id="287" r:id="rId19"/>
    <p:sldId id="277" r:id="rId20"/>
    <p:sldId id="285" r:id="rId21"/>
    <p:sldId id="286" r:id="rId22"/>
    <p:sldId id="270" r:id="rId23"/>
    <p:sldId id="272" r:id="rId24"/>
    <p:sldId id="273" r:id="rId25"/>
    <p:sldId id="274" r:id="rId26"/>
    <p:sldId id="279" r:id="rId27"/>
    <p:sldId id="275" r:id="rId28"/>
    <p:sldId id="280" r:id="rId29"/>
    <p:sldId id="276" r:id="rId30"/>
  </p:sldIdLst>
  <p:sldSz cx="10080625" cy="567055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6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cs-CZ" sz="4400" b="0" strike="noStrike" spc="-1">
                <a:latin typeface="Arial"/>
              </a:rPr>
              <a:t>Klikněte pro přesun snímku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2000" b="0" strike="noStrike" spc="-1">
                <a:latin typeface="Arial"/>
              </a:rPr>
              <a:t>Klikněte pro úpravu formátu komentářů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1400" b="0" strike="noStrike" spc="-1">
                <a:latin typeface="Times New Roman"/>
              </a:rPr>
              <a:t>&lt;záhlaví&gt;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88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cs-CZ" sz="1400" b="0" strike="noStrike" spc="-1">
                <a:latin typeface="Times New Roman"/>
              </a:defRPr>
            </a:lvl1pPr>
          </a:lstStyle>
          <a:p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89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15A581E6-3CB0-449F-AA51-A73352FAF32B}" type="slidenum">
              <a:rPr lang="cs-CZ" sz="1400" b="0" strike="noStrike" spc="-1">
                <a:latin typeface="Times New Roman"/>
              </a:rPr>
              <a:t>‹#›</a:t>
            </a:fld>
            <a:endParaRPr lang="cs-CZ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4234ECA-AE4C-41F9-BEBB-A1E8AE1EF2C0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5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211C01B-1239-4125-83DD-DAC4C945B465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A2A41B6-B4F6-46E0-B618-621117F315B3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10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A3A5A39-9235-4603-A5AB-63B4FB57A4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10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A2A41B6-B4F6-46E0-B618-621117F315B3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11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A3A5A39-9235-4603-A5AB-63B4FB57A4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11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06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A2A41B6-B4F6-46E0-B618-621117F315B3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A3A5A39-9235-4603-A5AB-63B4FB57A4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91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83203F40-6474-4B0F-9A6D-6C6BCD568119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EB0C9CF-9D21-42F6-9844-1E1B0683AABE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C63CAFD-B0B4-4693-8270-F0A5B355C61B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4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E1187FE-5D05-4CEC-A397-2C0BE9B91CE5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6710DE2-C5AE-4379-B853-584D823ACE5D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5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B19F053-354D-491F-BA68-28F20C01467D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1EB9643-1B04-4693-9EDF-451C95BEE6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6" name="Zástupný symbol pro záhlaví 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7" name="Zástupný symbol pro datum 3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8" name="Zástupný symbol pro zápatí 3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9" name="Zástupný symbol pro číslo snímku 3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249CBB-3417-4446-AF95-483595E5A74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1EB9643-1B04-4693-9EDF-451C95BEE6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6" name="Zástupný symbol pro záhlaví 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7" name="Zástupný symbol pro datum 3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8" name="Zástupný symbol pro zápatí 3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9" name="Zástupný symbol pro číslo snímku 3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249CBB-3417-4446-AF95-483595E5A74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951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1EB9643-1B04-4693-9EDF-451C95BEE6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6" name="Zástupný symbol pro záhlaví 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7" name="Zástupný symbol pro datum 3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8" name="Zástupný symbol pro zápatí 3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9" name="Zástupný symbol pro číslo snímku 3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249CBB-3417-4446-AF95-483595E5A74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660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1EB9643-1B04-4693-9EDF-451C95BEE6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19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6" name="Zástupný symbol pro záhlaví 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7" name="Zástupný symbol pro datum 3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8" name="Zástupný symbol pro zápatí 3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9" name="Zástupný symbol pro číslo snímku 3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249CBB-3417-4446-AF95-483595E5A74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19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91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F7960E9-A267-4D4B-9FCE-10FF4D02D45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9E9334B-D103-4434-A2D6-FC79BE91D9EA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1EB9643-1B04-4693-9EDF-451C95BEE6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20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6" name="Zástupný symbol pro záhlaví 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7" name="Zástupný symbol pro datum 3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8" name="Zástupný symbol pro zápatí 3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79" name="Zástupný symbol pro číslo snímku 3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249CBB-3417-4446-AF95-483595E5A74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20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061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27B3F6D-E52F-44D7-9C0D-350BABDFF42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6" name="Zástupný symbol pro záhlaví 1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7" name="Zástupný symbol pro datum 1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8" name="Zástupný symbol pro zápatí 14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09" name="Zástupný symbol pro číslo snímku 14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D7BB3AF-061D-4210-A972-A3255EE63BAE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22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329BBB7-4C33-4F6F-877C-38EF611A29E8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6" name="Zástupný symbol pro záhlaví 1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7" name="Zástupný symbol pro datum 1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8" name="Zástupný symbol pro zápatí 14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19" name="Zástupný symbol pro číslo snímku 14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CBD4F29-CC9C-45BF-9850-789FC421D9E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E62CAD-28F9-4D10-BE8B-F1D909159C7F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63765FC-FC08-447C-8D03-65165ADB3BE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4E62CAD-28F9-4D10-BE8B-F1D909159C7F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63765FC-FC08-447C-8D03-65165ADB3BE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144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F149FFE-6C20-4B08-88CC-65EA83B21A3A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1F7E72D-E701-419A-ACF2-C3E8154E307D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F149FFE-6C20-4B08-88CC-65EA83B21A3A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3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1F7E72D-E701-419A-ACF2-C3E8154E307D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23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A30EB4F-23B4-4BE8-9E35-48276F3970FF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6" name="Zástupný symbol pro záhlaví 6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7" name="Zástupný symbol pro datum 7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8" name="Zástupný symbol pro zápatí 7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49" name="Zástupný symbol pro číslo snímku 7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77AC5B4-D358-48BD-B9B4-7387BBBE2FFA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28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FD47957-953D-4FBB-A87B-ADC9A52979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0AF48B2-8C0B-4C25-ADB2-156EA4EC0BF6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3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FD47957-953D-4FBB-A87B-ADC9A52979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7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0AF48B2-8C0B-4C25-ADB2-156EA4EC0BF6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4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30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71A822-0C19-4FDD-8FAD-449A56638E96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8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F03F976-8ECD-4420-A1A6-5D278EC38D16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5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Zástupný symbol pro záhlaví 7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3" name="Zástupný symbol pro datum 1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4" name="Zástupný symbol pro zápatí 1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5" name="Zástupný symbol pro číslo snímku 1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E3B6C00-E591-4B35-94CD-3D727F4003EE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6" name="Zástupný symbol pro záhlaví 8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7" name="Zástupný symbol pro datum 8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8" name="Zástupný symbol pro zápatí 8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99" name="Zástupný symbol pro číslo snímku 8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8B0DB129-978E-42A4-ADE6-1848AB5DF808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6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Zástupný symbol pro záhlaví 11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3" name="Zástupný symbol pro datum 11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4" name="Zástupný symbol pro zápatí 11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5" name="Zástupný symbol pro číslo snímku 11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FF09718-72F4-42EE-8D13-0042570C272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6" name="Zástupný symbol pro záhlaví 12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7" name="Zástupný symbol pro datum 12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8" name="Zástupný symbol pro zápatí 12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09" name="Zástupný symbol pro číslo snímku 12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FBBAF02-2B2D-401A-8BA7-4543330E7DD3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7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7261BD8-88AF-4AC2-BA46-4A703D4AA41C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1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9DD8641-4A7D-407F-ACCE-AE012C88D9C2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8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3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4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5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A2A41B6-B4F6-46E0-B618-621117F315B3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9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6" name="Zástupný symbol pro záhlaví 3"/>
          <p:cNvSpPr/>
          <p:nvPr/>
        </p:nvSpPr>
        <p:spPr>
          <a:xfrm>
            <a:off x="36000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7" name="Zástupný symbol pro datum 4"/>
          <p:cNvSpPr/>
          <p:nvPr/>
        </p:nvSpPr>
        <p:spPr>
          <a:xfrm>
            <a:off x="4231440" y="3600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8" name="Zástupný symbol pro zápatí 5"/>
          <p:cNvSpPr/>
          <p:nvPr/>
        </p:nvSpPr>
        <p:spPr>
          <a:xfrm>
            <a:off x="36000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29" name="Zástupný symbol pro číslo snímku 6"/>
          <p:cNvSpPr/>
          <p:nvPr/>
        </p:nvSpPr>
        <p:spPr>
          <a:xfrm>
            <a:off x="4231440" y="9833400"/>
            <a:ext cx="296748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A3A5A39-9235-4603-A5AB-63B4FB57A407}" type="slidenum"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9</a:t>
            </a:fld>
            <a:r>
              <a:rPr lang="de-AT" sz="1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117600"/>
            <a:ext cx="6643688" cy="3736975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1044000" y="5096520"/>
            <a:ext cx="5470920" cy="4486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8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58A2788-3002-4AFE-A94B-2A24E288967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CCC8CC-ADD3-46F5-ACBB-5348BC5879A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244150B-7EFF-466A-BB7A-D58D1D1583A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473914-AC12-49D7-B484-6C52953DFC1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289B3EB-6E23-49ED-B9F5-440B38A3029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751ADF3-D3D3-4710-8286-97E98A134DE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E2BE420-477E-44A3-9AC6-504BBC12DE1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0623B48-B9D6-4C5C-B3CF-08A1079FE57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5FEF2E2-ED0F-4349-8596-6EB6A2E4115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0CBDFD-F59F-4ECA-8F5B-E0C430CDF31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3B26FBE-CBE9-44E8-8DA4-5034671C14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FEC4D0-82DC-4C6D-A0AA-D738EE2BE899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4E31F4-E589-4914-9ECA-B2B32FFEEEF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D299AC7-E8EC-4233-9004-8E4ECC0F59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AF36523-D6F8-409B-908E-BF2242C6C2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D2ADFCE-93C8-4790-95DD-2159C8BF2E9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DFB3D90-7641-4330-82A4-A15408C281C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5F238BE-3991-480E-A3BB-55045C3FE25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33142BF-28BA-4D1D-9F10-A76ACDC019A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7ACD2A1-7282-4057-A6DA-ECB864904B5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B93172-EB61-448C-A3DC-BB382E0F4BE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DD4FC97-1813-4E47-AFFF-EF7CA754BAF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315E2B-2423-4F06-89C1-640A6CC96FB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BB77BC5-B601-45E7-AF2A-2A06E2EA937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6"/>
          <p:cNvSpPr/>
          <p:nvPr/>
        </p:nvSpPr>
        <p:spPr>
          <a:xfrm>
            <a:off x="0" y="3780000"/>
            <a:ext cx="10079280" cy="188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 w="0">
            <a:noFill/>
          </a:ln>
          <a:effectLst>
            <a:outerShdw dist="18000" dir="162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ftr" idx="1"/>
          </p:nvPr>
        </p:nvSpPr>
        <p:spPr>
          <a:xfrm>
            <a:off x="3420000" y="5130000"/>
            <a:ext cx="32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 anchorCtr="1">
            <a:noAutofit/>
          </a:bodyPr>
          <a:lstStyle>
            <a:lvl1pPr algn="ctr">
              <a:lnSpc>
                <a:spcPct val="100000"/>
              </a:lnSpc>
              <a:buNone/>
              <a:defRPr lang="de-AT" sz="2400" b="0" strike="noStrike" spc="-1">
                <a:solidFill>
                  <a:srgbClr val="DBF5F9"/>
                </a:solidFill>
                <a:latin typeface="Source Sans Pro"/>
                <a:ea typeface="Segoe UI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de-AT" sz="2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 </a:t>
            </a:r>
            <a:endParaRPr lang="cs-CZ" sz="2400" b="0" strike="noStrike" spc="-1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ldNum" idx="2"/>
          </p:nvPr>
        </p:nvSpPr>
        <p:spPr>
          <a:xfrm>
            <a:off x="7200000" y="5130000"/>
            <a:ext cx="23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de-AT" sz="2400" b="0" strike="noStrike" spc="-1">
                <a:solidFill>
                  <a:srgbClr val="DBF5F9"/>
                </a:solidFill>
                <a:latin typeface="Source Sans Pro"/>
                <a:ea typeface="Segoe U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C311C1E-BE3D-4250-A9CC-D8AA0088B00B}" type="slidenum">
              <a:rPr lang="de-AT" sz="2400" b="0" strike="noStrike" spc="-1">
                <a:solidFill>
                  <a:srgbClr val="DBF5F9"/>
                </a:solidFill>
                <a:latin typeface="Source Sans Pro"/>
                <a:ea typeface="Segoe UI"/>
              </a:rPr>
              <a:t>‹#›</a:t>
            </a:fld>
            <a:endParaRPr lang="cs-CZ" sz="24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3"/>
          </p:nvPr>
        </p:nvSpPr>
        <p:spPr>
          <a:xfrm>
            <a:off x="450000" y="5130000"/>
            <a:ext cx="23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>
              <a:defRPr lang="cs-CZ" sz="1400" b="0" strike="noStrike" spc="-1">
                <a:latin typeface="Times New Roman"/>
              </a:defRPr>
            </a:lvl1pPr>
          </a:lstStyle>
          <a:p>
            <a:r>
              <a:rPr lang="cs-CZ" sz="1400" b="0" strike="noStrike" spc="-1">
                <a:latin typeface="Times New Roman"/>
              </a:rPr>
              <a:t> 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Volný tvar: obrazec 6"/>
          <p:cNvSpPr/>
          <p:nvPr/>
        </p:nvSpPr>
        <p:spPr>
          <a:xfrm flipV="1">
            <a:off x="0" y="-720"/>
            <a:ext cx="10079280" cy="107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 w="0">
            <a:noFill/>
          </a:ln>
          <a:effectLst>
            <a:outerShdw dist="10800" dir="5400000" rotWithShape="0">
              <a:srgbClr val="F491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1"/>
          <p:cNvSpPr>
            <a:spLocks noGrp="1"/>
          </p:cNvSpPr>
          <p:nvPr>
            <p:ph type="ftr" idx="4"/>
          </p:nvPr>
        </p:nvSpPr>
        <p:spPr>
          <a:xfrm>
            <a:off x="3420000" y="5130000"/>
            <a:ext cx="32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 anchorCtr="1">
            <a:noAutofit/>
          </a:bodyPr>
          <a:lstStyle>
            <a:lvl1pPr algn="ctr">
              <a:lnSpc>
                <a:spcPct val="100000"/>
              </a:lnSpc>
              <a:buNone/>
              <a:defRPr lang="de-AT" sz="2400" b="0" strike="noStrike" spc="-1">
                <a:solidFill>
                  <a:srgbClr val="484848"/>
                </a:solidFill>
                <a:latin typeface="Source Sans Pro"/>
                <a:ea typeface="Segoe UI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de-AT" sz="2400" b="0" strike="noStrike" spc="-1">
                <a:solidFill>
                  <a:srgbClr val="484848"/>
                </a:solidFill>
                <a:latin typeface="Source Sans Pro"/>
                <a:ea typeface="Segoe UI"/>
              </a:rPr>
              <a:t>&lt;zápatí&gt;</a:t>
            </a:r>
            <a:endParaRPr lang="cs-CZ" sz="2400" b="0" strike="noStrike" spc="-1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5"/>
          </p:nvPr>
        </p:nvSpPr>
        <p:spPr>
          <a:xfrm>
            <a:off x="7200000" y="5130000"/>
            <a:ext cx="23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de-AT" sz="2400" b="0" strike="noStrike" spc="-1">
                <a:solidFill>
                  <a:srgbClr val="484848"/>
                </a:solidFill>
                <a:latin typeface="Source Sans Pro"/>
                <a:ea typeface="Segoe U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AF4E52E-7E96-48D9-ABF0-E40125838B2E}" type="slidenum">
              <a:rPr lang="de-AT" sz="2400" b="0" strike="noStrike" spc="-1">
                <a:solidFill>
                  <a:srgbClr val="484848"/>
                </a:solidFill>
                <a:latin typeface="Source Sans Pro"/>
                <a:ea typeface="Segoe UI"/>
              </a:rPr>
              <a:t>‹#›</a:t>
            </a:fld>
            <a:endParaRPr lang="cs-CZ" sz="2400" b="0" strike="noStrike" spc="-1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6"/>
          </p:nvPr>
        </p:nvSpPr>
        <p:spPr>
          <a:xfrm>
            <a:off x="540000" y="5130000"/>
            <a:ext cx="2339280" cy="44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>
              <a:defRPr lang="cs-CZ" sz="1400" b="0" strike="noStrike" spc="-1">
                <a:latin typeface="Times New Roman"/>
              </a:defRPr>
            </a:lvl1pPr>
          </a:lstStyle>
          <a:p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0000" y="270000"/>
            <a:ext cx="8999280" cy="323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3600" b="1" strike="noStrike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Nové možnosti léčby</a:t>
            </a:r>
            <a:br>
              <a:rPr sz="3600" dirty="0"/>
            </a:br>
            <a:r>
              <a:rPr lang="cs-CZ" sz="3600" b="1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a</a:t>
            </a:r>
            <a:r>
              <a:rPr lang="cs-CZ" sz="3600" b="1" strike="noStrike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kutní </a:t>
            </a:r>
            <a:r>
              <a:rPr lang="cs-CZ" sz="3600" b="1" strike="noStrike" spc="-1" dirty="0" err="1">
                <a:solidFill>
                  <a:srgbClr val="04617B"/>
                </a:solidFill>
                <a:latin typeface="Source Sans Pro Light"/>
                <a:ea typeface="Microsoft YaHei"/>
              </a:rPr>
              <a:t>lymfoblastické</a:t>
            </a:r>
            <a:r>
              <a:rPr lang="cs-CZ" sz="3600" b="1" strike="noStrike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 leukemie</a:t>
            </a:r>
            <a:br>
              <a:rPr sz="3600" dirty="0"/>
            </a:br>
            <a:r>
              <a:rPr lang="cs-CZ" sz="3600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k</a:t>
            </a:r>
            <a:r>
              <a:rPr lang="cs-CZ" sz="3600" b="0" strike="noStrike" spc="-1" dirty="0">
                <a:solidFill>
                  <a:srgbClr val="04617B"/>
                </a:solidFill>
                <a:latin typeface="Source Sans Pro Light"/>
                <a:ea typeface="Microsoft YaHei"/>
              </a:rPr>
              <a:t>azuistiky</a:t>
            </a:r>
            <a:endParaRPr lang="cs-CZ" sz="3600" b="0" strike="noStrike" spc="-1" dirty="0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09680" y="3870000"/>
            <a:ext cx="7755480" cy="16383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 anchorCtr="1">
            <a:noAutofit/>
          </a:bodyPr>
          <a:lstStyle/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924"/>
              </a:spcAft>
              <a:buNone/>
              <a:tabLst>
                <a:tab pos="0" algn="l"/>
              </a:tabLst>
            </a:pPr>
            <a:r>
              <a:rPr lang="cs-CZ" sz="1600" b="1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Martin Štajer </a:t>
            </a:r>
            <a:r>
              <a:rPr lang="cs-CZ" sz="1600" b="1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1,2</a:t>
            </a:r>
            <a:r>
              <a:rPr lang="cs-CZ" sz="1600" b="1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, Jan M. Horáček </a:t>
            </a:r>
            <a:r>
              <a:rPr lang="cs-CZ" sz="1600" b="1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2,3</a:t>
            </a:r>
            <a:r>
              <a:rPr lang="cs-CZ" sz="1600" b="1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, Tomáš </a:t>
            </a:r>
            <a:r>
              <a:rPr lang="cs-CZ" sz="1600" b="1" strike="noStrike" spc="-1" dirty="0" err="1">
                <a:solidFill>
                  <a:srgbClr val="DBF5F9"/>
                </a:solidFill>
                <a:latin typeface="Source Sans Pro"/>
                <a:ea typeface="Microsoft YaHei"/>
              </a:rPr>
              <a:t>Kupsa</a:t>
            </a:r>
            <a:r>
              <a:rPr lang="cs-CZ" sz="1600" b="1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 </a:t>
            </a:r>
            <a:r>
              <a:rPr lang="cs-CZ" sz="1600" b="1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2,3</a:t>
            </a:r>
            <a:r>
              <a:rPr lang="cs-CZ" sz="1600" b="1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 </a:t>
            </a:r>
            <a:endParaRPr lang="cs-CZ" sz="1600" b="0" strike="noStrike" spc="-1" dirty="0">
              <a:latin typeface="Arial"/>
            </a:endParaRPr>
          </a:p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924"/>
              </a:spcAft>
              <a:buNone/>
              <a:tabLst>
                <a:tab pos="0" algn="l"/>
              </a:tabLst>
            </a:pPr>
            <a:r>
              <a:rPr lang="cs-CZ" sz="1600" b="0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(1)</a:t>
            </a:r>
            <a:r>
              <a:rPr lang="cs-CZ" sz="1600" b="0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Fakulta vojenského zdravotnictví v Hradci Králové, Univerzita obrany</a:t>
            </a:r>
            <a:endParaRPr lang="cs-CZ" sz="1600" b="0" strike="noStrike" spc="-1" dirty="0">
              <a:latin typeface="Arial"/>
            </a:endParaRPr>
          </a:p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924"/>
              </a:spcAft>
              <a:buNone/>
              <a:tabLst>
                <a:tab pos="0" algn="l"/>
              </a:tabLst>
            </a:pPr>
            <a:r>
              <a:rPr lang="cs-CZ" sz="1600" b="0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(2)</a:t>
            </a:r>
            <a:r>
              <a:rPr lang="cs-CZ" sz="1600" b="0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IV. Interní hematologická klinika Fakultní nemocnice Hradec Králové</a:t>
            </a:r>
            <a:endParaRPr lang="cs-CZ" sz="1600" b="0" strike="noStrike" spc="-1" dirty="0">
              <a:latin typeface="Arial"/>
            </a:endParaRPr>
          </a:p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924"/>
              </a:spcAft>
              <a:buNone/>
              <a:tabLst>
                <a:tab pos="0" algn="l"/>
              </a:tabLst>
            </a:pPr>
            <a:r>
              <a:rPr lang="cs-CZ" sz="1600" b="0" strike="noStrike" spc="-1" baseline="33000" dirty="0">
                <a:solidFill>
                  <a:srgbClr val="DBF5F9"/>
                </a:solidFill>
                <a:latin typeface="Source Sans Pro"/>
                <a:ea typeface="Microsoft YaHei"/>
              </a:rPr>
              <a:t>(3)</a:t>
            </a:r>
            <a:r>
              <a:rPr lang="cs-CZ" sz="1600" b="0" strike="noStrike" spc="-1" dirty="0">
                <a:solidFill>
                  <a:srgbClr val="DBF5F9"/>
                </a:solidFill>
                <a:latin typeface="Source Sans Pro"/>
                <a:ea typeface="Microsoft YaHei"/>
              </a:rPr>
              <a:t>Katedra vojenského vnitřního lékařství a vojenské hygieny FVZ UO</a:t>
            </a:r>
            <a:endParaRPr lang="cs-CZ" sz="1600" b="0" strike="noStrike" spc="-1" dirty="0">
              <a:latin typeface="Arial"/>
            </a:endParaRPr>
          </a:p>
        </p:txBody>
      </p:sp>
      <p:pic>
        <p:nvPicPr>
          <p:cNvPr id="92" name="Picture 2" descr="https://www.unob.cz/Style%20Library/Unob/Images/logo-fvz-l.png"/>
          <p:cNvPicPr/>
          <p:nvPr/>
        </p:nvPicPr>
        <p:blipFill>
          <a:blip r:embed="rId3"/>
          <a:stretch/>
        </p:blipFill>
        <p:spPr>
          <a:xfrm>
            <a:off x="8332200" y="3895920"/>
            <a:ext cx="943200" cy="1055520"/>
          </a:xfrm>
          <a:prstGeom prst="rect">
            <a:avLst/>
          </a:prstGeom>
          <a:ln w="12600">
            <a:noFill/>
          </a:ln>
        </p:spPr>
      </p:pic>
      <p:pic>
        <p:nvPicPr>
          <p:cNvPr id="93" name="Picture 6"/>
          <p:cNvPicPr/>
          <p:nvPr/>
        </p:nvPicPr>
        <p:blipFill>
          <a:blip r:embed="rId4"/>
          <a:stretch/>
        </p:blipFill>
        <p:spPr>
          <a:xfrm>
            <a:off x="7591320" y="3221280"/>
            <a:ext cx="2425320" cy="540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2.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2973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1/2014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algický syndrom v oblasti levé hýždě, iritace S1 vlevo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MRI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masa vlevo v os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sacrum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(71x47x78mm) a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presakrálně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               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HD-MTX/Ara-C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dle CT „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stable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disease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“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FLAG-IDA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dle PET/CT částečná regrese + postižení 6. žebra</a:t>
            </a:r>
            <a:endParaRPr lang="cs-CZ" sz="1800" b="0" strike="noStrike" spc="-1" dirty="0">
              <a:latin typeface="Ari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4D863AF-231D-458C-9C04-EC3BD9A51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73" t="16088" r="56548" b="14986"/>
          <a:stretch/>
        </p:blipFill>
        <p:spPr>
          <a:xfrm>
            <a:off x="7293078" y="1182805"/>
            <a:ext cx="2787548" cy="439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2.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2973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1/2014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algický syndrom v oblasti levé hýždě, iritace S1 vlevo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MRI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masa vlevo v os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sacrum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(71x47x78mm) a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presakrálně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               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HD-MTX/Ara-C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dle CT „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stable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disease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“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FLAG-IDA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dle PET/CT částečná regrese + postižení 6. žebra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35649A6-05EF-4404-8A0D-C80545772F56}"/>
              </a:ext>
            </a:extLst>
          </p:cNvPr>
          <p:cNvGrpSpPr/>
          <p:nvPr/>
        </p:nvGrpSpPr>
        <p:grpSpPr>
          <a:xfrm>
            <a:off x="6808222" y="1341720"/>
            <a:ext cx="3154314" cy="4041442"/>
            <a:chOff x="7012858" y="1302808"/>
            <a:chExt cx="2851986" cy="365408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0B17187-831B-4B93-AD93-A1FA16FF5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508" t="45204" r="53201" b="22866"/>
            <a:stretch/>
          </p:blipFill>
          <p:spPr>
            <a:xfrm>
              <a:off x="7012858" y="3146351"/>
              <a:ext cx="2851986" cy="1810544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CAFA752-3DB5-43DD-824F-C57A9E5C8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84" t="42134" r="54224" b="25354"/>
            <a:stretch/>
          </p:blipFill>
          <p:spPr>
            <a:xfrm>
              <a:off x="7012858" y="1302808"/>
              <a:ext cx="2851986" cy="1843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1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2.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2973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R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adioterapie</a:t>
            </a:r>
            <a:endParaRPr lang="cs-CZ" sz="1800" b="1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DLI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d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 6/14 pouze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extramedulárně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- kostní dřeň i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likvor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opakovaně negativní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E9F7671-B17D-45E8-B908-598323B78652}"/>
              </a:ext>
            </a:extLst>
          </p:cNvPr>
          <p:cNvGrpSpPr/>
          <p:nvPr/>
        </p:nvGrpSpPr>
        <p:grpSpPr>
          <a:xfrm>
            <a:off x="3454304" y="1135229"/>
            <a:ext cx="5267051" cy="3400092"/>
            <a:chOff x="4833279" y="1309833"/>
            <a:chExt cx="5267051" cy="3400092"/>
          </a:xfrm>
        </p:grpSpPr>
        <p:pic>
          <p:nvPicPr>
            <p:cNvPr id="1026" name="Picture 2" descr="https://nci-media.cancer.gov/pdq/media/images/755983.jpg">
              <a:extLst>
                <a:ext uri="{FF2B5EF4-FFF2-40B4-BE49-F238E27FC236}">
                  <a16:creationId xmlns:a16="http://schemas.microsoft.com/office/drawing/2014/main" id="{BD79A149-0C1E-4970-A4AD-7F77E3A36E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11"/>
            <a:stretch/>
          </p:blipFill>
          <p:spPr bwMode="auto">
            <a:xfrm>
              <a:off x="5154561" y="1309833"/>
              <a:ext cx="4624489" cy="323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2">
              <a:extLst>
                <a:ext uri="{FF2B5EF4-FFF2-40B4-BE49-F238E27FC236}">
                  <a16:creationId xmlns:a16="http://schemas.microsoft.com/office/drawing/2014/main" id="{53B9B83C-F14D-4E70-89B5-009E334CDFE7}"/>
                </a:ext>
              </a:extLst>
            </p:cNvPr>
            <p:cNvSpPr/>
            <p:nvPr/>
          </p:nvSpPr>
          <p:spPr>
            <a:xfrm>
              <a:off x="4833279" y="4508497"/>
              <a:ext cx="5267051" cy="20142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https://nci-media.cancer.gov/pdq/media/images/755983.jpg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4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8" descr="C:\Users\jan\Desktop\DISC 1_Work\Abstrakta na kongresy 2015\Seminář 4.INT 30.9.2015 (Studie AL)\Studie ALL ppt 9.2015\Export PET-CT 21.9.2015\FARNIKOVA_JANA_6.2014_relaps před B\se001.jpg"/>
          <p:cNvPicPr/>
          <p:nvPr/>
        </p:nvPicPr>
        <p:blipFill>
          <a:blip r:embed="rId3"/>
          <a:stretch/>
        </p:blipFill>
        <p:spPr>
          <a:xfrm>
            <a:off x="5834160" y="1650240"/>
            <a:ext cx="3690000" cy="3690000"/>
          </a:xfrm>
          <a:prstGeom prst="rect">
            <a:avLst/>
          </a:prstGeom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3.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6/2014 PET/CT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mnohočetná ložiska ve skeletu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m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asivní infiltrace KD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(86%)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o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d 7/2014 Studie Tower 00103311	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TOWER 00103311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Blinatumomab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x 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standardní chemoterapie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dospělí s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R/R B-ALL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1/2014 – 3/2016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</a:pPr>
            <a:endParaRPr lang="cs-CZ" sz="1800" b="0" strike="noStrike" spc="-1" dirty="0">
              <a:latin typeface="Arial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7DF4F48-5CA7-45EC-B81C-0C6C3AFBB227}"/>
              </a:ext>
            </a:extLst>
          </p:cNvPr>
          <p:cNvGrpSpPr/>
          <p:nvPr/>
        </p:nvGrpSpPr>
        <p:grpSpPr>
          <a:xfrm>
            <a:off x="6106864" y="1503917"/>
            <a:ext cx="3631148" cy="3549078"/>
            <a:chOff x="5893012" y="1555955"/>
            <a:chExt cx="3631148" cy="3549078"/>
          </a:xfrm>
        </p:grpSpPr>
        <p:pic>
          <p:nvPicPr>
            <p:cNvPr id="2050" name="Picture 2" descr="https://s3-us-west-2.amazonaws.com/drugbank/protein_structures/full/DB09052.png?1452832200">
              <a:extLst>
                <a:ext uri="{FF2B5EF4-FFF2-40B4-BE49-F238E27FC236}">
                  <a16:creationId xmlns:a16="http://schemas.microsoft.com/office/drawing/2014/main" id="{73E4C2DA-F5E1-45F0-91DA-6E8DAE20F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012" y="1858296"/>
              <a:ext cx="3246737" cy="324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E38A6557-8478-484B-BF07-6DF540DF4C2F}"/>
                </a:ext>
              </a:extLst>
            </p:cNvPr>
            <p:cNvSpPr/>
            <p:nvPr/>
          </p:nvSpPr>
          <p:spPr>
            <a:xfrm>
              <a:off x="7787148" y="1555955"/>
              <a:ext cx="1737012" cy="929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Obdélník 2">
            <a:extLst>
              <a:ext uri="{FF2B5EF4-FFF2-40B4-BE49-F238E27FC236}">
                <a16:creationId xmlns:a16="http://schemas.microsoft.com/office/drawing/2014/main" id="{79B30B5A-B40F-402D-9B63-4B22E51A9001}"/>
              </a:ext>
            </a:extLst>
          </p:cNvPr>
          <p:cNvSpPr/>
          <p:nvPr/>
        </p:nvSpPr>
        <p:spPr>
          <a:xfrm>
            <a:off x="6276600" y="5374270"/>
            <a:ext cx="3247560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i="1" spc="-1" dirty="0">
                <a:solidFill>
                  <a:srgbClr val="000000"/>
                </a:solidFill>
                <a:latin typeface="Calibri"/>
              </a:rPr>
              <a:t>https://s3-us-west-2.amazonaws.com/drugbank/protein_structures/full/DB09052.png?1452832200</a:t>
            </a:r>
            <a:endParaRPr lang="cs-CZ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Blinatumomab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Blincyto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(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Amgen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)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ispecifická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protilátka (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BiTE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) -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CD3-CD19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</a:pP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06A1097-7006-492B-A408-86E09B52416A}"/>
              </a:ext>
            </a:extLst>
          </p:cNvPr>
          <p:cNvGrpSpPr/>
          <p:nvPr/>
        </p:nvGrpSpPr>
        <p:grpSpPr>
          <a:xfrm>
            <a:off x="2337618" y="2462980"/>
            <a:ext cx="7569941" cy="3116659"/>
            <a:chOff x="2217960" y="2399040"/>
            <a:chExt cx="7689600" cy="3180600"/>
          </a:xfrm>
        </p:grpSpPr>
        <p:pic>
          <p:nvPicPr>
            <p:cNvPr id="127" name="Obrázek 1087"/>
            <p:cNvPicPr/>
            <p:nvPr/>
          </p:nvPicPr>
          <p:blipFill>
            <a:blip r:embed="rId3"/>
            <a:stretch/>
          </p:blipFill>
          <p:spPr>
            <a:xfrm>
              <a:off x="2217960" y="2399040"/>
              <a:ext cx="5644080" cy="31802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Obdélník 2">
              <a:extLst>
                <a:ext uri="{FF2B5EF4-FFF2-40B4-BE49-F238E27FC236}">
                  <a16:creationId xmlns:a16="http://schemas.microsoft.com/office/drawing/2014/main" id="{BF189B0A-B607-47E2-B7B0-C6FB4C64894D}"/>
                </a:ext>
              </a:extLst>
            </p:cNvPr>
            <p:cNvSpPr/>
            <p:nvPr/>
          </p:nvSpPr>
          <p:spPr>
            <a:xfrm>
              <a:off x="4557252" y="5374080"/>
              <a:ext cx="5350308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https://www.researchgate.net/publication/328010027/figure/fig1/AS:677083453857793@1538440683220/Mechanism-of-blinatumomab-Notes-immunomodulatory-therapy-of-cancer-with-T-cell-engaging.png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Blinatumomab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kontinuální podávání pumpou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do centrální žíly (PICC, port)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zahájení za hospitalizace a nadále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domácí podávání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postupné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n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avyšování dávky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4 týdenní cyklus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 2 týdny pauza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p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okud po 2 cyklech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CR/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CRi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možná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PKB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pokud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není </a:t>
            </a:r>
            <a:r>
              <a:rPr lang="cs-CZ" sz="1800" b="1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, léčba do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progrese / toxicity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th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. profylaxe, podpůrná péče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801A8B8-0AAE-4D99-9EDD-83838E0265F4}"/>
              </a:ext>
            </a:extLst>
          </p:cNvPr>
          <p:cNvGrpSpPr/>
          <p:nvPr/>
        </p:nvGrpSpPr>
        <p:grpSpPr>
          <a:xfrm>
            <a:off x="5574890" y="2334024"/>
            <a:ext cx="4404134" cy="3245806"/>
            <a:chOff x="5574890" y="2334024"/>
            <a:chExt cx="4404134" cy="3245806"/>
          </a:xfrm>
        </p:grpSpPr>
        <p:pic>
          <p:nvPicPr>
            <p:cNvPr id="9" name="Picture 2" descr="https://thankyouforanotherday.files.wordpress.com/2015/08/hooked-and-unhooked.jpg">
              <a:extLst>
                <a:ext uri="{FF2B5EF4-FFF2-40B4-BE49-F238E27FC236}">
                  <a16:creationId xmlns:a16="http://schemas.microsoft.com/office/drawing/2014/main" id="{1936DEDA-1B75-400F-95FF-432DA76DE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890" y="2334024"/>
              <a:ext cx="4404134" cy="293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bdélník 2">
              <a:extLst>
                <a:ext uri="{FF2B5EF4-FFF2-40B4-BE49-F238E27FC236}">
                  <a16:creationId xmlns:a16="http://schemas.microsoft.com/office/drawing/2014/main" id="{9B2AA49D-38E1-4FAF-BAD3-68AF2AED5144}"/>
                </a:ext>
              </a:extLst>
            </p:cNvPr>
            <p:cNvSpPr/>
            <p:nvPr/>
          </p:nvSpPr>
          <p:spPr>
            <a:xfrm>
              <a:off x="6326280" y="5374270"/>
              <a:ext cx="3247560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https://thankyouforanotherday.files.wordpress.com/2015/08/hooked-and-unhooked.jpg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500" b="1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CRS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–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C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ytokine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R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elease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Syndrome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a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ktivace T-Lymfocytů -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BiTE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CAR-T, ATG, …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f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lu-like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symptomy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hypotenze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kapilární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leak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MODS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6D9D8EB8-FA50-4BCE-A72E-81C2024A3AE3}"/>
              </a:ext>
            </a:extLst>
          </p:cNvPr>
          <p:cNvGrpSpPr/>
          <p:nvPr/>
        </p:nvGrpSpPr>
        <p:grpSpPr>
          <a:xfrm>
            <a:off x="2163257" y="1840859"/>
            <a:ext cx="7309963" cy="3841751"/>
            <a:chOff x="2163257" y="1840859"/>
            <a:chExt cx="7309963" cy="3841751"/>
          </a:xfrm>
        </p:grpSpPr>
        <p:pic>
          <p:nvPicPr>
            <p:cNvPr id="6" name="Picture 4" descr="https://media.springernature.com/lw685/springer-static/image/art%3A10.1186%2Fs40425-018-0343-9/MediaObjects/40425_2018_343_Fig3_HTML.png">
              <a:extLst>
                <a:ext uri="{FF2B5EF4-FFF2-40B4-BE49-F238E27FC236}">
                  <a16:creationId xmlns:a16="http://schemas.microsoft.com/office/drawing/2014/main" id="{9A078D09-C03E-4937-AFA9-E63F4D384E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4" r="1421"/>
            <a:stretch/>
          </p:blipFill>
          <p:spPr bwMode="auto">
            <a:xfrm>
              <a:off x="3517490" y="1840859"/>
              <a:ext cx="4601498" cy="358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2">
              <a:extLst>
                <a:ext uri="{FF2B5EF4-FFF2-40B4-BE49-F238E27FC236}">
                  <a16:creationId xmlns:a16="http://schemas.microsoft.com/office/drawing/2014/main" id="{0DA8D2B2-28C2-4E7B-A708-7EC6249065B2}"/>
                </a:ext>
              </a:extLst>
            </p:cNvPr>
            <p:cNvSpPr/>
            <p:nvPr/>
          </p:nvSpPr>
          <p:spPr>
            <a:xfrm>
              <a:off x="2163257" y="5477050"/>
              <a:ext cx="7309963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https://media.springernature.com/lw685/springer-static/image/art%3A10.1186%2Fs40425-018-0343-9/MediaObjects/40425_2018_343_Fig3_HTML.png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CRS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–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C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ytokine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R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elease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</a:t>
            </a:r>
            <a:r>
              <a:rPr lang="cs-CZ" sz="4500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S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yndrome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ICANS –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neurologické symptomy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p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remedikace, monitorace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laboratoře a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neurostatu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l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éčba -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chlazení, paracetamol, KS, anti-IL6,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org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.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p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odpora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m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anagement dle GRADE -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pokračování infúze až nutnost ukončení léčby</a:t>
            </a:r>
            <a:endParaRPr lang="cs-CZ" sz="1800" b="0" strike="noStrike" spc="-1" dirty="0">
              <a:latin typeface="Arial"/>
            </a:endParaRPr>
          </a:p>
        </p:txBody>
      </p:sp>
      <p:pic>
        <p:nvPicPr>
          <p:cNvPr id="2050" name="Picture 2" descr="https://images.squarespace-cdn.com/content/v1/5d03f164540cac00016bee14/1583981991287-RS3WDRJLEHUFYN1HXCO2/Screenshot+2020-03-11+at+7.59.18+PM.png?format=1000w">
            <a:extLst>
              <a:ext uri="{FF2B5EF4-FFF2-40B4-BE49-F238E27FC236}">
                <a16:creationId xmlns:a16="http://schemas.microsoft.com/office/drawing/2014/main" id="{F84B1A10-36DB-4FBF-94AE-0AD6A525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64" y="1281683"/>
            <a:ext cx="3151546" cy="31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5C52B190-3A66-4331-BB02-31CDA3A646DB}"/>
              </a:ext>
            </a:extLst>
          </p:cNvPr>
          <p:cNvSpPr/>
          <p:nvPr/>
        </p:nvSpPr>
        <p:spPr>
          <a:xfrm>
            <a:off x="5975716" y="5374270"/>
            <a:ext cx="4193298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i="1" spc="-1" dirty="0">
                <a:solidFill>
                  <a:srgbClr val="000000"/>
                </a:solidFill>
                <a:latin typeface="Calibri"/>
              </a:rPr>
              <a:t>https://images.squarespace-cdn.com/content/v1/5d03f164540cac00016bee14/1583981991287-RS3WDRJLEHUFYN1HXCO2/Screenshot+2020-03-11+at+7.59.18+PM.png?format=1000w</a:t>
            </a:r>
            <a:endParaRPr lang="cs-CZ" sz="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3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4500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3. </a:t>
            </a:r>
            <a:r>
              <a:rPr lang="de-AT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relaps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k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ostní dřeň 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po 1. cyklu </a:t>
            </a:r>
            <a:r>
              <a:rPr lang="cs-CZ" sz="180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BiTE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CR, MRD-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PET/CT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po 2. cyklu -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CR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infekční komplikace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sekundární protilátkový deficit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– substituce IVIG</a:t>
            </a:r>
            <a:endParaRPr lang="cs-CZ" sz="1800" strike="noStrike" spc="-1" dirty="0">
              <a:latin typeface="Arial"/>
            </a:endParaRPr>
          </a:p>
        </p:txBody>
      </p:sp>
      <p:sp>
        <p:nvSpPr>
          <p:cNvPr id="4" name="Picture 3">
            <a:extLst>
              <a:ext uri="{FF2B5EF4-FFF2-40B4-BE49-F238E27FC236}">
                <a16:creationId xmlns:a16="http://schemas.microsoft.com/office/drawing/2014/main" id="{0D3EE232-D336-4ECF-8C7F-544FF076D3F5}"/>
              </a:ext>
            </a:extLst>
          </p:cNvPr>
          <p:cNvSpPr/>
          <p:nvPr/>
        </p:nvSpPr>
        <p:spPr>
          <a:xfrm>
            <a:off x="6636876" y="1192423"/>
            <a:ext cx="2794718" cy="4387407"/>
          </a:xfrm>
          <a:prstGeom prst="rect">
            <a:avLst/>
          </a:prstGeom>
          <a:blipFill rotWithShape="0">
            <a:blip r:embed="rId3"/>
            <a:srcRect/>
            <a:stretch>
              <a:fillRect l="-35933" t="-1417" r="-28083" b="-3008"/>
            </a:stretch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083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Akutní lymfoblastická leukemie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klonální proliferace buněk lymfoidní řady časných stádií krvetvorby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genetické změny – akumulace klonu 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- porucha diferenciace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- abnormální proliferace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dva vrcholy incidence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děti a ve stáří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T-ALL, B-ALL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98" name="Obdélník 6"/>
          <p:cNvSpPr/>
          <p:nvPr/>
        </p:nvSpPr>
        <p:spPr>
          <a:xfrm>
            <a:off x="5851440" y="5489280"/>
            <a:ext cx="3247560" cy="18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81440" rIns="90000" bIns="18144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https://www.cancer.gov/types/leukemia/patient/adult-all-treatment-pdq</a:t>
            </a:r>
            <a:endParaRPr lang="cs-CZ" sz="800" b="0" strike="noStrike" spc="-1">
              <a:latin typeface="Arial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8AF0032-D8D0-4F00-A430-E1A7707983B5}"/>
              </a:ext>
            </a:extLst>
          </p:cNvPr>
          <p:cNvGrpSpPr/>
          <p:nvPr/>
        </p:nvGrpSpPr>
        <p:grpSpPr>
          <a:xfrm>
            <a:off x="4725720" y="1864800"/>
            <a:ext cx="5098320" cy="3852511"/>
            <a:chOff x="4725720" y="1864800"/>
            <a:chExt cx="5098320" cy="3852511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7A6F1EED-B527-441A-9FC9-D64DB856DC15}"/>
                </a:ext>
              </a:extLst>
            </p:cNvPr>
            <p:cNvGrpSpPr/>
            <p:nvPr/>
          </p:nvGrpSpPr>
          <p:grpSpPr>
            <a:xfrm>
              <a:off x="4725720" y="1864800"/>
              <a:ext cx="5098320" cy="3805200"/>
              <a:chOff x="4725720" y="1864800"/>
              <a:chExt cx="5098320" cy="3805200"/>
            </a:xfrm>
          </p:grpSpPr>
          <p:pic>
            <p:nvPicPr>
              <p:cNvPr id="94" name="Picture 2" descr="https://nci-media.cancer.gov/pdq/media/images/526538.jpg"/>
              <p:cNvPicPr/>
              <p:nvPr/>
            </p:nvPicPr>
            <p:blipFill>
              <a:blip r:embed="rId3"/>
              <a:stretch/>
            </p:blipFill>
            <p:spPr>
              <a:xfrm>
                <a:off x="4725720" y="1864800"/>
                <a:ext cx="5098320" cy="380520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97" name="Přímá spojnice se šipkou 5"/>
              <p:cNvSpPr/>
              <p:nvPr/>
            </p:nvSpPr>
            <p:spPr>
              <a:xfrm>
                <a:off x="7505314" y="2783655"/>
                <a:ext cx="914040" cy="495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FF0000"/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" name="Ovál 1">
                <a:extLst>
                  <a:ext uri="{FF2B5EF4-FFF2-40B4-BE49-F238E27FC236}">
                    <a16:creationId xmlns:a16="http://schemas.microsoft.com/office/drawing/2014/main" id="{A977B147-089A-44DB-B6E1-962B3BDE5F0E}"/>
                  </a:ext>
                </a:extLst>
              </p:cNvPr>
              <p:cNvSpPr/>
              <p:nvPr/>
            </p:nvSpPr>
            <p:spPr>
              <a:xfrm>
                <a:off x="8362335" y="3150751"/>
                <a:ext cx="604684" cy="60468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" name="Obdélník 6">
              <a:extLst>
                <a:ext uri="{FF2B5EF4-FFF2-40B4-BE49-F238E27FC236}">
                  <a16:creationId xmlns:a16="http://schemas.microsoft.com/office/drawing/2014/main" id="{F94C6C11-6241-4C1E-91C5-DAD6009E73D4}"/>
                </a:ext>
              </a:extLst>
            </p:cNvPr>
            <p:cNvSpPr/>
            <p:nvPr/>
          </p:nvSpPr>
          <p:spPr>
            <a:xfrm>
              <a:off x="5881534" y="5441968"/>
              <a:ext cx="3247560" cy="27534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https://visualsonline.cancer.gov/details.cfm?imageid=7177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4500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3. </a:t>
            </a:r>
            <a:r>
              <a:rPr lang="de-AT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relaps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do 12/2015 celkem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9 cyklů v rámci TOWER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–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 CR, MRD-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spc="-1" dirty="0">
                <a:latin typeface="Arial"/>
              </a:rPr>
              <a:t>   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+ 1 udržovací cyklus 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návrh k </a:t>
            </a:r>
            <a:r>
              <a:rPr lang="cs-CZ" sz="1800" b="1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– benefit/riziko –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pacientka odmítá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DLI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do 8/2017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IVIG </a:t>
            </a: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3/2022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(8 let po 3. relapsu) </a:t>
            </a: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- trvá </a:t>
            </a: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CR, MRD-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</p:txBody>
      </p:sp>
      <p:sp>
        <p:nvSpPr>
          <p:cNvPr id="4" name="Picture 3">
            <a:extLst>
              <a:ext uri="{FF2B5EF4-FFF2-40B4-BE49-F238E27FC236}">
                <a16:creationId xmlns:a16="http://schemas.microsoft.com/office/drawing/2014/main" id="{0D3EE232-D336-4ECF-8C7F-544FF076D3F5}"/>
              </a:ext>
            </a:extLst>
          </p:cNvPr>
          <p:cNvSpPr/>
          <p:nvPr/>
        </p:nvSpPr>
        <p:spPr>
          <a:xfrm>
            <a:off x="6636876" y="1192423"/>
            <a:ext cx="2794718" cy="4387407"/>
          </a:xfrm>
          <a:prstGeom prst="rect">
            <a:avLst/>
          </a:prstGeom>
          <a:blipFill rotWithShape="0">
            <a:blip r:embed="rId3"/>
            <a:srcRect/>
            <a:stretch>
              <a:fillRect l="-35933" t="-1417" r="-28083" b="-3008"/>
            </a:stretch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endParaRPr lang="cs-CZ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21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bdélník 1094"/>
          <p:cNvSpPr/>
          <p:nvPr/>
        </p:nvSpPr>
        <p:spPr>
          <a:xfrm>
            <a:off x="-269640" y="-180000"/>
            <a:ext cx="10619280" cy="593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181C8F6-88FE-44F9-A79F-94262A76CC41}"/>
              </a:ext>
            </a:extLst>
          </p:cNvPr>
          <p:cNvGrpSpPr/>
          <p:nvPr/>
        </p:nvGrpSpPr>
        <p:grpSpPr>
          <a:xfrm>
            <a:off x="180360" y="430777"/>
            <a:ext cx="9719280" cy="5431099"/>
            <a:chOff x="180360" y="585635"/>
            <a:chExt cx="9719280" cy="5431099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4FED0D4C-B22D-467D-A357-A7B66115EC34}"/>
                </a:ext>
              </a:extLst>
            </p:cNvPr>
            <p:cNvGrpSpPr/>
            <p:nvPr/>
          </p:nvGrpSpPr>
          <p:grpSpPr>
            <a:xfrm>
              <a:off x="180360" y="585635"/>
              <a:ext cx="9719280" cy="4499280"/>
              <a:chOff x="180000" y="585360"/>
              <a:chExt cx="9719280" cy="4499280"/>
            </a:xfrm>
          </p:grpSpPr>
          <p:sp>
            <p:nvSpPr>
              <p:cNvPr id="135" name="Picture 3"/>
              <p:cNvSpPr/>
              <p:nvPr/>
            </p:nvSpPr>
            <p:spPr>
              <a:xfrm>
                <a:off x="5400000" y="586440"/>
                <a:ext cx="4499280" cy="4497120"/>
              </a:xfrm>
              <a:prstGeom prst="rect">
                <a:avLst/>
              </a:prstGeom>
              <a:blipFill rotWithShape="0">
                <a:blip r:embed="rId2"/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36" name="Picture 1"/>
              <p:cNvSpPr/>
              <p:nvPr/>
            </p:nvSpPr>
            <p:spPr>
              <a:xfrm>
                <a:off x="180000" y="585360"/>
                <a:ext cx="4499280" cy="4499280"/>
              </a:xfrm>
              <a:prstGeom prst="rect">
                <a:avLst/>
              </a:prstGeom>
              <a:blipFill rotWithShape="0">
                <a:blip r:embed="rId3"/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cs-CZ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42E12CD2-391D-402A-9E1F-2499E63E201D}"/>
                </a:ext>
              </a:extLst>
            </p:cNvPr>
            <p:cNvSpPr txBox="1"/>
            <p:nvPr/>
          </p:nvSpPr>
          <p:spPr>
            <a:xfrm>
              <a:off x="1113706" y="5093404"/>
              <a:ext cx="26325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pc="-1" dirty="0">
                  <a:solidFill>
                    <a:srgbClr val="000000"/>
                  </a:solidFill>
                </a:rPr>
                <a:t>6/2014</a:t>
              </a:r>
              <a:endParaRPr lang="cs-CZ" spc="-1" dirty="0"/>
            </a:p>
            <a:p>
              <a:pPr algn="ctr">
                <a:lnSpc>
                  <a:spcPct val="100000"/>
                </a:lnSpc>
                <a:buNone/>
              </a:pPr>
              <a:r>
                <a:rPr lang="cs-CZ" spc="-1" dirty="0">
                  <a:solidFill>
                    <a:srgbClr val="000000"/>
                  </a:solidFill>
                </a:rPr>
                <a:t>(před </a:t>
              </a:r>
              <a:r>
                <a:rPr lang="cs-CZ" spc="-1" dirty="0" err="1">
                  <a:solidFill>
                    <a:srgbClr val="000000"/>
                  </a:solidFill>
                </a:rPr>
                <a:t>BiTE</a:t>
              </a:r>
              <a:r>
                <a:rPr lang="cs-CZ" spc="-1" dirty="0">
                  <a:solidFill>
                    <a:srgbClr val="000000"/>
                  </a:solidFill>
                </a:rPr>
                <a:t>)</a:t>
              </a:r>
              <a:endParaRPr lang="cs-CZ" spc="-1" dirty="0"/>
            </a:p>
            <a:p>
              <a:endParaRPr lang="cs-CZ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7C26BB6-C19E-475C-B8C4-DA817FD1FD95}"/>
                </a:ext>
              </a:extLst>
            </p:cNvPr>
            <p:cNvSpPr txBox="1"/>
            <p:nvPr/>
          </p:nvSpPr>
          <p:spPr>
            <a:xfrm>
              <a:off x="6333706" y="5093404"/>
              <a:ext cx="26325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pc="-1" dirty="0">
                  <a:solidFill>
                    <a:srgbClr val="000000"/>
                  </a:solidFill>
                </a:rPr>
                <a:t>9/2014</a:t>
              </a:r>
              <a:endParaRPr lang="cs-CZ" spc="-1" dirty="0"/>
            </a:p>
            <a:p>
              <a:pPr algn="ctr">
                <a:lnSpc>
                  <a:spcPct val="100000"/>
                </a:lnSpc>
                <a:buNone/>
              </a:pPr>
              <a:r>
                <a:rPr lang="cs-CZ" spc="-1" dirty="0">
                  <a:solidFill>
                    <a:srgbClr val="000000"/>
                  </a:solidFill>
                </a:rPr>
                <a:t>(po 2 cyklech </a:t>
              </a:r>
              <a:r>
                <a:rPr lang="cs-CZ" spc="-1" dirty="0" err="1">
                  <a:solidFill>
                    <a:srgbClr val="000000"/>
                  </a:solidFill>
                </a:rPr>
                <a:t>BiTE</a:t>
              </a:r>
              <a:r>
                <a:rPr lang="cs-CZ" spc="-1" dirty="0">
                  <a:solidFill>
                    <a:srgbClr val="000000"/>
                  </a:solidFill>
                </a:rPr>
                <a:t>)</a:t>
              </a:r>
              <a:endParaRPr lang="cs-CZ" spc="-1" dirty="0"/>
            </a:p>
            <a:p>
              <a:endParaRPr lang="cs-CZ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Pacient *1980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Hemofilie B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těžká forma s artropatií, týdenní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substituce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fIX</a:t>
            </a: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10/2019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leukocytóza, trombocytopenie, občasné noční pocení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                      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de-AT" sz="180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dg</a:t>
            </a:r>
            <a:r>
              <a:rPr lang="de-AT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. 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T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-ALL kortikální, TCR 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jako </a:t>
            </a:r>
            <a:r>
              <a:rPr lang="cs-CZ" sz="180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marker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MRD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expanze předního mediastina dle CT -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67x37x50mm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F09CED4-C06B-4B8E-AE57-7E4355F90082}"/>
              </a:ext>
            </a:extLst>
          </p:cNvPr>
          <p:cNvGrpSpPr/>
          <p:nvPr/>
        </p:nvGrpSpPr>
        <p:grpSpPr>
          <a:xfrm>
            <a:off x="7079225" y="3518017"/>
            <a:ext cx="2628309" cy="2012652"/>
            <a:chOff x="5020489" y="3478224"/>
            <a:chExt cx="2744474" cy="2101606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1B79DC9-BDD9-402C-9BAF-DB2545B95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52"/>
            <a:stretch/>
          </p:blipFill>
          <p:spPr>
            <a:xfrm>
              <a:off x="5020489" y="3478224"/>
              <a:ext cx="2744474" cy="2101606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779B06DC-B1C4-49BF-8429-7D3F6ADCDECF}"/>
                </a:ext>
              </a:extLst>
            </p:cNvPr>
            <p:cNvSpPr txBox="1"/>
            <p:nvPr/>
          </p:nvSpPr>
          <p:spPr>
            <a:xfrm>
              <a:off x="6179574" y="4023240"/>
              <a:ext cx="27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76F85E6-FD7B-42F0-B955-8199366DA6A3}"/>
              </a:ext>
            </a:extLst>
          </p:cNvPr>
          <p:cNvGrpSpPr/>
          <p:nvPr/>
        </p:nvGrpSpPr>
        <p:grpSpPr>
          <a:xfrm>
            <a:off x="7079225" y="1194529"/>
            <a:ext cx="2628309" cy="2185921"/>
            <a:chOff x="2311796" y="3478224"/>
            <a:chExt cx="2526931" cy="2101606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B3B0764C-A78B-47C2-9F19-FAC8965F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1796" y="3478224"/>
              <a:ext cx="2526931" cy="2101606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88871B71-CE2C-4353-B45E-B98F0C92A08D}"/>
                </a:ext>
              </a:extLst>
            </p:cNvPr>
            <p:cNvSpPr txBox="1"/>
            <p:nvPr/>
          </p:nvSpPr>
          <p:spPr>
            <a:xfrm>
              <a:off x="3087329" y="4023240"/>
              <a:ext cx="272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*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Pacient *1980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GMALL,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pro riziko krvácení změna na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Hyper-CVAD/HD-MTX/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AraC</a:t>
            </a: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substituce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fIX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- výkony, trombocytopenie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standardní podpůrná péče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8 cyklů do 5/2020 –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CR, MRD –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E780336-402D-45A0-AB39-42F97E305A99}"/>
              </a:ext>
            </a:extLst>
          </p:cNvPr>
          <p:cNvGrpSpPr/>
          <p:nvPr/>
        </p:nvGrpSpPr>
        <p:grpSpPr>
          <a:xfrm>
            <a:off x="6307021" y="1933311"/>
            <a:ext cx="3406929" cy="3646519"/>
            <a:chOff x="6307021" y="1933311"/>
            <a:chExt cx="3406929" cy="3646519"/>
          </a:xfrm>
        </p:grpSpPr>
        <p:pic>
          <p:nvPicPr>
            <p:cNvPr id="2050" name="Picture 2" descr="Hemophilia_Marbles_Blur_FIX.jpg (504×504)">
              <a:extLst>
                <a:ext uri="{FF2B5EF4-FFF2-40B4-BE49-F238E27FC236}">
                  <a16:creationId xmlns:a16="http://schemas.microsoft.com/office/drawing/2014/main" id="{CBFAEFFB-411F-4868-BF39-97C9FD23B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021" y="1933311"/>
              <a:ext cx="3406929" cy="340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2">
              <a:extLst>
                <a:ext uri="{FF2B5EF4-FFF2-40B4-BE49-F238E27FC236}">
                  <a16:creationId xmlns:a16="http://schemas.microsoft.com/office/drawing/2014/main" id="{9810DC88-A0BF-41E1-A912-ED98A8A99F87}"/>
                </a:ext>
              </a:extLst>
            </p:cNvPr>
            <p:cNvSpPr/>
            <p:nvPr/>
          </p:nvSpPr>
          <p:spPr>
            <a:xfrm>
              <a:off x="6386705" y="5374270"/>
              <a:ext cx="3247560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https://diapharma.com/wp-content/uploads/2017/07/Hemophilia_Marbles_Blur_FIX.jpg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1.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4451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6/2020 rostoucí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MRD+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FLAG-IDA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nepříbuzenská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PKB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8/2020 (dárce žena, 10/10)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52A7029-0717-4BBA-AB5A-BD0973792BF2}"/>
              </a:ext>
            </a:extLst>
          </p:cNvPr>
          <p:cNvGrpSpPr/>
          <p:nvPr/>
        </p:nvGrpSpPr>
        <p:grpSpPr>
          <a:xfrm>
            <a:off x="5940000" y="1146600"/>
            <a:ext cx="4082040" cy="4433040"/>
            <a:chOff x="5940000" y="1146600"/>
            <a:chExt cx="4082040" cy="44330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D4399B9-BD85-4F9B-BA92-5575C19FF625}"/>
                </a:ext>
              </a:extLst>
            </p:cNvPr>
            <p:cNvPicPr/>
            <p:nvPr/>
          </p:nvPicPr>
          <p:blipFill>
            <a:blip r:embed="rId3"/>
            <a:srcRect b="6689"/>
            <a:stretch/>
          </p:blipFill>
          <p:spPr>
            <a:xfrm>
              <a:off x="5940000" y="1146600"/>
              <a:ext cx="4082040" cy="4072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Obdélník 2">
              <a:extLst>
                <a:ext uri="{FF2B5EF4-FFF2-40B4-BE49-F238E27FC236}">
                  <a16:creationId xmlns:a16="http://schemas.microsoft.com/office/drawing/2014/main" id="{24E4DBB4-BE6D-41DA-A0D8-8AA2560AE07D}"/>
                </a:ext>
              </a:extLst>
            </p:cNvPr>
            <p:cNvSpPr/>
            <p:nvPr/>
          </p:nvSpPr>
          <p:spPr>
            <a:xfrm>
              <a:off x="6660000" y="5374080"/>
              <a:ext cx="3247560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b="0" i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https://thumbs.dreamstime.com/z/allogeneic-transplant-process-donated-to-person-another-person-genetically-matched-stem-cell-donor-info-graphic-98317698.jpg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1.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4451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akutní kožní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GvHD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opakovaně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oční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GvHD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syndrom suchého oka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ve spádu pneumonie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COVID-19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rekonvalescentní plasma,</a:t>
            </a:r>
            <a:endParaRPr lang="cs-CZ" sz="18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následně očkování 3 dávkami, EVUSHELD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5/2022 trvá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CR, MRD- </a:t>
            </a:r>
            <a:endParaRPr lang="cs-CZ" sz="1800" b="0" strike="noStrike" spc="-1" dirty="0">
              <a:latin typeface="Arial"/>
            </a:endParaRPr>
          </a:p>
        </p:txBody>
      </p:sp>
      <p:pic>
        <p:nvPicPr>
          <p:cNvPr id="1026" name="Picture 2" descr="Covid-19 – Wikipedie">
            <a:extLst>
              <a:ext uri="{FF2B5EF4-FFF2-40B4-BE49-F238E27FC236}">
                <a16:creationId xmlns:a16="http://schemas.microsoft.com/office/drawing/2014/main" id="{D454A677-9BB9-45FB-84ED-BD836380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43" y="2389697"/>
            <a:ext cx="2092615" cy="21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69D8C731-A580-4111-8941-8B687E7807D7}"/>
              </a:ext>
            </a:extLst>
          </p:cNvPr>
          <p:cNvSpPr/>
          <p:nvPr/>
        </p:nvSpPr>
        <p:spPr>
          <a:xfrm>
            <a:off x="4406815" y="5440834"/>
            <a:ext cx="7309963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i="1" spc="-1" dirty="0">
                <a:solidFill>
                  <a:srgbClr val="000000"/>
                </a:solidFill>
                <a:latin typeface="Calibri"/>
              </a:rPr>
              <a:t>https://upload.wikimedia.org/wikipedia/commons/8/82/SARS-CoV-2_without_background.png</a:t>
            </a:r>
            <a:endParaRPr lang="cs-CZ" sz="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8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GvHD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–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G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raft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versus Host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D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isease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941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častá komplikace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alogenní transplantace krvetvorných KB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systémové imunitně zprostředkované onemocnění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lymfocyty dárce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rozeznávají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Ag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příjemce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jako cizorodé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omezuje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efektivitu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kvalitu života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i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celkové přežití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7" name="Obdélník 2">
            <a:extLst>
              <a:ext uri="{FF2B5EF4-FFF2-40B4-BE49-F238E27FC236}">
                <a16:creationId xmlns:a16="http://schemas.microsoft.com/office/drawing/2014/main" id="{7D6D7BF5-DBD6-4E66-9389-2F20BD3CB7F5}"/>
              </a:ext>
            </a:extLst>
          </p:cNvPr>
          <p:cNvSpPr/>
          <p:nvPr/>
        </p:nvSpPr>
        <p:spPr>
          <a:xfrm>
            <a:off x="6272414" y="5133983"/>
            <a:ext cx="3752649" cy="6504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i="1" spc="-1" dirty="0">
                <a:solidFill>
                  <a:srgbClr val="000000"/>
                </a:solidFill>
                <a:latin typeface="Calibri"/>
              </a:rPr>
              <a:t>https://www.researchgate.net/profile/Hans-Jochem-Kolb-2/publication/23493354/figure/fig3/AS:667686073815044@1536200173584/Pathophysiology-of-GVHD-The-interaction-of-the-donor-T-cell-and-the-host-APC-leads-to.png</a:t>
            </a:r>
            <a:endParaRPr lang="cs-CZ" sz="800" b="0" strike="noStrike" spc="-1" dirty="0">
              <a:latin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86BA45-5BEF-4F7E-AD93-2B3469C7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05"/>
          <a:stretch/>
        </p:blipFill>
        <p:spPr>
          <a:xfrm>
            <a:off x="6378677" y="2160639"/>
            <a:ext cx="3540124" cy="2320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GvHD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– 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Graft</a:t>
            </a: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 versus Host </a:t>
            </a:r>
            <a:r>
              <a:rPr lang="cs-CZ" sz="4500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D</a:t>
            </a:r>
            <a:r>
              <a:rPr lang="cs-CZ" sz="4500" b="0" strike="noStrike" spc="-1" dirty="0" err="1">
                <a:solidFill>
                  <a:srgbClr val="FFFFFF"/>
                </a:solidFill>
                <a:latin typeface="Source Sans Pro Light"/>
                <a:ea typeface="Microsoft YaHei"/>
              </a:rPr>
              <a:t>isease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941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kůže, GIT, játra, …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akutní x chronická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prevence 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post-transplantační cyklofosfamid</a:t>
            </a: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léčba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lokální, kortikoidy,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imunomodulans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imunosupresiva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147" name="Skupina 1"/>
          <p:cNvGrpSpPr/>
          <p:nvPr/>
        </p:nvGrpSpPr>
        <p:grpSpPr>
          <a:xfrm>
            <a:off x="6922080" y="1342800"/>
            <a:ext cx="2987640" cy="4144680"/>
            <a:chOff x="6922080" y="1342800"/>
            <a:chExt cx="2987640" cy="4144680"/>
          </a:xfrm>
        </p:grpSpPr>
        <p:pic>
          <p:nvPicPr>
            <p:cNvPr id="148" name="Picture 2" descr="www.frontiersin.org"/>
            <p:cNvPicPr/>
            <p:nvPr/>
          </p:nvPicPr>
          <p:blipFill>
            <a:blip r:embed="rId3"/>
            <a:srcRect l="1942" t="63044" r="49989"/>
            <a:stretch/>
          </p:blipFill>
          <p:spPr>
            <a:xfrm>
              <a:off x="6922080" y="1342800"/>
              <a:ext cx="2987640" cy="198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Picture 2" descr="www.frontiersin.org"/>
            <p:cNvPicPr/>
            <p:nvPr/>
          </p:nvPicPr>
          <p:blipFill>
            <a:blip r:embed="rId3"/>
            <a:srcRect l="51929" t="64697" b="130"/>
            <a:stretch/>
          </p:blipFill>
          <p:spPr>
            <a:xfrm>
              <a:off x="6922080" y="3601440"/>
              <a:ext cx="2987640" cy="1886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" name="Obdélník 2">
            <a:extLst>
              <a:ext uri="{FF2B5EF4-FFF2-40B4-BE49-F238E27FC236}">
                <a16:creationId xmlns:a16="http://schemas.microsoft.com/office/drawing/2014/main" id="{7D6D7BF5-DBD6-4E66-9389-2F20BD3CB7F5}"/>
              </a:ext>
            </a:extLst>
          </p:cNvPr>
          <p:cNvSpPr/>
          <p:nvPr/>
        </p:nvSpPr>
        <p:spPr>
          <a:xfrm>
            <a:off x="3971738" y="5474137"/>
            <a:ext cx="7309963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i="1" spc="-1" dirty="0">
                <a:solidFill>
                  <a:srgbClr val="000000"/>
                </a:solidFill>
                <a:latin typeface="Calibri"/>
              </a:rPr>
              <a:t>https://www.frontiersin.org/files/Articles/838494/fimmu-13-838494-HTML/image_m/fimmu-13-838494-g001.jpg</a:t>
            </a:r>
            <a:endParaRPr lang="cs-CZ" sz="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7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500" b="0" strike="noStrike" spc="-1" dirty="0">
                <a:solidFill>
                  <a:srgbClr val="FFFFFF"/>
                </a:solidFill>
                <a:latin typeface="Source Sans Pro Light"/>
                <a:ea typeface="Microsoft YaHei"/>
              </a:rPr>
              <a:t>DĚKUJI ZA POZORNOST</a:t>
            </a:r>
            <a:endParaRPr lang="cs-CZ" sz="4500" b="0" strike="noStrike" spc="-1" dirty="0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cs-CZ" sz="3200" b="0" strike="noStrike" spc="-1" dirty="0">
              <a:latin typeface="Ari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20A7FF-6ACD-4FFC-87E7-76E72C1C8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009" y="1254821"/>
            <a:ext cx="6308742" cy="42031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DE6DACA-3DFA-49CF-958D-46928196467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92197" y="4859594"/>
            <a:ext cx="2800554" cy="599750"/>
          </a:xfrm>
          <a:prstGeom prst="rect">
            <a:avLst/>
          </a:prstGeom>
          <a:ln w="12600">
            <a:noFill/>
          </a:ln>
        </p:spPr>
      </p:pic>
      <p:pic>
        <p:nvPicPr>
          <p:cNvPr id="7" name="Picture 2" descr="https://www.unob.cz/Style%20Library/Unob/Images/logo-fvz-l.png">
            <a:extLst>
              <a:ext uri="{FF2B5EF4-FFF2-40B4-BE49-F238E27FC236}">
                <a16:creationId xmlns:a16="http://schemas.microsoft.com/office/drawing/2014/main" id="{B6A29159-5DD3-4249-8DE7-FBF63AD54D3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09108" y="4259939"/>
            <a:ext cx="1141712" cy="1354201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Pacientka *1979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ALL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léčená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1985–1988 –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chemoterapie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+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aktinoterapie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CNS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</a:t>
            </a: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NAFLD, DM II.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typu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pollinoza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astma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bronchiale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10/2012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nebolestivá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krční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lymfadenopatie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po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cen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í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</p:txBody>
      </p:sp>
      <p:pic>
        <p:nvPicPr>
          <p:cNvPr id="101" name="Picture 2" descr="Patient education: Diffuse large B cell lymphoma in adults (Beyond the  Basics) - UpToDate"/>
          <p:cNvPicPr/>
          <p:nvPr/>
        </p:nvPicPr>
        <p:blipFill>
          <a:blip r:embed="rId3"/>
          <a:stretch/>
        </p:blipFill>
        <p:spPr>
          <a:xfrm>
            <a:off x="6164826" y="2082361"/>
            <a:ext cx="3717226" cy="3141381"/>
          </a:xfrm>
          <a:prstGeom prst="rect">
            <a:avLst/>
          </a:prstGeom>
          <a:ln w="0">
            <a:noFill/>
          </a:ln>
        </p:spPr>
      </p:pic>
      <p:sp>
        <p:nvSpPr>
          <p:cNvPr id="102" name="Obdélník 6"/>
          <p:cNvSpPr/>
          <p:nvPr/>
        </p:nvSpPr>
        <p:spPr>
          <a:xfrm>
            <a:off x="6399659" y="5223742"/>
            <a:ext cx="3247560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https://www.uptodate.com/contents/diffuse-large-b-cell-lymphoma-in-adults-beyond-the-basics/print</a:t>
            </a:r>
            <a:endParaRPr lang="cs-CZ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Pacientka *1979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57708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dg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. 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B-ALL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dle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EGIL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nezařaditelná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CD34+,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TdT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-, CD20-,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bcr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/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abl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-,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IgVH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jako </a:t>
            </a:r>
            <a:r>
              <a:rPr lang="de-AT" sz="180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marker</a:t>
            </a:r>
            <a:r>
              <a:rPr lang="de-AT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MRD            </a:t>
            </a:r>
            <a:endParaRPr lang="cs-CZ" sz="1800" b="1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  <a:tabLst>
                <a:tab pos="0" algn="l"/>
              </a:tabLst>
            </a:pP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komplexní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karyotyp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3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klony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78%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blastů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v KD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B0CA9378-01F1-4B2B-B92A-FA13943A1841}"/>
              </a:ext>
            </a:extLst>
          </p:cNvPr>
          <p:cNvGrpSpPr/>
          <p:nvPr/>
        </p:nvGrpSpPr>
        <p:grpSpPr>
          <a:xfrm>
            <a:off x="6774024" y="1371598"/>
            <a:ext cx="3247560" cy="4243984"/>
            <a:chOff x="6774024" y="1371598"/>
            <a:chExt cx="3247560" cy="4243984"/>
          </a:xfrm>
        </p:grpSpPr>
        <p:sp>
          <p:nvSpPr>
            <p:cNvPr id="102" name="Obdélník 6"/>
            <p:cNvSpPr/>
            <p:nvPr/>
          </p:nvSpPr>
          <p:spPr>
            <a:xfrm>
              <a:off x="6774024" y="5340239"/>
              <a:ext cx="3247560" cy="27534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i="1" spc="-1" dirty="0">
                  <a:solidFill>
                    <a:srgbClr val="000000"/>
                  </a:solidFill>
                  <a:latin typeface="Calibri"/>
                </a:rPr>
                <a:t>https://st2.depositphotos.com/3687893/6311/i/950/depositphotos_63119849-stock-photo-lymphoblast.jpg</a:t>
              </a:r>
              <a:endParaRPr lang="cs-CZ" sz="800" b="0" strike="noStrike" spc="-1" dirty="0">
                <a:latin typeface="Arial"/>
              </a:endParaRPr>
            </a:p>
          </p:txBody>
        </p:sp>
        <p:pic>
          <p:nvPicPr>
            <p:cNvPr id="9220" name="Picture 4" descr="https://st2.depositphotos.com/3687893/6311/i/950/depositphotos_63119849-stock-photo-lymphoblast.jpg">
              <a:extLst>
                <a:ext uri="{FF2B5EF4-FFF2-40B4-BE49-F238E27FC236}">
                  <a16:creationId xmlns:a16="http://schemas.microsoft.com/office/drawing/2014/main" id="{469FCD80-5199-4638-B536-9CE77805B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468789" y="1893544"/>
              <a:ext cx="3909187" cy="286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54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Léčba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h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yperCVAD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/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HD-MTX+Ara-C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podány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4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cykly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od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10/12 do 1/13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i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th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.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triple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aplikace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(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likvor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negativní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)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</a:pPr>
            <a:endParaRPr lang="cs-CZ" sz="1800" b="0" strike="noStrike" spc="-1" dirty="0">
              <a:latin typeface="Arial"/>
            </a:endParaRPr>
          </a:p>
        </p:txBody>
      </p:sp>
      <p:pic>
        <p:nvPicPr>
          <p:cNvPr id="105" name="Obrázek 104"/>
          <p:cNvPicPr/>
          <p:nvPr/>
        </p:nvPicPr>
        <p:blipFill>
          <a:blip r:embed="rId3"/>
          <a:stretch/>
        </p:blipFill>
        <p:spPr>
          <a:xfrm>
            <a:off x="3240360" y="2520000"/>
            <a:ext cx="3599640" cy="2699640"/>
          </a:xfrm>
          <a:prstGeom prst="rect">
            <a:avLst/>
          </a:prstGeom>
          <a:ln w="0">
            <a:noFill/>
          </a:ln>
        </p:spPr>
      </p:pic>
      <p:sp>
        <p:nvSpPr>
          <p:cNvPr id="106" name="Obdélník 1"/>
          <p:cNvSpPr/>
          <p:nvPr/>
        </p:nvSpPr>
        <p:spPr>
          <a:xfrm>
            <a:off x="3416400" y="5374080"/>
            <a:ext cx="3247560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https://en.wikipedia.org/wiki/Lumbar_puncture#/media/File:Wikipedian_getting_a_lumbar_puncture_(2006).jpg</a:t>
            </a:r>
            <a:endParaRPr lang="cs-CZ" sz="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Léčba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s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tandardní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podpůrná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péče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reverzní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izolace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protiinfekční zajištění, 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G-CSF</a:t>
            </a:r>
            <a:endParaRPr lang="cs-CZ" sz="1800" b="0" strike="noStrike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spc="-1" dirty="0">
              <a:solidFill>
                <a:srgbClr val="000000"/>
              </a:solidFill>
              <a:latin typeface="Source Sans Pro"/>
              <a:ea typeface="Microsoft YaHe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EFC47F-25E2-44B7-A73D-896012BC9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4335" r="11259" b="13874"/>
          <a:stretch/>
        </p:blipFill>
        <p:spPr>
          <a:xfrm>
            <a:off x="2604044" y="1919322"/>
            <a:ext cx="4872536" cy="351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Léčba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497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pc="-1" dirty="0">
                <a:solidFill>
                  <a:srgbClr val="000000"/>
                </a:solidFill>
                <a:latin typeface="Source Sans Pro"/>
                <a:ea typeface="Microsoft YaHei"/>
              </a:rPr>
              <a:t>p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o 1.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cyklu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CR</a:t>
            </a:r>
            <a:r>
              <a:rPr lang="de-AT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, </a:t>
            </a:r>
            <a:r>
              <a:rPr lang="de-AT" sz="180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přetrvává</a:t>
            </a:r>
            <a:r>
              <a:rPr lang="de-AT" sz="180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MRD+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spc="-1" dirty="0">
                <a:solidFill>
                  <a:srgbClr val="000000"/>
                </a:solidFill>
                <a:latin typeface="Source Sans Pro"/>
                <a:ea typeface="Microsoft YaHei"/>
              </a:rPr>
              <a:t>v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yhledávání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dárce</a:t>
            </a:r>
            <a:r>
              <a:rPr lang="de-AT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PKB k</a:t>
            </a:r>
            <a:r>
              <a:rPr lang="de-AT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de-AT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</p:txBody>
      </p:sp>
      <p:sp>
        <p:nvSpPr>
          <p:cNvPr id="112" name="Obdélník 5"/>
          <p:cNvSpPr/>
          <p:nvPr/>
        </p:nvSpPr>
        <p:spPr>
          <a:xfrm>
            <a:off x="3416400" y="5400000"/>
            <a:ext cx="3247560" cy="20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05920" rIns="90000" bIns="20592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https://www.flowmetric.com/hubfs/Acute%20Leukemia.jpg</a:t>
            </a:r>
            <a:endParaRPr lang="cs-CZ" sz="800" b="0" strike="noStrike" spc="-1">
              <a:latin typeface="Arial"/>
            </a:endParaRPr>
          </a:p>
        </p:txBody>
      </p:sp>
      <p:pic>
        <p:nvPicPr>
          <p:cNvPr id="113" name="Obrázek 112"/>
          <p:cNvPicPr/>
          <p:nvPr/>
        </p:nvPicPr>
        <p:blipFill>
          <a:blip r:embed="rId3"/>
          <a:stretch/>
        </p:blipFill>
        <p:spPr>
          <a:xfrm>
            <a:off x="2160000" y="2385720"/>
            <a:ext cx="5759640" cy="301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1.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3779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2/13 -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IgVH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MRD+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vzrůst o 2 řády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FLAG-IDA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Clostridiová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kolitis, G- sepse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nepříbuzenská </a:t>
            </a:r>
            <a:r>
              <a:rPr lang="cs-CZ" sz="1800" b="1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aloT</a:t>
            </a: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PKB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4/2013 (dárce muž, 10/10)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Stafylokoková sepse, BK virová cystitida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CR, MRD-, DC 99%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do 12/2013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None/>
            </a:pPr>
            <a:endParaRPr lang="cs-CZ" sz="1800" b="0" strike="noStrike" spc="-1" dirty="0">
              <a:latin typeface="Arial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4815E6B-7545-4A83-B914-A2669D093B3A}"/>
              </a:ext>
            </a:extLst>
          </p:cNvPr>
          <p:cNvGrpSpPr/>
          <p:nvPr/>
        </p:nvGrpSpPr>
        <p:grpSpPr>
          <a:xfrm>
            <a:off x="5940000" y="1146600"/>
            <a:ext cx="4082040" cy="4433040"/>
            <a:chOff x="5940000" y="1146600"/>
            <a:chExt cx="4082040" cy="4433040"/>
          </a:xfrm>
        </p:grpSpPr>
        <p:pic>
          <p:nvPicPr>
            <p:cNvPr id="114" name="Obrázek 113"/>
            <p:cNvPicPr/>
            <p:nvPr/>
          </p:nvPicPr>
          <p:blipFill>
            <a:blip r:embed="rId3"/>
            <a:srcRect b="6689"/>
            <a:stretch/>
          </p:blipFill>
          <p:spPr>
            <a:xfrm>
              <a:off x="5940000" y="1146600"/>
              <a:ext cx="4082040" cy="4072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" name="Obdélník 2"/>
            <p:cNvSpPr/>
            <p:nvPr/>
          </p:nvSpPr>
          <p:spPr>
            <a:xfrm>
              <a:off x="6660000" y="5374080"/>
              <a:ext cx="3247560" cy="20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5920" rIns="90000" bIns="205920" anchor="ctr" anchorCtr="1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cs-CZ" sz="800" b="0" i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https://thumbs.dreamstime.com/z/allogeneic-transplant-process-donated-to-person-another-person-genetically-matched-stem-cell-donor-info-graphic-98317698.jpg</a:t>
              </a:r>
              <a:endParaRPr lang="cs-CZ" sz="8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2920" y="90720"/>
            <a:ext cx="9070920" cy="946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 anchorCtr="1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de-AT" sz="4500" b="0" strike="noStrike" spc="-1">
                <a:solidFill>
                  <a:srgbClr val="FFFFFF"/>
                </a:solidFill>
                <a:latin typeface="Source Sans Pro Light"/>
                <a:ea typeface="Microsoft YaHei"/>
              </a:rPr>
              <a:t>2. relaps</a:t>
            </a:r>
            <a:endParaRPr lang="cs-CZ" sz="45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2920" y="1440000"/>
            <a:ext cx="9021240" cy="2973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1/2014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algický syndrom v oblasti levé hýždě, iritace S1 vlevo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MRI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- masa vlevo v os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sacrum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(71x47x78mm) a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presakrálně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None/>
            </a:pP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                    </a:t>
            </a: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HD-MTX/Ara-C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– dle CT „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stable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Source Sans Pro"/>
                <a:ea typeface="Microsoft YaHei"/>
              </a:rPr>
              <a:t>disease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“</a:t>
            </a: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endParaRPr lang="cs-CZ" sz="18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54"/>
              </a:spcAft>
              <a:buClr>
                <a:srgbClr val="009EDA"/>
              </a:buClr>
              <a:buSzPct val="45000"/>
              <a:buFont typeface="Wingdings" charset="2"/>
              <a:buChar char=""/>
            </a:pPr>
            <a:r>
              <a:rPr lang="cs-CZ" sz="1800" b="1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FLAG-IDA </a:t>
            </a:r>
            <a:r>
              <a:rPr lang="cs-CZ" sz="1800" b="0" strike="noStrike" spc="-1" dirty="0">
                <a:solidFill>
                  <a:srgbClr val="000000"/>
                </a:solidFill>
                <a:latin typeface="Source Sans Pro"/>
                <a:ea typeface="Microsoft YaHei"/>
              </a:rPr>
              <a:t>– dle PET/CT částečná regrese + postižení 6. žebra</a:t>
            </a:r>
            <a:endParaRPr lang="cs-CZ" sz="1800" b="0" strike="noStrike" spc="-1" dirty="0">
              <a:latin typeface="Arial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1CEF9CE-0E03-4E03-8E5B-2324E7D1B262}"/>
              </a:ext>
            </a:extLst>
          </p:cNvPr>
          <p:cNvGrpSpPr/>
          <p:nvPr/>
        </p:nvGrpSpPr>
        <p:grpSpPr>
          <a:xfrm>
            <a:off x="7285703" y="1256590"/>
            <a:ext cx="2647701" cy="4251731"/>
            <a:chOff x="7499555" y="1334728"/>
            <a:chExt cx="2433849" cy="3908323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38C69A0-8323-4A7C-AD02-0BC331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995" t="11573" r="54353" b="9488"/>
            <a:stretch/>
          </p:blipFill>
          <p:spPr>
            <a:xfrm>
              <a:off x="7499555" y="1334728"/>
              <a:ext cx="2433849" cy="3908323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D8782C9D-2E76-4285-82D5-21A268F7BA3F}"/>
                </a:ext>
              </a:extLst>
            </p:cNvPr>
            <p:cNvSpPr txBox="1"/>
            <p:nvPr/>
          </p:nvSpPr>
          <p:spPr>
            <a:xfrm>
              <a:off x="9014124" y="3951673"/>
              <a:ext cx="283791" cy="38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2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1448</Words>
  <Application>Microsoft Office PowerPoint</Application>
  <PresentationFormat>Vlastní</PresentationFormat>
  <Paragraphs>474</Paragraphs>
  <Slides>28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40" baseType="lpstr">
      <vt:lpstr>Microsoft YaHei</vt:lpstr>
      <vt:lpstr>Arial</vt:lpstr>
      <vt:lpstr>Calibri</vt:lpstr>
      <vt:lpstr>DejaVu Sans</vt:lpstr>
      <vt:lpstr>Segoe UI</vt:lpstr>
      <vt:lpstr>Source Sans Pro</vt:lpstr>
      <vt:lpstr>Source Sans Pro Light</vt:lpstr>
      <vt:lpstr>Symbol</vt:lpstr>
      <vt:lpstr>Times New Roman</vt:lpstr>
      <vt:lpstr>Wingdings</vt:lpstr>
      <vt:lpstr>Office Theme</vt:lpstr>
      <vt:lpstr>Office Theme</vt:lpstr>
      <vt:lpstr>Nové možnosti léčby akutní lymfoblastické leukemie kazuistiky</vt:lpstr>
      <vt:lpstr>Akutní lymfoblastická leukemie</vt:lpstr>
      <vt:lpstr>Pacientka *1979</vt:lpstr>
      <vt:lpstr>Pacientka *1979</vt:lpstr>
      <vt:lpstr>Léčba</vt:lpstr>
      <vt:lpstr>Léčba</vt:lpstr>
      <vt:lpstr>Léčba</vt:lpstr>
      <vt:lpstr>1. relaps</vt:lpstr>
      <vt:lpstr>2. relaps</vt:lpstr>
      <vt:lpstr>2. relaps</vt:lpstr>
      <vt:lpstr>2. relaps</vt:lpstr>
      <vt:lpstr>2. relaps</vt:lpstr>
      <vt:lpstr>3. relaps</vt:lpstr>
      <vt:lpstr>TOWER 00103311</vt:lpstr>
      <vt:lpstr>Blinatumomab</vt:lpstr>
      <vt:lpstr>Blinatumomab</vt:lpstr>
      <vt:lpstr>CRS – Cytokine Release Syndrome</vt:lpstr>
      <vt:lpstr>CRS – Cytokine Release Syndrome</vt:lpstr>
      <vt:lpstr>3. relaps</vt:lpstr>
      <vt:lpstr>3. relaps</vt:lpstr>
      <vt:lpstr>Prezentace aplikace PowerPoint</vt:lpstr>
      <vt:lpstr>Pacient *1980</vt:lpstr>
      <vt:lpstr>Pacient *1980</vt:lpstr>
      <vt:lpstr>1. relaps</vt:lpstr>
      <vt:lpstr>1. relaps</vt:lpstr>
      <vt:lpstr>GvHD – Graft versus Host Disease</vt:lpstr>
      <vt:lpstr>GvHD – Graft versus Host Disease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Vivid</dc:title>
  <dc:subject/>
  <dc:creator>Štajer Martin</dc:creator>
  <dc:description/>
  <cp:lastModifiedBy>Štajer Martin</cp:lastModifiedBy>
  <cp:revision>118</cp:revision>
  <dcterms:created xsi:type="dcterms:W3CDTF">2022-04-04T13:40:42Z</dcterms:created>
  <dcterms:modified xsi:type="dcterms:W3CDTF">2022-10-19T09:08:00Z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Vlastní</vt:lpwstr>
  </property>
  <property fmtid="{D5CDD505-2E9C-101B-9397-08002B2CF9AE}" pid="4" name="Slides">
    <vt:i4>19</vt:i4>
  </property>
</Properties>
</file>