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7" r:id="rId5"/>
    <p:sldId id="258" r:id="rId6"/>
    <p:sldId id="260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2" r:id="rId15"/>
    <p:sldId id="758" r:id="rId16"/>
    <p:sldId id="759" r:id="rId17"/>
    <p:sldId id="270" r:id="rId18"/>
    <p:sldId id="278" r:id="rId19"/>
    <p:sldId id="271" r:id="rId20"/>
    <p:sldId id="273" r:id="rId21"/>
    <p:sldId id="274" r:id="rId22"/>
    <p:sldId id="275" r:id="rId23"/>
    <p:sldId id="276" r:id="rId24"/>
    <p:sldId id="277" r:id="rId25"/>
    <p:sldId id="301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22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13.11.2022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13.11.2022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13.11.2022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13.11.2022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13.11.2022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13.11.2022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13.11.2022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13.11.2022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13.11.2022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13.11.2022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13.11.2022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13.11.2022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D:\!!Prace\_Aktualni prace\prezenatce Chirurgie\b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3176"/>
            <a:ext cx="9144000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 descr="D:\!!Prace\_Aktualni prace\prezenatce Chirurgie\banner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0" y="5445224"/>
            <a:ext cx="9144000" cy="92018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extLst/>
        </p:spPr>
      </p:pic>
      <p:sp>
        <p:nvSpPr>
          <p:cNvPr id="15363" name="Nadpis 1"/>
          <p:cNvSpPr>
            <a:spLocks noGrp="1"/>
          </p:cNvSpPr>
          <p:nvPr>
            <p:ph type="ctrTitle"/>
          </p:nvPr>
        </p:nvSpPr>
        <p:spPr>
          <a:xfrm>
            <a:off x="539552" y="1412776"/>
            <a:ext cx="8137723" cy="2232248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FF0000"/>
                </a:solidFill>
              </a:rPr>
              <a:t/>
            </a:r>
            <a:br>
              <a:rPr lang="cs-CZ" sz="3600" b="1" dirty="0">
                <a:solidFill>
                  <a:srgbClr val="FF0000"/>
                </a:solidFill>
              </a:rPr>
            </a:br>
            <a:r>
              <a:rPr lang="cs-CZ" b="1" dirty="0" smtClean="0">
                <a:solidFill>
                  <a:srgbClr val="FF0000"/>
                </a:solidFill>
              </a:rPr>
              <a:t>Milníky tekutinové resuscitace            při léčbě </a:t>
            </a:r>
            <a:r>
              <a:rPr lang="cs-CZ" b="1" dirty="0">
                <a:solidFill>
                  <a:srgbClr val="FF0000"/>
                </a:solidFill>
              </a:rPr>
              <a:t>popálenin</a:t>
            </a:r>
            <a:r>
              <a:rPr lang="cs-CZ" dirty="0"/>
              <a:t/>
            </a:r>
            <a:br>
              <a:rPr lang="cs-CZ" dirty="0"/>
            </a:br>
            <a:r>
              <a:rPr lang="cs-CZ" sz="3600" b="1" dirty="0">
                <a:solidFill>
                  <a:srgbClr val="FF0000"/>
                </a:solidFill>
              </a:rPr>
              <a:t/>
            </a:r>
            <a:br>
              <a:rPr lang="cs-CZ" sz="3600" b="1" dirty="0">
                <a:solidFill>
                  <a:srgbClr val="FF0000"/>
                </a:solidFill>
              </a:rPr>
            </a:br>
            <a:r>
              <a:rPr lang="cs-CZ" sz="3600" b="1" dirty="0">
                <a:solidFill>
                  <a:srgbClr val="FF0000"/>
                </a:solidFill>
              </a:rPr>
              <a:t/>
            </a:r>
            <a:br>
              <a:rPr lang="cs-CZ" sz="3600" b="1" dirty="0">
                <a:solidFill>
                  <a:srgbClr val="FF0000"/>
                </a:solidFill>
              </a:rPr>
            </a:br>
            <a:endParaRPr lang="cs-CZ" sz="3400" b="1" dirty="0">
              <a:solidFill>
                <a:srgbClr val="FF0000"/>
              </a:solidFill>
            </a:endParaRPr>
          </a:p>
        </p:txBody>
      </p:sp>
      <p:sp>
        <p:nvSpPr>
          <p:cNvPr id="15364" name="Podnadpis 2"/>
          <p:cNvSpPr>
            <a:spLocks noGrp="1"/>
          </p:cNvSpPr>
          <p:nvPr>
            <p:ph type="subTitle" idx="1"/>
          </p:nvPr>
        </p:nvSpPr>
        <p:spPr>
          <a:xfrm>
            <a:off x="755576" y="2924944"/>
            <a:ext cx="7593087" cy="1800200"/>
          </a:xfrm>
        </p:spPr>
        <p:txBody>
          <a:bodyPr>
            <a:normAutofit lnSpcReduction="10000"/>
          </a:bodyPr>
          <a:lstStyle/>
          <a:p>
            <a:r>
              <a:rPr lang="cs-CZ" sz="2800" b="1" dirty="0">
                <a:solidFill>
                  <a:srgbClr val="0000FF"/>
                </a:solidFill>
              </a:rPr>
              <a:t>Klein L.    </a:t>
            </a:r>
            <a:endParaRPr lang="cs-CZ" sz="1800" dirty="0">
              <a:solidFill>
                <a:srgbClr val="0000FF"/>
              </a:solidFill>
            </a:endParaRPr>
          </a:p>
          <a:p>
            <a:r>
              <a:rPr lang="cs-CZ" sz="2000" dirty="0">
                <a:solidFill>
                  <a:srgbClr val="0000FF"/>
                </a:solidFill>
              </a:rPr>
              <a:t>Odd. plastické chirurgie a léčby popálenin, chir. klinika LFUK a FN              Katedra voj. chirurgie FVZ UO, Hradec Králové</a:t>
            </a:r>
          </a:p>
          <a:p>
            <a:endParaRPr lang="cs-CZ" sz="2000" dirty="0">
              <a:solidFill>
                <a:srgbClr val="0000FF"/>
              </a:solidFill>
            </a:endParaRPr>
          </a:p>
          <a:p>
            <a:r>
              <a:rPr lang="cs-CZ" sz="2000" dirty="0" smtClean="0">
                <a:solidFill>
                  <a:srgbClr val="0000FF"/>
                </a:solidFill>
              </a:rPr>
              <a:t>XX. </a:t>
            </a:r>
            <a:r>
              <a:rPr lang="cs-CZ" sz="2000" dirty="0">
                <a:solidFill>
                  <a:srgbClr val="0000FF"/>
                </a:solidFill>
              </a:rPr>
              <a:t>k</a:t>
            </a:r>
            <a:r>
              <a:rPr lang="cs-CZ" sz="2000" dirty="0" smtClean="0">
                <a:solidFill>
                  <a:srgbClr val="0000FF"/>
                </a:solidFill>
              </a:rPr>
              <a:t>onference Společnosti vojenské </a:t>
            </a:r>
            <a:r>
              <a:rPr lang="cs-CZ" sz="2000" dirty="0">
                <a:solidFill>
                  <a:srgbClr val="0000FF"/>
                </a:solidFill>
              </a:rPr>
              <a:t>medicíny, </a:t>
            </a:r>
            <a:r>
              <a:rPr lang="cs-CZ" sz="2000" dirty="0" smtClean="0">
                <a:solidFill>
                  <a:srgbClr val="0000FF"/>
                </a:solidFill>
              </a:rPr>
              <a:t>8.-9.11.2022</a:t>
            </a:r>
            <a:r>
              <a:rPr lang="cs-CZ" sz="2000" dirty="0">
                <a:solidFill>
                  <a:srgbClr val="0000FF"/>
                </a:solidFill>
              </a:rPr>
              <a:t>, </a:t>
            </a:r>
            <a:r>
              <a:rPr lang="cs-CZ" sz="2000" dirty="0" smtClean="0">
                <a:solidFill>
                  <a:srgbClr val="0000FF"/>
                </a:solidFill>
              </a:rPr>
              <a:t>Praha </a:t>
            </a:r>
            <a:endParaRPr lang="cs-CZ" sz="2000" dirty="0">
              <a:solidFill>
                <a:srgbClr val="0000FF"/>
              </a:solidFill>
            </a:endParaRPr>
          </a:p>
        </p:txBody>
      </p:sp>
      <p:pic>
        <p:nvPicPr>
          <p:cNvPr id="15365" name="Picture 9" descr="D:\!!Prace\_Aktualni prace\prezenatce Chirurgie\L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8071" y="484170"/>
            <a:ext cx="8366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3" descr="D:\!!Prace\_Aktualni prace\prezenatce Chirurgie\logo chirurgie 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422441"/>
            <a:ext cx="14970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5" descr="D:\!!Prace\_Aktualni prace\prezenatce Chirurgie\logo FN HK bez kruh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65425" y="476672"/>
            <a:ext cx="8286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6ABB65EB-831C-41C9-A447-4C7B8EF048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22441"/>
            <a:ext cx="624484" cy="89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6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0000FF"/>
                </a:solidFill>
              </a:rPr>
              <a:t>Popáleninový šok – distribuce tekutin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" indent="0">
              <a:buNone/>
              <a:defRPr/>
            </a:pPr>
            <a:r>
              <a:rPr lang="cs-CZ" dirty="0"/>
              <a:t>Podílejí se</a:t>
            </a:r>
          </a:p>
          <a:p>
            <a:pPr marL="484632" indent="-457200">
              <a:buFontTx/>
              <a:buChar char="-"/>
              <a:defRPr/>
            </a:pPr>
            <a:r>
              <a:rPr lang="cs-CZ" dirty="0"/>
              <a:t>rozdíly mezi hydrostatickými tlaky                       v intravaskulárním a intersticiálním prostoru           </a:t>
            </a:r>
          </a:p>
          <a:p>
            <a:pPr marL="484632" indent="-457200">
              <a:buFontTx/>
              <a:buChar char="-"/>
              <a:defRPr/>
            </a:pPr>
            <a:r>
              <a:rPr lang="cs-CZ" dirty="0">
                <a:solidFill>
                  <a:schemeClr val="tx1"/>
                </a:solidFill>
              </a:rPr>
              <a:t>osmotické a </a:t>
            </a:r>
            <a:r>
              <a:rPr lang="cs-CZ" dirty="0" err="1">
                <a:solidFill>
                  <a:schemeClr val="tx1"/>
                </a:solidFill>
              </a:rPr>
              <a:t>onkotické</a:t>
            </a:r>
            <a:r>
              <a:rPr lang="cs-CZ" dirty="0">
                <a:solidFill>
                  <a:schemeClr val="tx1"/>
                </a:solidFill>
              </a:rPr>
              <a:t> gradienty</a:t>
            </a:r>
          </a:p>
          <a:p>
            <a:pPr marL="27432" indent="0"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Rychlost ztráty tekutin: až </a:t>
            </a:r>
            <a:r>
              <a:rPr lang="cs-CZ" dirty="0">
                <a:solidFill>
                  <a:srgbClr val="FF0000"/>
                </a:solidFill>
              </a:rPr>
              <a:t>4 ml/kg/h                   </a:t>
            </a:r>
            <a:r>
              <a:rPr lang="cs-CZ" dirty="0">
                <a:solidFill>
                  <a:schemeClr val="tx1"/>
                </a:solidFill>
              </a:rPr>
              <a:t>kulminuje v prvních 8 – 48 hodinách </a:t>
            </a:r>
          </a:p>
        </p:txBody>
      </p:sp>
    </p:spTree>
    <p:extLst>
      <p:ext uri="{BB962C8B-B14F-4D97-AF65-F5344CB8AC3E}">
        <p14:creationId xmlns:p14="http://schemas.microsoft.com/office/powerpoint/2010/main" val="303175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0000FF"/>
                </a:solidFill>
              </a:rPr>
              <a:t>Popáleninový šok – ztráty tekutin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70332">
              <a:defRPr/>
            </a:pPr>
            <a:r>
              <a:rPr lang="cs-CZ" dirty="0"/>
              <a:t>Při popáleninách II. st.: </a:t>
            </a:r>
          </a:p>
          <a:p>
            <a:pPr marL="27432" indent="0">
              <a:buNone/>
              <a:defRPr/>
            </a:pPr>
            <a:r>
              <a:rPr lang="cs-CZ" dirty="0"/>
              <a:t>    1 %  popáleného povrchu akumuluje 125 ml          edémové tekutiny, ta obsahuje 3 % proteinů; </a:t>
            </a:r>
          </a:p>
          <a:p>
            <a:pPr marL="27432" indent="0">
              <a:buNone/>
              <a:defRPr/>
            </a:pPr>
            <a:r>
              <a:rPr lang="cs-CZ" dirty="0"/>
              <a:t>    S</a:t>
            </a:r>
            <a:r>
              <a:rPr lang="cs-CZ" u="sng" dirty="0"/>
              <a:t> každými </a:t>
            </a:r>
            <a:r>
              <a:rPr lang="cs-CZ" u="sng" dirty="0">
                <a:solidFill>
                  <a:srgbClr val="0000FF"/>
                </a:solidFill>
              </a:rPr>
              <a:t>100 ml </a:t>
            </a:r>
            <a:r>
              <a:rPr lang="cs-CZ" u="sng" dirty="0"/>
              <a:t>tekutiny uniká </a:t>
            </a:r>
            <a:r>
              <a:rPr lang="cs-CZ" u="sng" dirty="0">
                <a:solidFill>
                  <a:srgbClr val="0000FF"/>
                </a:solidFill>
              </a:rPr>
              <a:t>3-5 g</a:t>
            </a:r>
            <a:r>
              <a:rPr lang="cs-CZ" u="sng" dirty="0"/>
              <a:t>    plazmatických bílkovin</a:t>
            </a:r>
            <a:r>
              <a:rPr lang="cs-CZ" dirty="0"/>
              <a:t>. Důsledkem je těžká </a:t>
            </a:r>
            <a:r>
              <a:rPr lang="cs-CZ" dirty="0">
                <a:solidFill>
                  <a:srgbClr val="0000FF"/>
                </a:solidFill>
              </a:rPr>
              <a:t>hypovolémie</a:t>
            </a:r>
            <a:r>
              <a:rPr lang="cs-CZ" dirty="0"/>
              <a:t> a </a:t>
            </a:r>
            <a:r>
              <a:rPr lang="cs-CZ" dirty="0" err="1">
                <a:solidFill>
                  <a:srgbClr val="0000FF"/>
                </a:solidFill>
              </a:rPr>
              <a:t>hypoproteinémie</a:t>
            </a:r>
            <a:r>
              <a:rPr lang="cs-CZ" dirty="0"/>
              <a:t>. </a:t>
            </a:r>
          </a:p>
          <a:p>
            <a:pPr marL="27432" indent="0">
              <a:buNone/>
              <a:defRPr/>
            </a:pPr>
            <a:r>
              <a:rPr lang="cs-CZ" dirty="0"/>
              <a:t>    -</a:t>
            </a:r>
            <a:endParaRPr lang="cs-CZ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75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0000FF"/>
                </a:solidFill>
              </a:rPr>
              <a:t>Náhrada tekutin – mezníky                               </a:t>
            </a:r>
            <a:r>
              <a:rPr lang="cs-CZ" sz="3600" dirty="0">
                <a:solidFill>
                  <a:srgbClr val="0000FF"/>
                </a:solidFill>
              </a:rPr>
              <a:t>1921 - </a:t>
            </a:r>
            <a:r>
              <a:rPr lang="cs-CZ" sz="3600" dirty="0" err="1">
                <a:solidFill>
                  <a:srgbClr val="0000FF"/>
                </a:solidFill>
              </a:rPr>
              <a:t>Rialto</a:t>
            </a:r>
            <a:r>
              <a:rPr lang="cs-CZ" sz="3600" dirty="0">
                <a:solidFill>
                  <a:srgbClr val="0000FF"/>
                </a:solidFill>
              </a:rPr>
              <a:t> </a:t>
            </a:r>
            <a:r>
              <a:rPr lang="cs-CZ" sz="3600" dirty="0" err="1">
                <a:solidFill>
                  <a:srgbClr val="0000FF"/>
                </a:solidFill>
              </a:rPr>
              <a:t>Theatre</a:t>
            </a:r>
            <a:r>
              <a:rPr lang="cs-CZ" sz="3600" dirty="0">
                <a:solidFill>
                  <a:srgbClr val="0000FF"/>
                </a:solidFill>
              </a:rPr>
              <a:t>, New </a:t>
            </a:r>
            <a:r>
              <a:rPr lang="cs-CZ" sz="3600" dirty="0" err="1">
                <a:solidFill>
                  <a:srgbClr val="0000FF"/>
                </a:solidFill>
              </a:rPr>
              <a:t>Haven</a:t>
            </a:r>
            <a:r>
              <a:rPr lang="cs-CZ" sz="3600">
                <a:solidFill>
                  <a:srgbClr val="0000FF"/>
                </a:solidFill>
              </a:rPr>
              <a:t>, CT, </a:t>
            </a:r>
            <a:r>
              <a:rPr lang="cs-CZ" sz="3600" dirty="0">
                <a:solidFill>
                  <a:srgbClr val="0000FF"/>
                </a:solidFill>
              </a:rPr>
              <a:t>USA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70332">
              <a:defRPr/>
            </a:pPr>
            <a:r>
              <a:rPr lang="cs-CZ" i="1" dirty="0"/>
              <a:t>F.P. </a:t>
            </a:r>
            <a:r>
              <a:rPr lang="cs-CZ" i="1" dirty="0" err="1"/>
              <a:t>Underhill</a:t>
            </a:r>
            <a:r>
              <a:rPr lang="cs-CZ" i="1" dirty="0"/>
              <a:t> </a:t>
            </a:r>
            <a:r>
              <a:rPr lang="cs-CZ" dirty="0"/>
              <a:t>-20 pac., </a:t>
            </a:r>
            <a:r>
              <a:rPr lang="cs-CZ" sz="2800" dirty="0" err="1"/>
              <a:t>Hb</a:t>
            </a:r>
            <a:r>
              <a:rPr lang="cs-CZ" sz="2800" dirty="0"/>
              <a:t>, </a:t>
            </a:r>
            <a:r>
              <a:rPr lang="cs-CZ" sz="2800" dirty="0" err="1"/>
              <a:t>Htk</a:t>
            </a:r>
            <a:r>
              <a:rPr lang="cs-CZ" sz="2800" dirty="0"/>
              <a:t>, chloridy v séru  </a:t>
            </a:r>
          </a:p>
          <a:p>
            <a:pPr marL="370332">
              <a:defRPr/>
            </a:pPr>
            <a:r>
              <a:rPr lang="cs-CZ" dirty="0"/>
              <a:t>Analyzoval tekutinu puchýřů </a:t>
            </a:r>
            <a:r>
              <a:rPr lang="cs-CZ" sz="2800" dirty="0"/>
              <a:t>(složení podobné plasmě)</a:t>
            </a:r>
            <a:r>
              <a:rPr lang="cs-CZ" dirty="0"/>
              <a:t> – význam ztráty proteinů! </a:t>
            </a:r>
          </a:p>
          <a:p>
            <a:pPr marL="370332">
              <a:defRPr/>
            </a:pPr>
            <a:r>
              <a:rPr lang="cs-CZ" dirty="0"/>
              <a:t>Vyvrátil dřívější teorii, že šok je způsoben toxinem a prokázal, že </a:t>
            </a:r>
            <a:r>
              <a:rPr lang="cs-CZ" dirty="0">
                <a:solidFill>
                  <a:srgbClr val="FF0000"/>
                </a:solidFill>
              </a:rPr>
              <a:t>příčinou šoku je ztráta tekutin</a:t>
            </a:r>
            <a:r>
              <a:rPr lang="cs-CZ" dirty="0"/>
              <a:t>!! </a:t>
            </a:r>
            <a:endParaRPr lang="cs-CZ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51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0000FF"/>
                </a:solidFill>
              </a:rPr>
              <a:t>Náhrada tekutin – mezníky                               </a:t>
            </a:r>
            <a:r>
              <a:rPr lang="cs-CZ" sz="3600" dirty="0">
                <a:solidFill>
                  <a:srgbClr val="0000FF"/>
                </a:solidFill>
              </a:rPr>
              <a:t>1942 – </a:t>
            </a:r>
            <a:r>
              <a:rPr lang="cs-CZ" sz="3600" dirty="0" err="1">
                <a:solidFill>
                  <a:srgbClr val="0000FF"/>
                </a:solidFill>
              </a:rPr>
              <a:t>Cocoanut</a:t>
            </a:r>
            <a:r>
              <a:rPr lang="cs-CZ" sz="3600" dirty="0">
                <a:solidFill>
                  <a:srgbClr val="0000FF"/>
                </a:solidFill>
              </a:rPr>
              <a:t> </a:t>
            </a:r>
            <a:r>
              <a:rPr lang="cs-CZ" sz="3600" dirty="0" err="1">
                <a:solidFill>
                  <a:srgbClr val="0000FF"/>
                </a:solidFill>
              </a:rPr>
              <a:t>Grove</a:t>
            </a:r>
            <a:r>
              <a:rPr lang="cs-CZ" sz="3600" dirty="0">
                <a:solidFill>
                  <a:srgbClr val="0000FF"/>
                </a:solidFill>
              </a:rPr>
              <a:t>, Boston, MA, USA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70332">
              <a:defRPr/>
            </a:pPr>
            <a:r>
              <a:rPr lang="cs-CZ" i="1" dirty="0"/>
              <a:t>Cope a </a:t>
            </a:r>
            <a:r>
              <a:rPr lang="cs-CZ" i="1" dirty="0" err="1"/>
              <a:t>Moore</a:t>
            </a:r>
            <a:r>
              <a:rPr lang="cs-CZ" i="1" dirty="0"/>
              <a:t> </a:t>
            </a:r>
            <a:r>
              <a:rPr lang="cs-CZ" dirty="0"/>
              <a:t>– prokázali, že k přesunům tekutin dochází uvnitř organismu, nikoliv jen sekrecí na povrchu ran a vysvětlili tak „skryté“ ztráty tekutin (</a:t>
            </a:r>
            <a:r>
              <a:rPr lang="cs-CZ" dirty="0" err="1"/>
              <a:t>burn</a:t>
            </a:r>
            <a:r>
              <a:rPr lang="cs-CZ" dirty="0"/>
              <a:t> </a:t>
            </a:r>
            <a:r>
              <a:rPr lang="cs-CZ" dirty="0" err="1"/>
              <a:t>edema</a:t>
            </a:r>
            <a:r>
              <a:rPr lang="cs-CZ" dirty="0"/>
              <a:t>) </a:t>
            </a:r>
          </a:p>
          <a:p>
            <a:pPr marL="370332">
              <a:defRPr/>
            </a:pPr>
            <a:r>
              <a:rPr lang="cs-CZ" dirty="0"/>
              <a:t>Poprvé zdůraznili souvislost mezi </a:t>
            </a:r>
            <a:r>
              <a:rPr lang="cs-CZ" u="sng" dirty="0">
                <a:solidFill>
                  <a:srgbClr val="FF0000"/>
                </a:solidFill>
              </a:rPr>
              <a:t>rozsahem</a:t>
            </a:r>
            <a:r>
              <a:rPr lang="cs-CZ" dirty="0"/>
              <a:t> popálené plochy a potřebou náhradních roztoků (1947)</a:t>
            </a:r>
          </a:p>
          <a:p>
            <a:pPr marL="370332">
              <a:defRPr/>
            </a:pPr>
            <a:r>
              <a:rPr lang="cs-CZ" dirty="0"/>
              <a:t>Množství aplikovaných roztoků se mění             v průběhu doby od úrazu  </a:t>
            </a:r>
          </a:p>
        </p:txBody>
      </p:sp>
    </p:spTree>
    <p:extLst>
      <p:ext uri="{BB962C8B-B14F-4D97-AF65-F5344CB8AC3E}">
        <p14:creationId xmlns:p14="http://schemas.microsoft.com/office/powerpoint/2010/main" val="144287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0000FF"/>
                </a:solidFill>
              </a:rPr>
              <a:t>Náhrada tekutin – mezníky                               </a:t>
            </a:r>
            <a:r>
              <a:rPr lang="cs-CZ" sz="3600" dirty="0">
                <a:solidFill>
                  <a:srgbClr val="0000FF"/>
                </a:solidFill>
              </a:rPr>
              <a:t>1944 - schematické diagramy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70332">
              <a:defRPr/>
            </a:pPr>
            <a:r>
              <a:rPr lang="cs-CZ" i="1" dirty="0">
                <a:solidFill>
                  <a:schemeClr val="tx1"/>
                </a:solidFill>
              </a:rPr>
              <a:t>Lund a </a:t>
            </a:r>
            <a:r>
              <a:rPr lang="cs-CZ" i="1" dirty="0" err="1">
                <a:solidFill>
                  <a:schemeClr val="tx1"/>
                </a:solidFill>
              </a:rPr>
              <a:t>Browder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/>
              <a:t>vytvořili diagramy pro jednoduchou a přesnou kvantifikaci popáleného tělesného povrchu. </a:t>
            </a:r>
          </a:p>
          <a:p>
            <a:pPr marL="370332">
              <a:defRPr/>
            </a:pPr>
            <a:r>
              <a:rPr lang="cs-CZ" dirty="0"/>
              <a:t>Takto byla kvantifikace tekutinová resuscitace vztažena k rozsahu popáleného tělesného povrchu. </a:t>
            </a:r>
          </a:p>
        </p:txBody>
      </p:sp>
    </p:spTree>
    <p:extLst>
      <p:ext uri="{BB962C8B-B14F-4D97-AF65-F5344CB8AC3E}">
        <p14:creationId xmlns:p14="http://schemas.microsoft.com/office/powerpoint/2010/main" val="89190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Fotodokumentace\Podle témat\Formuláře\dospělí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40870"/>
            <a:ext cx="9123777" cy="51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74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Fotodokumentace\Podle témat\Formuláře\dětia.jpg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98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0000FF"/>
                </a:solidFill>
              </a:rPr>
              <a:t>Náhrada tekutin – mezníky                               </a:t>
            </a:r>
            <a:r>
              <a:rPr lang="cs-CZ" sz="3600" dirty="0">
                <a:solidFill>
                  <a:srgbClr val="0000FF"/>
                </a:solidFill>
              </a:rPr>
              <a:t>1952 – </a:t>
            </a:r>
            <a:r>
              <a:rPr lang="cs-CZ" sz="3600" dirty="0" err="1">
                <a:solidFill>
                  <a:srgbClr val="0000FF"/>
                </a:solidFill>
              </a:rPr>
              <a:t>Richmond</a:t>
            </a:r>
            <a:r>
              <a:rPr lang="cs-CZ" sz="3600" dirty="0">
                <a:solidFill>
                  <a:srgbClr val="0000FF"/>
                </a:solidFill>
              </a:rPr>
              <a:t>, VA, USA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70332">
              <a:defRPr/>
            </a:pPr>
            <a:r>
              <a:rPr lang="cs-CZ" i="1" dirty="0" err="1">
                <a:solidFill>
                  <a:srgbClr val="0000FF"/>
                </a:solidFill>
              </a:rPr>
              <a:t>Evans</a:t>
            </a:r>
            <a:r>
              <a:rPr lang="cs-CZ" i="1" dirty="0"/>
              <a:t> </a:t>
            </a:r>
            <a:r>
              <a:rPr lang="cs-CZ" dirty="0"/>
              <a:t>– poprvé zahrnul do výpočtu množství náhradních roztoků kromě rozsahu popálení i </a:t>
            </a:r>
            <a:r>
              <a:rPr lang="cs-CZ" u="sng" dirty="0">
                <a:solidFill>
                  <a:srgbClr val="FF0000"/>
                </a:solidFill>
              </a:rPr>
              <a:t>tělesnou hmotnost </a:t>
            </a:r>
            <a:r>
              <a:rPr lang="cs-CZ" dirty="0"/>
              <a:t>pacienta </a:t>
            </a:r>
          </a:p>
          <a:p>
            <a:pPr marL="370332">
              <a:defRPr/>
            </a:pPr>
            <a:r>
              <a:rPr lang="cs-CZ" sz="2800" dirty="0">
                <a:solidFill>
                  <a:srgbClr val="0000FF"/>
                </a:solidFill>
              </a:rPr>
              <a:t>1 ml/kg/% </a:t>
            </a:r>
            <a:r>
              <a:rPr lang="cs-CZ" sz="2800" dirty="0" err="1">
                <a:solidFill>
                  <a:srgbClr val="0000FF"/>
                </a:solidFill>
              </a:rPr>
              <a:t>kryst</a:t>
            </a:r>
            <a:r>
              <a:rPr lang="cs-CZ" sz="2800" dirty="0">
                <a:solidFill>
                  <a:srgbClr val="0000FF"/>
                </a:solidFill>
              </a:rPr>
              <a:t>. + 1 ml/kg/% kol. + 2000 ml G 5%</a:t>
            </a:r>
          </a:p>
          <a:p>
            <a:pPr marL="370332">
              <a:defRPr/>
            </a:pPr>
            <a:endParaRPr lang="cs-CZ" sz="2800" dirty="0"/>
          </a:p>
          <a:p>
            <a:pPr marL="27432" indent="0">
              <a:buNone/>
              <a:defRPr/>
            </a:pPr>
            <a:endParaRPr lang="cs-CZ" dirty="0"/>
          </a:p>
          <a:p>
            <a:pPr marL="370332">
              <a:defRPr/>
            </a:pPr>
            <a:endParaRPr lang="cs-CZ" dirty="0"/>
          </a:p>
          <a:p>
            <a:pPr marL="370332"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788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0000FF"/>
                </a:solidFill>
              </a:rPr>
              <a:t>Náhrada tekutin – mezníky                               </a:t>
            </a:r>
            <a:r>
              <a:rPr lang="cs-CZ" sz="3600" dirty="0">
                <a:solidFill>
                  <a:srgbClr val="0000FF"/>
                </a:solidFill>
              </a:rPr>
              <a:t>1953 – </a:t>
            </a:r>
            <a:r>
              <a:rPr lang="cs-CZ" sz="3600" dirty="0" err="1">
                <a:solidFill>
                  <a:srgbClr val="0000FF"/>
                </a:solidFill>
              </a:rPr>
              <a:t>Fort</a:t>
            </a:r>
            <a:r>
              <a:rPr lang="cs-CZ" sz="3600" dirty="0">
                <a:solidFill>
                  <a:srgbClr val="0000FF"/>
                </a:solidFill>
              </a:rPr>
              <a:t> Sam Houston, TX, USA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" indent="0">
              <a:buNone/>
              <a:defRPr/>
            </a:pPr>
            <a:endParaRPr lang="cs-CZ" sz="2800" dirty="0"/>
          </a:p>
          <a:p>
            <a:pPr marL="370332">
              <a:defRPr/>
            </a:pPr>
            <a:r>
              <a:rPr lang="cs-CZ" dirty="0"/>
              <a:t>1953 –</a:t>
            </a:r>
            <a:r>
              <a:rPr lang="cs-CZ" dirty="0">
                <a:solidFill>
                  <a:srgbClr val="0000FF"/>
                </a:solidFill>
              </a:rPr>
              <a:t> </a:t>
            </a:r>
            <a:r>
              <a:rPr lang="cs-CZ" i="1" dirty="0" err="1">
                <a:solidFill>
                  <a:srgbClr val="0000FF"/>
                </a:solidFill>
              </a:rPr>
              <a:t>Brooke</a:t>
            </a:r>
            <a:r>
              <a:rPr lang="cs-CZ" dirty="0"/>
              <a:t>, San Antonio, TX, USA </a:t>
            </a:r>
          </a:p>
          <a:p>
            <a:pPr marL="370332">
              <a:defRPr/>
            </a:pPr>
            <a:r>
              <a:rPr lang="cs-CZ" sz="2800" dirty="0"/>
              <a:t>1,5 ml/kg/% </a:t>
            </a:r>
            <a:r>
              <a:rPr lang="cs-CZ" sz="2800" dirty="0" err="1"/>
              <a:t>kryst</a:t>
            </a:r>
            <a:r>
              <a:rPr lang="cs-CZ" sz="2800" dirty="0"/>
              <a:t>. + 0,5 ml/kg/% kol. + 2000 ml G 5%</a:t>
            </a:r>
          </a:p>
          <a:p>
            <a:pPr marL="27432" indent="0">
              <a:buNone/>
              <a:defRPr/>
            </a:pPr>
            <a:endParaRPr lang="cs-CZ" dirty="0"/>
          </a:p>
          <a:p>
            <a:pPr marL="370332">
              <a:defRPr/>
            </a:pPr>
            <a:r>
              <a:rPr lang="cs-CZ" u="sng" dirty="0" err="1"/>
              <a:t>Modified</a:t>
            </a:r>
            <a:r>
              <a:rPr lang="cs-CZ" u="sng" dirty="0"/>
              <a:t> </a:t>
            </a:r>
            <a:r>
              <a:rPr lang="cs-CZ" u="sng" dirty="0" err="1"/>
              <a:t>Brooke</a:t>
            </a:r>
            <a:r>
              <a:rPr lang="cs-CZ" u="sng" dirty="0"/>
              <a:t> </a:t>
            </a:r>
            <a:r>
              <a:rPr lang="cs-CZ" u="sng" dirty="0" err="1"/>
              <a:t>formula</a:t>
            </a:r>
            <a:r>
              <a:rPr lang="cs-CZ" u="sng" dirty="0"/>
              <a:t> (1974)</a:t>
            </a:r>
          </a:p>
          <a:p>
            <a:pPr marL="370332">
              <a:defRPr/>
            </a:pPr>
            <a:r>
              <a:rPr lang="cs-CZ" dirty="0">
                <a:solidFill>
                  <a:srgbClr val="0000FF"/>
                </a:solidFill>
              </a:rPr>
              <a:t>3 ml/kg/% TBSA krystaloidy </a:t>
            </a:r>
            <a:r>
              <a:rPr lang="cs-CZ" sz="2800" dirty="0">
                <a:solidFill>
                  <a:schemeClr val="tx1"/>
                </a:solidFill>
              </a:rPr>
              <a:t>(</a:t>
            </a:r>
            <a:r>
              <a:rPr lang="cs-CZ" sz="2800" dirty="0" err="1">
                <a:solidFill>
                  <a:schemeClr val="tx1"/>
                </a:solidFill>
              </a:rPr>
              <a:t>Ringer</a:t>
            </a:r>
            <a:r>
              <a:rPr lang="cs-CZ" sz="2800" dirty="0">
                <a:solidFill>
                  <a:schemeClr val="tx1"/>
                </a:solidFill>
              </a:rPr>
              <a:t> laktát)</a:t>
            </a:r>
          </a:p>
          <a:p>
            <a:pPr marL="370332">
              <a:defRPr/>
            </a:pPr>
            <a:r>
              <a:rPr lang="cs-CZ" sz="2800" dirty="0">
                <a:solidFill>
                  <a:schemeClr val="tx1"/>
                </a:solidFill>
              </a:rPr>
              <a:t>Polovina objemu v prvních 8 hod., druhá ve zbývajících 16 hodinách.</a:t>
            </a:r>
          </a:p>
        </p:txBody>
      </p:sp>
    </p:spTree>
    <p:extLst>
      <p:ext uri="{BB962C8B-B14F-4D97-AF65-F5344CB8AC3E}">
        <p14:creationId xmlns:p14="http://schemas.microsoft.com/office/powerpoint/2010/main" val="55183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0000FF"/>
                </a:solidFill>
              </a:rPr>
              <a:t>Náhrada tekutin – mezníky                               </a:t>
            </a:r>
            <a:r>
              <a:rPr lang="cs-CZ" sz="3600" dirty="0">
                <a:solidFill>
                  <a:srgbClr val="0000FF"/>
                </a:solidFill>
              </a:rPr>
              <a:t>1974 – </a:t>
            </a:r>
            <a:r>
              <a:rPr lang="cs-CZ" sz="3600" dirty="0" err="1">
                <a:solidFill>
                  <a:srgbClr val="0000FF"/>
                </a:solidFill>
              </a:rPr>
              <a:t>Parkland</a:t>
            </a:r>
            <a:r>
              <a:rPr lang="cs-CZ" sz="3600" dirty="0">
                <a:solidFill>
                  <a:srgbClr val="0000FF"/>
                </a:solidFill>
              </a:rPr>
              <a:t> </a:t>
            </a:r>
            <a:r>
              <a:rPr lang="cs-CZ" sz="3600" dirty="0" err="1">
                <a:solidFill>
                  <a:srgbClr val="0000FF"/>
                </a:solidFill>
              </a:rPr>
              <a:t>Hospital</a:t>
            </a:r>
            <a:r>
              <a:rPr lang="cs-CZ" sz="3600" dirty="0">
                <a:solidFill>
                  <a:srgbClr val="0000FF"/>
                </a:solidFill>
              </a:rPr>
              <a:t>, Dallas, TX, USA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70332">
              <a:defRPr/>
            </a:pPr>
            <a:r>
              <a:rPr lang="cs-CZ" sz="2800" i="1" dirty="0"/>
              <a:t>Ch. </a:t>
            </a:r>
            <a:r>
              <a:rPr lang="cs-CZ" sz="2800" i="1" dirty="0" err="1"/>
              <a:t>Baxter</a:t>
            </a:r>
            <a:r>
              <a:rPr lang="cs-CZ" sz="2800" i="1" dirty="0"/>
              <a:t> </a:t>
            </a:r>
            <a:r>
              <a:rPr lang="cs-CZ" sz="2800" dirty="0"/>
              <a:t>– vypracoval objemové resuscitační schéma pro prvních 24 poúrazových hodin (</a:t>
            </a:r>
            <a:r>
              <a:rPr lang="cs-CZ" sz="2800" dirty="0" err="1">
                <a:solidFill>
                  <a:srgbClr val="FF0000"/>
                </a:solidFill>
              </a:rPr>
              <a:t>Parklandská</a:t>
            </a:r>
            <a:r>
              <a:rPr lang="cs-CZ" sz="2800" dirty="0">
                <a:solidFill>
                  <a:srgbClr val="FF0000"/>
                </a:solidFill>
              </a:rPr>
              <a:t> formule</a:t>
            </a:r>
            <a:r>
              <a:rPr lang="cs-CZ" sz="2800" dirty="0"/>
              <a:t>)   </a:t>
            </a:r>
          </a:p>
          <a:p>
            <a:pPr marL="370332">
              <a:defRPr/>
            </a:pPr>
            <a:r>
              <a:rPr lang="cs-CZ" b="1" dirty="0">
                <a:solidFill>
                  <a:srgbClr val="0000FF"/>
                </a:solidFill>
              </a:rPr>
              <a:t>4 ml / kg </a:t>
            </a:r>
            <a:r>
              <a:rPr lang="cs-CZ" b="1" dirty="0" smtClean="0">
                <a:solidFill>
                  <a:srgbClr val="0000FF"/>
                </a:solidFill>
              </a:rPr>
              <a:t>/ </a:t>
            </a:r>
            <a:r>
              <a:rPr lang="cs-CZ" b="1" dirty="0">
                <a:solidFill>
                  <a:srgbClr val="0000FF"/>
                </a:solidFill>
              </a:rPr>
              <a:t>% TBSA</a:t>
            </a:r>
            <a:r>
              <a:rPr lang="cs-CZ" dirty="0">
                <a:solidFill>
                  <a:srgbClr val="0000FF"/>
                </a:solidFill>
              </a:rPr>
              <a:t> </a:t>
            </a:r>
            <a:r>
              <a:rPr lang="cs-CZ" dirty="0"/>
              <a:t> </a:t>
            </a:r>
            <a:r>
              <a:rPr lang="cs-CZ" sz="2800" dirty="0">
                <a:solidFill>
                  <a:srgbClr val="0000FF"/>
                </a:solidFill>
              </a:rPr>
              <a:t>(</a:t>
            </a:r>
            <a:r>
              <a:rPr lang="cs-CZ" sz="2800" dirty="0" err="1">
                <a:solidFill>
                  <a:srgbClr val="0000FF"/>
                </a:solidFill>
              </a:rPr>
              <a:t>Ringer</a:t>
            </a:r>
            <a:r>
              <a:rPr lang="cs-CZ" sz="2800" dirty="0">
                <a:solidFill>
                  <a:srgbClr val="0000FF"/>
                </a:solidFill>
              </a:rPr>
              <a:t> laktát)</a:t>
            </a:r>
          </a:p>
          <a:p>
            <a:pPr marL="370332">
              <a:defRPr/>
            </a:pPr>
            <a:r>
              <a:rPr lang="cs-CZ" sz="2800" dirty="0"/>
              <a:t>dosud „zlatý standard“, </a:t>
            </a:r>
            <a:r>
              <a:rPr lang="cs-CZ" sz="2800" i="1" dirty="0"/>
              <a:t>(tzv. </a:t>
            </a:r>
            <a:r>
              <a:rPr lang="cs-CZ" sz="2800" i="1" dirty="0" err="1"/>
              <a:t>Consensus</a:t>
            </a:r>
            <a:r>
              <a:rPr lang="cs-CZ" sz="2800" i="1" dirty="0"/>
              <a:t> </a:t>
            </a:r>
            <a:r>
              <a:rPr lang="cs-CZ" sz="2800" i="1" dirty="0" err="1"/>
              <a:t>formula</a:t>
            </a:r>
            <a:r>
              <a:rPr lang="cs-CZ" sz="2800" i="1" dirty="0"/>
              <a:t>) </a:t>
            </a:r>
          </a:p>
          <a:p>
            <a:pPr marL="370332">
              <a:defRPr/>
            </a:pPr>
            <a:r>
              <a:rPr lang="cs-CZ" sz="2800" dirty="0"/>
              <a:t>odvodil potřebné množství krystaloidů na základě </a:t>
            </a:r>
            <a:r>
              <a:rPr lang="cs-CZ" sz="2800" i="1" dirty="0"/>
              <a:t>minimální hodinové diurézy </a:t>
            </a:r>
            <a:r>
              <a:rPr lang="cs-CZ" sz="2800" dirty="0"/>
              <a:t>(</a:t>
            </a:r>
            <a:r>
              <a:rPr lang="cs-CZ" sz="2800" dirty="0">
                <a:solidFill>
                  <a:srgbClr val="0000FF"/>
                </a:solidFill>
              </a:rPr>
              <a:t>0,5 ml / kg /hod</a:t>
            </a:r>
            <a:r>
              <a:rPr lang="cs-CZ" sz="2800" dirty="0"/>
              <a:t>.)</a:t>
            </a:r>
          </a:p>
          <a:p>
            <a:pPr marL="370332">
              <a:defRPr/>
            </a:pPr>
            <a:r>
              <a:rPr lang="cs-CZ" sz="2800" dirty="0"/>
              <a:t>doporučil podat polovinu vypočteného množství       v průběhu </a:t>
            </a:r>
            <a:r>
              <a:rPr lang="cs-CZ" sz="2800" i="1" dirty="0"/>
              <a:t>prvních 8 hodin!</a:t>
            </a:r>
          </a:p>
        </p:txBody>
      </p:sp>
    </p:spTree>
    <p:extLst>
      <p:ext uri="{BB962C8B-B14F-4D97-AF65-F5344CB8AC3E}">
        <p14:creationId xmlns:p14="http://schemas.microsoft.com/office/powerpoint/2010/main" val="346164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0000FF"/>
                </a:solidFill>
              </a:rPr>
              <a:t>Termické trauma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370332">
              <a:defRPr/>
            </a:pPr>
            <a:r>
              <a:rPr lang="cs-CZ" dirty="0"/>
              <a:t>Vznik - účinkem </a:t>
            </a:r>
            <a:r>
              <a:rPr lang="cs-CZ" b="1" dirty="0"/>
              <a:t>dostatečně dlouhého</a:t>
            </a:r>
            <a:r>
              <a:rPr lang="cs-CZ" dirty="0"/>
              <a:t>,  přímého nebo nepřímého působení </a:t>
            </a:r>
            <a:r>
              <a:rPr lang="cs-CZ" b="1" dirty="0"/>
              <a:t>nadprahové</a:t>
            </a:r>
            <a:r>
              <a:rPr lang="cs-CZ" dirty="0"/>
              <a:t> hodnoty                                  </a:t>
            </a:r>
          </a:p>
          <a:p>
            <a:pPr marL="27432" indent="0">
              <a:buNone/>
              <a:defRPr/>
            </a:pPr>
            <a:r>
              <a:rPr lang="cs-CZ" dirty="0"/>
              <a:t>        -  tepelné energie</a:t>
            </a:r>
          </a:p>
          <a:p>
            <a:pPr marL="27432" indent="0">
              <a:buNone/>
              <a:defRPr/>
            </a:pPr>
            <a:r>
              <a:rPr lang="cs-CZ" dirty="0"/>
              <a:t>        -  elektrické energie </a:t>
            </a:r>
          </a:p>
          <a:p>
            <a:pPr marL="327470" lvl="1" indent="0">
              <a:buNone/>
              <a:defRPr/>
            </a:pPr>
            <a:r>
              <a:rPr lang="cs-CZ" sz="3200" dirty="0"/>
              <a:t>     -  radiace </a:t>
            </a:r>
          </a:p>
          <a:p>
            <a:pPr marL="327470" lvl="1" indent="0">
              <a:buNone/>
              <a:defRPr/>
            </a:pPr>
            <a:r>
              <a:rPr lang="cs-CZ" sz="3200" dirty="0"/>
              <a:t>     -  některých </a:t>
            </a:r>
            <a:r>
              <a:rPr lang="cs-CZ" sz="3200" dirty="0" err="1"/>
              <a:t>chem</a:t>
            </a:r>
            <a:r>
              <a:rPr lang="cs-CZ" sz="3200" dirty="0"/>
              <a:t>. látek (poleptání - </a:t>
            </a:r>
            <a:r>
              <a:rPr lang="cs-CZ" sz="3200" dirty="0" err="1"/>
              <a:t>corrosio</a:t>
            </a:r>
            <a:r>
              <a:rPr lang="cs-CZ" sz="3200" dirty="0"/>
              <a:t>)</a:t>
            </a:r>
          </a:p>
          <a:p>
            <a:pPr marL="27432" indent="0">
              <a:buNone/>
              <a:defRPr/>
            </a:pPr>
            <a:r>
              <a:rPr lang="cs-CZ" dirty="0"/>
              <a:t>         -  </a:t>
            </a:r>
            <a:r>
              <a:rPr lang="cs-CZ" sz="3000" i="1" dirty="0"/>
              <a:t>(chladové trauma – omrzlina - </a:t>
            </a:r>
            <a:r>
              <a:rPr lang="cs-CZ" sz="3000" i="1" dirty="0" err="1"/>
              <a:t>congelatio</a:t>
            </a:r>
            <a:r>
              <a:rPr lang="cs-CZ" sz="3000" i="1" dirty="0"/>
              <a:t>)</a:t>
            </a:r>
          </a:p>
          <a:p>
            <a:pPr marL="0" indent="0">
              <a:buNone/>
            </a:pPr>
            <a:endParaRPr lang="cs-CZ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18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0000FF"/>
                </a:solidFill>
              </a:rPr>
              <a:t>Náhrada tekutin – koloidní roztoky</a:t>
            </a:r>
            <a:endParaRPr lang="cs-CZ" sz="3600" dirty="0">
              <a:solidFill>
                <a:srgbClr val="0000FF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70332">
              <a:defRPr/>
            </a:pPr>
            <a:r>
              <a:rPr lang="cs-CZ" sz="2800" dirty="0"/>
              <a:t>Mohou efektivně redukovat tvorbu edému a množství celkově podávaných tekutin </a:t>
            </a:r>
          </a:p>
          <a:p>
            <a:pPr marL="370332">
              <a:defRPr/>
            </a:pPr>
            <a:r>
              <a:rPr lang="cs-CZ" sz="2800" dirty="0">
                <a:solidFill>
                  <a:schemeClr val="tx1"/>
                </a:solidFill>
              </a:rPr>
              <a:t>Možný benefit: u extenzivních popálenin, u kardiaků, u inhalačního traumatu. </a:t>
            </a:r>
            <a:r>
              <a:rPr lang="cs-CZ" dirty="0">
                <a:solidFill>
                  <a:schemeClr val="tx1"/>
                </a:solidFill>
              </a:rPr>
              <a:t>  </a:t>
            </a:r>
          </a:p>
          <a:p>
            <a:pPr marL="370332">
              <a:defRPr/>
            </a:pPr>
            <a:r>
              <a:rPr lang="cs-CZ" sz="2800" dirty="0">
                <a:solidFill>
                  <a:srgbClr val="0000FF"/>
                </a:solidFill>
              </a:rPr>
              <a:t>Plasma, albumin, Dextran</a:t>
            </a:r>
          </a:p>
          <a:p>
            <a:pPr marL="370332">
              <a:defRPr/>
            </a:pPr>
            <a:r>
              <a:rPr lang="cs-CZ" sz="2800" dirty="0"/>
              <a:t>Indikace a načasování podání zůstává kontroverzní. Aplikace FFP- pouze pac. s poruchou </a:t>
            </a:r>
            <a:r>
              <a:rPr lang="cs-CZ" sz="2800" dirty="0" err="1"/>
              <a:t>hemokoagulace</a:t>
            </a:r>
            <a:r>
              <a:rPr lang="cs-CZ" sz="2800" dirty="0"/>
              <a:t> (většinou po 12 hod). Pac. resuscitovaní roztoky albuminu vykazovali horší prognózu, vyšší letalitu (intersticiální plicní edém). </a:t>
            </a:r>
          </a:p>
        </p:txBody>
      </p:sp>
    </p:spTree>
    <p:extLst>
      <p:ext uri="{BB962C8B-B14F-4D97-AF65-F5344CB8AC3E}">
        <p14:creationId xmlns:p14="http://schemas.microsoft.com/office/powerpoint/2010/main" val="33450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0000FF"/>
                </a:solidFill>
              </a:rPr>
              <a:t>Náhrada tekutin </a:t>
            </a:r>
            <a:br>
              <a:rPr lang="cs-CZ" sz="3600" b="1" dirty="0">
                <a:solidFill>
                  <a:srgbClr val="0000FF"/>
                </a:solidFill>
              </a:rPr>
            </a:br>
            <a:r>
              <a:rPr lang="cs-CZ" sz="3600" dirty="0">
                <a:solidFill>
                  <a:srgbClr val="0000FF"/>
                </a:solidFill>
              </a:rPr>
              <a:t>krystaloidní vs. koloidní roztoky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45259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70332">
              <a:defRPr/>
            </a:pPr>
            <a:r>
              <a:rPr lang="cs-CZ" dirty="0">
                <a:solidFill>
                  <a:srgbClr val="FF0000"/>
                </a:solidFill>
              </a:rPr>
              <a:t>Jednoznačně jsou celosvětově preferovány balancované krystaloidní roztoky.</a:t>
            </a:r>
          </a:p>
          <a:p>
            <a:pPr marL="370332">
              <a:defRPr/>
            </a:pPr>
            <a:r>
              <a:rPr lang="cs-CZ" u="sng" dirty="0" err="1"/>
              <a:t>Consensus</a:t>
            </a:r>
            <a:r>
              <a:rPr lang="cs-CZ" u="sng" dirty="0"/>
              <a:t> </a:t>
            </a:r>
            <a:r>
              <a:rPr lang="cs-CZ" u="sng" dirty="0" err="1"/>
              <a:t>formula</a:t>
            </a:r>
            <a:r>
              <a:rPr lang="cs-CZ" dirty="0"/>
              <a:t>: </a:t>
            </a:r>
          </a:p>
          <a:p>
            <a:pPr marL="370332">
              <a:defRPr/>
            </a:pPr>
            <a:r>
              <a:rPr lang="cs-CZ" b="1" dirty="0">
                <a:solidFill>
                  <a:srgbClr val="0000FF"/>
                </a:solidFill>
              </a:rPr>
              <a:t>4 ml / kg </a:t>
            </a:r>
            <a:r>
              <a:rPr lang="cs-CZ" b="1" dirty="0" smtClean="0">
                <a:solidFill>
                  <a:srgbClr val="0000FF"/>
                </a:solidFill>
              </a:rPr>
              <a:t> </a:t>
            </a:r>
            <a:r>
              <a:rPr lang="cs-CZ" b="1" dirty="0">
                <a:solidFill>
                  <a:srgbClr val="0000FF"/>
                </a:solidFill>
              </a:rPr>
              <a:t>/ % TBSA</a:t>
            </a:r>
            <a:r>
              <a:rPr lang="cs-CZ" dirty="0">
                <a:solidFill>
                  <a:srgbClr val="0000FF"/>
                </a:solidFill>
              </a:rPr>
              <a:t> </a:t>
            </a:r>
            <a:r>
              <a:rPr lang="cs-CZ" dirty="0"/>
              <a:t> (</a:t>
            </a:r>
            <a:r>
              <a:rPr lang="cs-CZ" dirty="0" err="1"/>
              <a:t>Ringer</a:t>
            </a:r>
            <a:r>
              <a:rPr lang="cs-CZ" dirty="0"/>
              <a:t> laktát)</a:t>
            </a:r>
          </a:p>
          <a:p>
            <a:pPr marL="370332">
              <a:defRPr/>
            </a:pPr>
            <a:r>
              <a:rPr lang="cs-CZ" dirty="0"/>
              <a:t>Polovina vypočítaného množství v prvních        8 hodinách, další ve zbývajících 16 hodinách </a:t>
            </a:r>
          </a:p>
          <a:p>
            <a:pPr marL="370332">
              <a:defRPr/>
            </a:pPr>
            <a:r>
              <a:rPr lang="cs-CZ" dirty="0"/>
              <a:t>dosud „zlatý standard“ 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12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0000FF"/>
                </a:solidFill>
              </a:rPr>
              <a:t/>
            </a:r>
            <a:br>
              <a:rPr lang="cs-CZ" sz="3600" b="1" dirty="0">
                <a:solidFill>
                  <a:srgbClr val="0000FF"/>
                </a:solidFill>
              </a:rPr>
            </a:br>
            <a:r>
              <a:rPr lang="cs-CZ" sz="4000" b="1" dirty="0">
                <a:solidFill>
                  <a:srgbClr val="0000FF"/>
                </a:solidFill>
              </a:rPr>
              <a:t>Náhrada tekutin</a:t>
            </a:r>
            <a:r>
              <a:rPr lang="cs-CZ" sz="3600" b="1" dirty="0">
                <a:solidFill>
                  <a:srgbClr val="0000FF"/>
                </a:solidFill>
              </a:rPr>
              <a:t/>
            </a:r>
            <a:br>
              <a:rPr lang="cs-CZ" sz="3600" b="1" dirty="0">
                <a:solidFill>
                  <a:srgbClr val="0000FF"/>
                </a:solidFill>
              </a:rPr>
            </a:br>
            <a:endParaRPr lang="cs-CZ" sz="3600" dirty="0">
              <a:solidFill>
                <a:srgbClr val="0000FF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45259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70332">
              <a:defRPr/>
            </a:pPr>
            <a:r>
              <a:rPr lang="cs-CZ" dirty="0">
                <a:solidFill>
                  <a:schemeClr val="tx1"/>
                </a:solidFill>
              </a:rPr>
              <a:t>Resuscitační  formule – pouze udává </a:t>
            </a:r>
            <a:r>
              <a:rPr lang="cs-CZ" b="1" dirty="0">
                <a:solidFill>
                  <a:srgbClr val="FF0000"/>
                </a:solidFill>
              </a:rPr>
              <a:t>návod pro zahájení</a:t>
            </a:r>
            <a:r>
              <a:rPr lang="cs-CZ" dirty="0">
                <a:solidFill>
                  <a:schemeClr val="tx1"/>
                </a:solidFill>
              </a:rPr>
              <a:t> náhrady tekutin</a:t>
            </a:r>
          </a:p>
          <a:p>
            <a:pPr marL="370332">
              <a:defRPr/>
            </a:pPr>
            <a:r>
              <a:rPr lang="cs-CZ" dirty="0">
                <a:solidFill>
                  <a:schemeClr val="tx1"/>
                </a:solidFill>
              </a:rPr>
              <a:t>Individuální reakce pacienta – velice pečlivé a podrobné monitorování prvních 24 – 48 hodin</a:t>
            </a:r>
          </a:p>
          <a:p>
            <a:pPr marL="370332">
              <a:defRPr/>
            </a:pPr>
            <a:r>
              <a:rPr lang="cs-CZ" dirty="0"/>
              <a:t>Klinické a laboratorní parametry</a:t>
            </a:r>
          </a:p>
          <a:p>
            <a:pPr marL="370332">
              <a:defRPr/>
            </a:pPr>
            <a:r>
              <a:rPr lang="cs-CZ" u="sng" dirty="0"/>
              <a:t>Hodinová diuréza</a:t>
            </a:r>
            <a:r>
              <a:rPr lang="cs-CZ" dirty="0"/>
              <a:t>: 					dospělí - alespoň </a:t>
            </a:r>
            <a:r>
              <a:rPr lang="cs-CZ" dirty="0">
                <a:solidFill>
                  <a:srgbClr val="FF0000"/>
                </a:solidFill>
              </a:rPr>
              <a:t>0,5 ml/kg/hod                   </a:t>
            </a:r>
            <a:r>
              <a:rPr lang="cs-CZ" dirty="0"/>
              <a:t>	děti -1 ml/kg/hod</a:t>
            </a:r>
          </a:p>
        </p:txBody>
      </p:sp>
    </p:spTree>
    <p:extLst>
      <p:ext uri="{BB962C8B-B14F-4D97-AF65-F5344CB8AC3E}">
        <p14:creationId xmlns:p14="http://schemas.microsoft.com/office/powerpoint/2010/main" val="99376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0000FF"/>
                </a:solidFill>
              </a:rPr>
              <a:t/>
            </a:r>
            <a:br>
              <a:rPr lang="cs-CZ" sz="3600" b="1" dirty="0">
                <a:solidFill>
                  <a:srgbClr val="0000FF"/>
                </a:solidFill>
              </a:rPr>
            </a:br>
            <a:r>
              <a:rPr lang="cs-CZ" sz="4000" b="1" dirty="0">
                <a:solidFill>
                  <a:srgbClr val="0000FF"/>
                </a:solidFill>
              </a:rPr>
              <a:t>Náhrada tekutin - úskalí</a:t>
            </a:r>
            <a:r>
              <a:rPr lang="cs-CZ" sz="3600" b="1" dirty="0">
                <a:solidFill>
                  <a:srgbClr val="0000FF"/>
                </a:solidFill>
              </a:rPr>
              <a:t/>
            </a:r>
            <a:br>
              <a:rPr lang="cs-CZ" sz="3600" b="1" dirty="0">
                <a:solidFill>
                  <a:srgbClr val="0000FF"/>
                </a:solidFill>
              </a:rPr>
            </a:br>
            <a:endParaRPr lang="cs-CZ" sz="3600" dirty="0">
              <a:solidFill>
                <a:srgbClr val="0000FF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45259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70332">
              <a:defRPr/>
            </a:pP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Pruit</a:t>
            </a:r>
            <a:r>
              <a:rPr lang="cs-CZ" i="1" dirty="0">
                <a:solidFill>
                  <a:schemeClr val="tx1"/>
                </a:solidFill>
              </a:rPr>
              <a:t> a </a:t>
            </a:r>
            <a:r>
              <a:rPr lang="cs-CZ" i="1" dirty="0" err="1">
                <a:solidFill>
                  <a:schemeClr val="tx1"/>
                </a:solidFill>
              </a:rPr>
              <a:t>Safle</a:t>
            </a:r>
            <a:r>
              <a:rPr lang="cs-CZ" i="1" dirty="0">
                <a:solidFill>
                  <a:schemeClr val="tx1"/>
                </a:solidFill>
              </a:rPr>
              <a:t> -</a:t>
            </a:r>
            <a:r>
              <a:rPr lang="cs-CZ" i="1" dirty="0">
                <a:solidFill>
                  <a:srgbClr val="FF0000"/>
                </a:solidFill>
              </a:rPr>
              <a:t>„</a:t>
            </a:r>
            <a:r>
              <a:rPr lang="cs-CZ" dirty="0">
                <a:solidFill>
                  <a:srgbClr val="FF0000"/>
                </a:solidFill>
              </a:rPr>
              <a:t>Fluid </a:t>
            </a:r>
            <a:r>
              <a:rPr lang="cs-CZ" dirty="0" err="1">
                <a:solidFill>
                  <a:srgbClr val="FF0000"/>
                </a:solidFill>
              </a:rPr>
              <a:t>creep</a:t>
            </a:r>
            <a:r>
              <a:rPr lang="cs-CZ" dirty="0">
                <a:solidFill>
                  <a:srgbClr val="FF0000"/>
                </a:solidFill>
              </a:rPr>
              <a:t>“ </a:t>
            </a:r>
            <a:r>
              <a:rPr lang="cs-CZ" dirty="0">
                <a:solidFill>
                  <a:schemeClr val="tx1"/>
                </a:solidFill>
              </a:rPr>
              <a:t>– fenomén značící objemové přetížení /aplikovány větší objemy než dle </a:t>
            </a:r>
            <a:r>
              <a:rPr lang="cs-CZ" dirty="0" err="1">
                <a:solidFill>
                  <a:schemeClr val="tx1"/>
                </a:solidFill>
              </a:rPr>
              <a:t>Parkland</a:t>
            </a:r>
            <a:r>
              <a:rPr lang="cs-CZ" dirty="0">
                <a:solidFill>
                  <a:schemeClr val="tx1"/>
                </a:solidFill>
              </a:rPr>
              <a:t> formule/ </a:t>
            </a:r>
            <a:r>
              <a:rPr lang="cs-CZ" sz="3000" dirty="0">
                <a:solidFill>
                  <a:schemeClr val="tx1"/>
                </a:solidFill>
              </a:rPr>
              <a:t>(intersticiální plicní edém, protrahovaný generalizovaný edém, </a:t>
            </a:r>
            <a:r>
              <a:rPr lang="cs-CZ" sz="3000" dirty="0" err="1">
                <a:solidFill>
                  <a:schemeClr val="tx1"/>
                </a:solidFill>
              </a:rPr>
              <a:t>kompartment</a:t>
            </a:r>
            <a:r>
              <a:rPr lang="cs-CZ" sz="3000" dirty="0">
                <a:solidFill>
                  <a:schemeClr val="tx1"/>
                </a:solidFill>
              </a:rPr>
              <a:t> syndromy - abdominální aj.)</a:t>
            </a:r>
            <a:r>
              <a:rPr lang="cs-CZ" dirty="0">
                <a:solidFill>
                  <a:schemeClr val="tx1"/>
                </a:solidFill>
              </a:rPr>
              <a:t> </a:t>
            </a:r>
          </a:p>
          <a:p>
            <a:pPr marL="370332">
              <a:defRPr/>
            </a:pPr>
            <a:r>
              <a:rPr lang="cs-CZ" dirty="0">
                <a:solidFill>
                  <a:srgbClr val="FF0000"/>
                </a:solidFill>
              </a:rPr>
              <a:t>Permisivní hypovolemie</a:t>
            </a:r>
            <a:r>
              <a:rPr lang="cs-CZ" dirty="0">
                <a:solidFill>
                  <a:schemeClr val="tx1"/>
                </a:solidFill>
              </a:rPr>
              <a:t> – při menších objemech než vypočítané dle </a:t>
            </a:r>
            <a:r>
              <a:rPr lang="cs-CZ" dirty="0" err="1">
                <a:solidFill>
                  <a:schemeClr val="tx1"/>
                </a:solidFill>
              </a:rPr>
              <a:t>Parkland</a:t>
            </a:r>
            <a:r>
              <a:rPr lang="cs-CZ" dirty="0">
                <a:solidFill>
                  <a:schemeClr val="tx1"/>
                </a:solidFill>
              </a:rPr>
              <a:t> formule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147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0000FF"/>
                </a:solidFill>
              </a:rPr>
              <a:t/>
            </a:r>
            <a:br>
              <a:rPr lang="cs-CZ" sz="3600" b="1" dirty="0">
                <a:solidFill>
                  <a:srgbClr val="0000FF"/>
                </a:solidFill>
              </a:rPr>
            </a:br>
            <a:r>
              <a:rPr lang="cs-CZ" sz="4000" b="1" dirty="0">
                <a:solidFill>
                  <a:srgbClr val="0000FF"/>
                </a:solidFill>
              </a:rPr>
              <a:t>Náhrada tekutin – ideální roztok</a:t>
            </a:r>
            <a:r>
              <a:rPr lang="cs-CZ" sz="3600" b="1" dirty="0">
                <a:solidFill>
                  <a:srgbClr val="0000FF"/>
                </a:solidFill>
              </a:rPr>
              <a:t/>
            </a:r>
            <a:br>
              <a:rPr lang="cs-CZ" sz="3600" b="1" dirty="0">
                <a:solidFill>
                  <a:srgbClr val="0000FF"/>
                </a:solidFill>
              </a:rPr>
            </a:br>
            <a:endParaRPr lang="cs-CZ" sz="3600" dirty="0">
              <a:solidFill>
                <a:srgbClr val="0000FF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45259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70332">
              <a:defRPr/>
            </a:pPr>
            <a:r>
              <a:rPr lang="cs-CZ" sz="2800" dirty="0">
                <a:solidFill>
                  <a:schemeClr val="tx1"/>
                </a:solidFill>
              </a:rPr>
              <a:t>Předvídatelný a stabilní vzestup intravaskulárního objemu</a:t>
            </a:r>
          </a:p>
          <a:p>
            <a:pPr marL="370332">
              <a:defRPr/>
            </a:pPr>
            <a:r>
              <a:rPr lang="cs-CZ" sz="2800" dirty="0" err="1">
                <a:solidFill>
                  <a:schemeClr val="tx1"/>
                </a:solidFill>
              </a:rPr>
              <a:t>Chem</a:t>
            </a:r>
            <a:r>
              <a:rPr lang="cs-CZ" sz="2800" dirty="0">
                <a:solidFill>
                  <a:schemeClr val="tx1"/>
                </a:solidFill>
              </a:rPr>
              <a:t>. složení - co nejpodobnější extracelulární tekutině</a:t>
            </a:r>
          </a:p>
          <a:p>
            <a:pPr marL="370332">
              <a:defRPr/>
            </a:pPr>
            <a:r>
              <a:rPr lang="cs-CZ" sz="2800" dirty="0">
                <a:solidFill>
                  <a:schemeClr val="tx1"/>
                </a:solidFill>
              </a:rPr>
              <a:t>Kompletně metabolizován a vylučován bez akumulace v tkáních</a:t>
            </a:r>
          </a:p>
          <a:p>
            <a:pPr marL="370332">
              <a:defRPr/>
            </a:pPr>
            <a:r>
              <a:rPr lang="cs-CZ" sz="2800" dirty="0">
                <a:solidFill>
                  <a:schemeClr val="tx1"/>
                </a:solidFill>
              </a:rPr>
              <a:t>Žádné metabolické či systémové vedl. účinky</a:t>
            </a:r>
          </a:p>
          <a:p>
            <a:pPr marL="370332">
              <a:defRPr/>
            </a:pPr>
            <a:r>
              <a:rPr lang="cs-CZ" sz="2800" dirty="0">
                <a:solidFill>
                  <a:schemeClr val="tx1"/>
                </a:solidFill>
              </a:rPr>
              <a:t>Cenově dostupný ve prospěch benefitu pacienta </a:t>
            </a:r>
          </a:p>
          <a:p>
            <a:pPr marL="370332">
              <a:defRPr/>
            </a:pPr>
            <a:r>
              <a:rPr lang="cs-CZ" dirty="0">
                <a:solidFill>
                  <a:srgbClr val="FF0000"/>
                </a:solidFill>
              </a:rPr>
              <a:t>V současné době pro klin. užití neexistuje.    </a:t>
            </a:r>
          </a:p>
        </p:txBody>
      </p:sp>
    </p:spTree>
    <p:extLst>
      <p:ext uri="{BB962C8B-B14F-4D97-AF65-F5344CB8AC3E}">
        <p14:creationId xmlns:p14="http://schemas.microsoft.com/office/powerpoint/2010/main" val="49479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IMG_00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12313" cy="731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56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0000FF"/>
                </a:solidFill>
              </a:rPr>
              <a:t>Faktory závažnosti popáleniny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cs-CZ" dirty="0"/>
              <a:t>Mechanismus úrazu</a:t>
            </a:r>
          </a:p>
          <a:p>
            <a:pPr>
              <a:defRPr/>
            </a:pPr>
            <a:r>
              <a:rPr lang="cs-CZ" dirty="0">
                <a:solidFill>
                  <a:srgbClr val="FF0000"/>
                </a:solidFill>
              </a:rPr>
              <a:t>Rozsah postižení </a:t>
            </a:r>
          </a:p>
          <a:p>
            <a:pPr>
              <a:defRPr/>
            </a:pPr>
            <a:r>
              <a:rPr lang="cs-CZ" dirty="0">
                <a:solidFill>
                  <a:srgbClr val="FF0000"/>
                </a:solidFill>
              </a:rPr>
              <a:t>Věk </a:t>
            </a:r>
          </a:p>
          <a:p>
            <a:pPr>
              <a:defRPr/>
            </a:pPr>
            <a:r>
              <a:rPr lang="cs-CZ" u="sng" dirty="0"/>
              <a:t>Hloubka postižení </a:t>
            </a:r>
          </a:p>
          <a:p>
            <a:pPr>
              <a:defRPr/>
            </a:pPr>
            <a:r>
              <a:rPr lang="cs-CZ" dirty="0"/>
              <a:t>Lokalizace</a:t>
            </a:r>
          </a:p>
          <a:p>
            <a:pPr>
              <a:defRPr/>
            </a:pPr>
            <a:r>
              <a:rPr lang="cs-CZ" dirty="0"/>
              <a:t>Anamnéza </a:t>
            </a:r>
          </a:p>
          <a:p>
            <a:pPr marL="0" indent="0">
              <a:buNone/>
            </a:pPr>
            <a:endParaRPr lang="cs-CZ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84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0000FF"/>
                </a:solidFill>
              </a:rPr>
              <a:t>Léčba popálenin – mezníky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70332">
              <a:defRPr/>
            </a:pPr>
            <a:r>
              <a:rPr lang="cs-CZ" dirty="0"/>
              <a:t>Historicky v medicíně – opomíjena </a:t>
            </a:r>
          </a:p>
          <a:p>
            <a:pPr marL="370332">
              <a:defRPr/>
            </a:pPr>
            <a:r>
              <a:rPr lang="cs-CZ" dirty="0"/>
              <a:t>V minulosti v centru pozornosti péče o místní  ošetřování popáleninových ran</a:t>
            </a:r>
          </a:p>
          <a:p>
            <a:pPr marL="27432" indent="0">
              <a:buNone/>
              <a:defRPr/>
            </a:pPr>
            <a:r>
              <a:rPr lang="cs-CZ" dirty="0"/>
              <a:t> </a:t>
            </a:r>
            <a:r>
              <a:rPr lang="cs-CZ" u="sng" dirty="0"/>
              <a:t>Milníky na cestě ke zlepšení prognózy:</a:t>
            </a:r>
          </a:p>
          <a:p>
            <a:pPr marL="27432" indent="0">
              <a:buNone/>
              <a:defRPr/>
            </a:pPr>
            <a:r>
              <a:rPr lang="cs-CZ" dirty="0"/>
              <a:t> </a:t>
            </a:r>
            <a:r>
              <a:rPr lang="cs-CZ" sz="2800" dirty="0"/>
              <a:t>objev ATB, </a:t>
            </a:r>
            <a:r>
              <a:rPr lang="cs-CZ" dirty="0" err="1">
                <a:solidFill>
                  <a:srgbClr val="FF0000"/>
                </a:solidFill>
              </a:rPr>
              <a:t>i.v</a:t>
            </a:r>
            <a:r>
              <a:rPr lang="cs-CZ" dirty="0">
                <a:solidFill>
                  <a:srgbClr val="FF0000"/>
                </a:solidFill>
              </a:rPr>
              <a:t>. náhrada tekutin, </a:t>
            </a:r>
            <a:r>
              <a:rPr lang="cs-CZ" sz="2800" dirty="0">
                <a:solidFill>
                  <a:schemeClr val="tx1"/>
                </a:solidFill>
              </a:rPr>
              <a:t>kožní kryty a náhrady,</a:t>
            </a:r>
            <a:r>
              <a:rPr lang="cs-CZ" sz="2800" dirty="0"/>
              <a:t> antibakteriální krémy, nekrektomie a transplantace, JIP, vzdušná lůžka, anesteziologie, imunologie, metabolismus, interdisciplinární tým, kultivace tkání, dermální náhrady…</a:t>
            </a:r>
            <a:endParaRPr lang="cs-CZ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75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0000FF"/>
                </a:solidFill>
              </a:rPr>
              <a:t>Rozvoj popáleninového šoku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cs-CZ" b="1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cs-CZ" b="1" dirty="0">
                <a:solidFill>
                  <a:srgbClr val="0070C0"/>
                </a:solidFill>
              </a:rPr>
              <a:t>Děti </a:t>
            </a:r>
          </a:p>
          <a:p>
            <a:pPr>
              <a:buNone/>
              <a:defRPr/>
            </a:pPr>
            <a:r>
              <a:rPr lang="cs-CZ" dirty="0"/>
              <a:t>		  &lt; 2 roky	…………	&gt;  5 %  těl. povrchu</a:t>
            </a:r>
          </a:p>
          <a:p>
            <a:pPr>
              <a:buNone/>
              <a:defRPr/>
            </a:pPr>
            <a:r>
              <a:rPr lang="cs-CZ" dirty="0"/>
              <a:t>		 2 – 10 let	 ………...	&gt; 10 %</a:t>
            </a:r>
          </a:p>
          <a:p>
            <a:pPr>
              <a:buNone/>
              <a:defRPr/>
            </a:pPr>
            <a:r>
              <a:rPr lang="cs-CZ" dirty="0"/>
              <a:t>		10 – 15 let ………...	&gt; 15 %</a:t>
            </a:r>
          </a:p>
          <a:p>
            <a:pPr>
              <a:buNone/>
              <a:defRPr/>
            </a:pPr>
            <a:endParaRPr lang="cs-CZ" dirty="0"/>
          </a:p>
          <a:p>
            <a:pPr>
              <a:defRPr/>
            </a:pPr>
            <a:r>
              <a:rPr lang="cs-CZ" b="1" dirty="0">
                <a:solidFill>
                  <a:srgbClr val="0070C0"/>
                </a:solidFill>
              </a:rPr>
              <a:t>Dospělí</a:t>
            </a:r>
            <a:r>
              <a:rPr lang="cs-CZ" dirty="0"/>
              <a:t>		   &gt; 20 %</a:t>
            </a:r>
          </a:p>
          <a:p>
            <a:pPr marL="0" indent="0">
              <a:buNone/>
            </a:pPr>
            <a:endParaRPr lang="cs-CZ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08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0000FF"/>
                </a:solidFill>
              </a:rPr>
              <a:t>Popáleninový šok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70332">
              <a:defRPr/>
            </a:pPr>
            <a:r>
              <a:rPr lang="cs-CZ" b="1" dirty="0"/>
              <a:t>Komplexní děj</a:t>
            </a:r>
            <a:r>
              <a:rPr lang="cs-CZ" dirty="0"/>
              <a:t> daný kombinací 3 forem šoku</a:t>
            </a:r>
          </a:p>
          <a:p>
            <a:pPr marL="27432" indent="0">
              <a:buNone/>
              <a:defRPr/>
            </a:pPr>
            <a:r>
              <a:rPr lang="cs-CZ" dirty="0"/>
              <a:t>        -  </a:t>
            </a:r>
            <a:r>
              <a:rPr lang="cs-CZ" dirty="0" err="1"/>
              <a:t>hypovolemické</a:t>
            </a:r>
            <a:r>
              <a:rPr lang="cs-CZ" dirty="0"/>
              <a:t> </a:t>
            </a:r>
          </a:p>
          <a:p>
            <a:pPr marL="27432" indent="0">
              <a:buNone/>
              <a:defRPr/>
            </a:pPr>
            <a:r>
              <a:rPr lang="cs-CZ" dirty="0"/>
              <a:t>        -  distribuční </a:t>
            </a:r>
          </a:p>
          <a:p>
            <a:pPr marL="327470" lvl="1" indent="0">
              <a:buNone/>
              <a:defRPr/>
            </a:pPr>
            <a:r>
              <a:rPr lang="cs-CZ" sz="3200" dirty="0"/>
              <a:t>     -  kardiogenní </a:t>
            </a:r>
          </a:p>
          <a:p>
            <a:pPr marL="327470" lvl="1" indent="0">
              <a:buNone/>
              <a:defRPr/>
            </a:pPr>
            <a:r>
              <a:rPr lang="cs-CZ" sz="3200" dirty="0"/>
              <a:t>Jde o protrahovanou vystupňovanou formu </a:t>
            </a:r>
            <a:r>
              <a:rPr lang="cs-CZ" sz="3200" dirty="0">
                <a:solidFill>
                  <a:srgbClr val="FF0000"/>
                </a:solidFill>
              </a:rPr>
              <a:t>adrenergní poplachové a zánětové reakce</a:t>
            </a:r>
            <a:r>
              <a:rPr lang="cs-CZ" sz="3200" dirty="0"/>
              <a:t> organismu s následnou </a:t>
            </a:r>
            <a:r>
              <a:rPr lang="cs-CZ" sz="3200" dirty="0">
                <a:solidFill>
                  <a:srgbClr val="FF0000"/>
                </a:solidFill>
              </a:rPr>
              <a:t>alterací homeostázy</a:t>
            </a:r>
            <a:r>
              <a:rPr lang="cs-CZ" sz="3200" dirty="0"/>
              <a:t>. </a:t>
            </a:r>
          </a:p>
          <a:p>
            <a:pPr marL="27432" indent="0">
              <a:buNone/>
              <a:defRPr/>
            </a:pPr>
            <a:r>
              <a:rPr lang="cs-CZ" dirty="0"/>
              <a:t>         </a:t>
            </a:r>
            <a:endParaRPr lang="cs-CZ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5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0000FF"/>
                </a:solidFill>
              </a:rPr>
              <a:t>Popáleninový šok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70332">
              <a:defRPr/>
            </a:pPr>
            <a:r>
              <a:rPr lang="cs-CZ" dirty="0"/>
              <a:t>V iniciální fázi - složka </a:t>
            </a:r>
            <a:r>
              <a:rPr lang="cs-CZ" u="sng" dirty="0" err="1"/>
              <a:t>hypovolemická</a:t>
            </a:r>
            <a:r>
              <a:rPr lang="cs-CZ" dirty="0"/>
              <a:t> </a:t>
            </a:r>
          </a:p>
          <a:p>
            <a:pPr marL="27432" indent="0">
              <a:buNone/>
              <a:defRPr/>
            </a:pPr>
            <a:r>
              <a:rPr lang="cs-CZ" dirty="0"/>
              <a:t>	- snížený srdeční výdej (až o 70 %)</a:t>
            </a:r>
            <a:r>
              <a:rPr lang="cs-CZ" sz="3200" dirty="0"/>
              <a:t>      	                             	- zvýšená vaskulární periferní rezistence </a:t>
            </a:r>
          </a:p>
          <a:p>
            <a:pPr marL="27432" indent="0">
              <a:buNone/>
              <a:defRPr/>
            </a:pPr>
            <a:r>
              <a:rPr lang="cs-CZ" sz="3200" dirty="0"/>
              <a:t>Aktivace osy renin – </a:t>
            </a:r>
            <a:r>
              <a:rPr lang="cs-CZ" sz="3200" dirty="0" err="1"/>
              <a:t>angiotenzinového</a:t>
            </a:r>
            <a:r>
              <a:rPr lang="cs-CZ" sz="3200" dirty="0"/>
              <a:t> systému = centralizace oběhu           vazokonstrikce      	 </a:t>
            </a:r>
            <a:r>
              <a:rPr lang="cs-CZ" sz="3200" dirty="0" err="1"/>
              <a:t>hypoperfúze</a:t>
            </a:r>
            <a:r>
              <a:rPr lang="cs-CZ" sz="3200" dirty="0"/>
              <a:t> kůže („second hit“). </a:t>
            </a:r>
          </a:p>
          <a:p>
            <a:pPr marL="27432" indent="0">
              <a:buNone/>
              <a:defRPr/>
            </a:pPr>
            <a:r>
              <a:rPr lang="cs-CZ" dirty="0"/>
              <a:t>         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3" name="Šipka doprava 2"/>
          <p:cNvSpPr/>
          <p:nvPr/>
        </p:nvSpPr>
        <p:spPr>
          <a:xfrm>
            <a:off x="611560" y="4365104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Šipka: doprava 3">
            <a:extLst>
              <a:ext uri="{FF2B5EF4-FFF2-40B4-BE49-F238E27FC236}">
                <a16:creationId xmlns="" xmlns:a16="http://schemas.microsoft.com/office/drawing/2014/main" id="{D24A617C-B2E5-49E5-97E7-FBD7FAC3AD82}"/>
              </a:ext>
            </a:extLst>
          </p:cNvPr>
          <p:cNvSpPr/>
          <p:nvPr/>
        </p:nvSpPr>
        <p:spPr>
          <a:xfrm>
            <a:off x="4211960" y="3933056"/>
            <a:ext cx="576064" cy="2858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893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0000FF"/>
                </a:solidFill>
              </a:rPr>
              <a:t>Popáleninový šok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370332">
              <a:defRPr/>
            </a:pPr>
            <a:r>
              <a:rPr lang="cs-CZ" dirty="0"/>
              <a:t>Extrémní ztráty tekutin, plazmatických bílkovin a iontů </a:t>
            </a:r>
          </a:p>
          <a:p>
            <a:pPr marL="27432" indent="0">
              <a:buNone/>
              <a:defRPr/>
            </a:pPr>
            <a:r>
              <a:rPr lang="cs-CZ" dirty="0"/>
              <a:t>- </a:t>
            </a:r>
            <a:r>
              <a:rPr lang="cs-CZ" dirty="0" err="1"/>
              <a:t>rannými</a:t>
            </a:r>
            <a:r>
              <a:rPr lang="cs-CZ" dirty="0"/>
              <a:t> plochami 				                   - do </a:t>
            </a:r>
            <a:r>
              <a:rPr lang="cs-CZ" dirty="0" err="1"/>
              <a:t>intersticia</a:t>
            </a:r>
            <a:r>
              <a:rPr lang="cs-CZ" dirty="0"/>
              <a:t> (</a:t>
            </a:r>
            <a:r>
              <a:rPr lang="cs-CZ" sz="3000" dirty="0"/>
              <a:t>zvýšená kapilární permeabilita</a:t>
            </a:r>
            <a:r>
              <a:rPr lang="cs-CZ" dirty="0"/>
              <a:t>)  </a:t>
            </a:r>
            <a:r>
              <a:rPr lang="cs-CZ" sz="3200" dirty="0"/>
              <a:t>   	</a:t>
            </a:r>
          </a:p>
          <a:p>
            <a:pPr marL="27432" indent="0">
              <a:buNone/>
              <a:defRPr/>
            </a:pPr>
            <a:r>
              <a:rPr lang="cs-CZ" u="sng" dirty="0"/>
              <a:t>Distribuční</a:t>
            </a:r>
            <a:r>
              <a:rPr lang="cs-CZ" dirty="0"/>
              <a:t> forma šoku – převáží generalizovaná vazodilatace s poklesem periferní cévní rezistence. </a:t>
            </a:r>
          </a:p>
          <a:p>
            <a:pPr marL="27432" indent="0">
              <a:buNone/>
              <a:defRPr/>
            </a:pPr>
            <a:r>
              <a:rPr lang="cs-CZ" dirty="0"/>
              <a:t>Snížená dodávka kyslíku do tkání, porucha buněčných membrán </a:t>
            </a:r>
            <a:r>
              <a:rPr lang="cs-CZ" sz="3000" dirty="0"/>
              <a:t>(Na, voda z </a:t>
            </a:r>
            <a:r>
              <a:rPr lang="cs-CZ" sz="3000" dirty="0" err="1"/>
              <a:t>intersticia</a:t>
            </a:r>
            <a:r>
              <a:rPr lang="cs-CZ" sz="3000" dirty="0"/>
              <a:t> do buněk)</a:t>
            </a:r>
            <a:r>
              <a:rPr lang="cs-CZ" dirty="0"/>
              <a:t> – rozvoj intracelulárního  edému.   </a:t>
            </a:r>
          </a:p>
          <a:p>
            <a:pPr marL="27432" indent="0">
              <a:buNone/>
              <a:defRPr/>
            </a:pPr>
            <a:r>
              <a:rPr lang="cs-CZ" dirty="0"/>
              <a:t>         </a:t>
            </a:r>
            <a:endParaRPr lang="cs-CZ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75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0000FF"/>
                </a:solidFill>
              </a:rPr>
              <a:t>Popáleninový šok – MOD - MOF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70332">
              <a:defRPr/>
            </a:pPr>
            <a:r>
              <a:rPr lang="cs-CZ" dirty="0"/>
              <a:t>Buněčná hypoxie a energetický deficit           při protrahovaném průběhu - multiorgánová dysfunkce (MOD) – při deregulaci celkového stavu až </a:t>
            </a:r>
            <a:r>
              <a:rPr lang="cs-CZ" dirty="0">
                <a:solidFill>
                  <a:srgbClr val="FF0000"/>
                </a:solidFill>
              </a:rPr>
              <a:t>multiorgánové selhání </a:t>
            </a:r>
            <a:r>
              <a:rPr lang="cs-CZ" dirty="0"/>
              <a:t>(MOF)</a:t>
            </a:r>
          </a:p>
          <a:p>
            <a:pPr marL="27432" indent="0">
              <a:buNone/>
              <a:defRPr/>
            </a:pPr>
            <a:r>
              <a:rPr lang="cs-CZ" dirty="0"/>
              <a:t>    </a:t>
            </a:r>
            <a:r>
              <a:rPr lang="cs-CZ" dirty="0">
                <a:solidFill>
                  <a:srgbClr val="0000FF"/>
                </a:solidFill>
              </a:rPr>
              <a:t>Multiorgánové selhání = nejčastější příčina úmrtí u kriticky popálených. </a:t>
            </a:r>
          </a:p>
        </p:txBody>
      </p:sp>
    </p:spTree>
    <p:extLst>
      <p:ext uri="{BB962C8B-B14F-4D97-AF65-F5344CB8AC3E}">
        <p14:creationId xmlns:p14="http://schemas.microsoft.com/office/powerpoint/2010/main" val="303175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875</Words>
  <Application>Microsoft Office PowerPoint</Application>
  <PresentationFormat>Předvádění na obrazovce (4:3)</PresentationFormat>
  <Paragraphs>119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sady Office</vt:lpstr>
      <vt:lpstr> Milníky tekutinové resuscitace            při léčbě popálenin   </vt:lpstr>
      <vt:lpstr>Termické trauma</vt:lpstr>
      <vt:lpstr>Faktory závažnosti popáleniny</vt:lpstr>
      <vt:lpstr>Léčba popálenin – mezníky </vt:lpstr>
      <vt:lpstr>Rozvoj popáleninového šoku</vt:lpstr>
      <vt:lpstr>Popáleninový šok</vt:lpstr>
      <vt:lpstr>Popáleninový šok</vt:lpstr>
      <vt:lpstr>Popáleninový šok</vt:lpstr>
      <vt:lpstr>Popáleninový šok – MOD - MOF</vt:lpstr>
      <vt:lpstr>Popáleninový šok – distribuce tekutin</vt:lpstr>
      <vt:lpstr>Popáleninový šok – ztráty tekutin</vt:lpstr>
      <vt:lpstr>Náhrada tekutin – mezníky                               1921 - Rialto Theatre, New Haven, CT, USA</vt:lpstr>
      <vt:lpstr>Náhrada tekutin – mezníky                               1942 – Cocoanut Grove, Boston, MA, USA</vt:lpstr>
      <vt:lpstr>Náhrada tekutin – mezníky                               1944 - schematické diagramy</vt:lpstr>
      <vt:lpstr>Prezentace aplikace PowerPoint</vt:lpstr>
      <vt:lpstr>Prezentace aplikace PowerPoint</vt:lpstr>
      <vt:lpstr>Náhrada tekutin – mezníky                               1952 – Richmond, VA, USA</vt:lpstr>
      <vt:lpstr>Náhrada tekutin – mezníky                               1953 – Fort Sam Houston, TX, USA</vt:lpstr>
      <vt:lpstr>Náhrada tekutin – mezníky                               1974 – Parkland Hospital, Dallas, TX, USA</vt:lpstr>
      <vt:lpstr>Náhrada tekutin – koloidní roztoky</vt:lpstr>
      <vt:lpstr>Náhrada tekutin  krystaloidní vs. koloidní roztoky</vt:lpstr>
      <vt:lpstr> Náhrada tekutin </vt:lpstr>
      <vt:lpstr> Náhrada tekutin - úskalí </vt:lpstr>
      <vt:lpstr> Náhrada tekutin – ideální roztok 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Náhrada tekutin z pohledu historického vývoje léčby popálenin</dc:title>
  <dc:creator>Leo Klein</dc:creator>
  <cp:lastModifiedBy>Leo Klein</cp:lastModifiedBy>
  <cp:revision>85</cp:revision>
  <dcterms:created xsi:type="dcterms:W3CDTF">2021-02-27T07:52:26Z</dcterms:created>
  <dcterms:modified xsi:type="dcterms:W3CDTF">2022-11-13T07:12:20Z</dcterms:modified>
</cp:coreProperties>
</file>