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9" r:id="rId6"/>
    <p:sldId id="315" r:id="rId7"/>
    <p:sldId id="310" r:id="rId8"/>
    <p:sldId id="311" r:id="rId9"/>
    <p:sldId id="312" r:id="rId10"/>
    <p:sldId id="313" r:id="rId11"/>
    <p:sldId id="314" r:id="rId12"/>
    <p:sldId id="379" r:id="rId13"/>
    <p:sldId id="316" r:id="rId14"/>
    <p:sldId id="281" r:id="rId15"/>
    <p:sldId id="318" r:id="rId16"/>
  </p:sldIdLst>
  <p:sldSz cx="9144000" cy="6858000" type="screen4x3"/>
  <p:notesSz cx="6805613" cy="99441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C2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5E1B15-BEB2-445B-B122-9A940B5FA0D0}" v="33" dt="2022-11-07T14:50:39.818"/>
    <p1510:client id="{E1706CDB-A568-4789-AC89-9254008C0BD8}" v="408" dt="2022-11-07T13:57:09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E9AD68-7D68-43AB-B8E2-76768B4394A4}" type="datetimeFigureOut">
              <a:rPr lang="cs-CZ"/>
              <a:pPr>
                <a:defRPr/>
              </a:pPr>
              <a:t>08.11.2022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93F184-5413-4130-8F58-85B2B3E9118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5117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EE5E7D-F800-4C3F-94A1-1F93BA6BEC2C}" type="datetimeFigureOut">
              <a:rPr lang="cs-CZ"/>
              <a:pPr>
                <a:defRPr/>
              </a:pPr>
              <a:t>08.11.2022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5CCBF1-D4EB-432C-8FEF-EC2D5E5560D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2239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E89C18-EB40-412F-A639-7ACE3A0B0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E847D8-5262-4FD9-9741-A13844B29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C7DA03-6791-42B6-BDF4-17B7BBF5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56C322-A118-4EE0-A39A-97E17EE95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1CB889-A263-403A-9EEA-7643152F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7E85-8934-457D-B8DE-C9A9285F6323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597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08184-4D4B-4165-AAED-FDFB7BD0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1AF454-E23F-4554-95EE-66A1E36B5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2622E4-5AB7-4B22-B4BB-FD8FDD840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DD60F2-77AA-4263-B4B6-8599A918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547E5A-9E70-47AB-898F-24C448AE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7FE6-8BC6-48C6-B8D1-4086948C4EA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665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B800C85-7641-4A8A-9878-DCCDF2170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8EC79E4-E54D-4CCA-8BA6-EAA213517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7CB207-C1F8-4459-B152-2C6BB7DB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279B4B-2FFA-4398-B02D-71B765B8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A94D35-8283-447C-BBAC-C1278FFC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6E47-9F69-4A52-A3A7-7620C5C0480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581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959A6A-1F7B-4018-AEFE-36F4D5AD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31066B-342C-46AD-B3C2-42CC5BC6A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B53064-18D8-47EB-B5E5-E6B18CFC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E476CC-1808-4185-B21B-C3515F30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9F6C16-3BBF-4121-9D61-E778225B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5138-F8B5-4241-B6D2-FA470723F82A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24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1E3E1C-717A-4331-8084-2AC35AC7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AB34F0-8354-4E91-9B9D-FB40357FE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0B09E4-82B0-4E19-A504-9ECE7A34C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961C06-6ECF-498E-BEFC-9FD3D080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23395A-C4BD-49A5-9527-0673392D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04C1-DFAA-4541-A71F-375DD1CD79B4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121204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71869-E6D1-4F9D-AE41-4C830F07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F11A1-B139-44A5-94C0-B8470CF04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82563B-A90A-4221-98A7-E72F288BC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6B8DD1-F14E-412D-A5A0-461156B1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B2A65D-2E36-436D-BD4F-9F0BE4345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9F9DD5-FE04-4186-875E-88F19AF8D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B25B-6328-45A6-8542-F1A4932275C0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209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E4A65-90D7-49A8-8B06-6C0942CD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56FA88-591C-4FCA-BD65-A58B41255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C65893-092D-47EB-9FB3-511C3A3B9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CA16A3A-49F1-4FBF-9693-438A3C7EA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72DDD57-64FB-4252-8ECD-20EB3C728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21A38A3-C9F8-4AAA-AE4B-EA901B50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2CD4325-11C8-4F50-98B7-B5301454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CD97284-55D2-4DFA-9498-CA9339B9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700E-8912-482C-98E5-46D890FD1D5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851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C69A7-3EE9-4B15-845C-A77D153D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BA334B6-B094-4BFB-8DD1-7A9B46AE1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61078A-AF19-475A-A54D-F2CEFD74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26C0E3-1F8E-4BF0-8C4A-B027763E8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EB5-FBEC-4AE6-A477-7A42739CC0F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625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AF9F41F-2CFA-4D13-9F06-F92CEBAF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26EB6EA-5688-4B56-884F-C192BD07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CB50B3-C87E-419E-B2B7-A8D65C7C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D7AC-E36C-469A-8715-9A296C61851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704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D1387-1EE5-4429-B434-40096612D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AA470-3942-4342-B6CC-32EE47DB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FF39C1-ECB1-405D-9AF6-06E4FCE1A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7A702E-2032-4847-9C65-1729DF770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1716D1-225C-4E46-A125-466526015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9A43A1-6E50-4E1A-B9DB-C4236551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54D1-E022-4CA8-893D-7107E367690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052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B841A7-F2B9-44FC-B549-5F0FCE2D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9FCD9FB-2B9C-4E66-86B9-15F99E6DC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D02B1D-EECD-4FF2-8E84-9DA2F6C72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884024-A50A-4E70-915F-3B7204A8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234F3B-FFF5-4970-8F21-1B071A4A3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D09890-51AD-462C-B027-D7C3DB98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46E-4EF2-44F4-8F58-4A3BB6E7DF1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66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11AAB94-2F02-4A31-9DCF-6BAFF9892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4A1F9D-1588-4443-B0C2-49296BF4D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561A1F-43D2-4AD8-AC35-BB484AC5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D0060C-F4F9-4654-B674-0F5CFC54D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F3A5DF-7434-42A0-8B3B-27C6EE1A3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504C1-DFAA-4541-A71F-375DD1CD79B4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935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zp.cz/kalkulacka-zdrav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041"/>
            <a:ext cx="9144000" cy="657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4213" y="1556792"/>
            <a:ext cx="7772400" cy="4104456"/>
          </a:xfrm>
          <a:noFill/>
        </p:spPr>
        <p:txBody>
          <a:bodyPr anchor="ctr">
            <a:normAutofit fontScale="90000"/>
          </a:bodyPr>
          <a:lstStyle/>
          <a:p>
            <a:r>
              <a:rPr lang="cs-CZ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20. konference</a:t>
            </a:r>
            <a:br>
              <a:rPr lang="cs-CZ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Společnosti vojenské medicíny ČSL JEP</a:t>
            </a:r>
            <a:br>
              <a:rPr lang="cs-CZ" altLang="cs-CZ" sz="44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altLang="cs-CZ" sz="44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i="0" dirty="0">
                <a:solidFill>
                  <a:srgbClr val="075C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Úloha </a:t>
            </a:r>
            <a:r>
              <a:rPr lang="cs-CZ" sz="3600" b="1" i="0" dirty="0" err="1">
                <a:solidFill>
                  <a:srgbClr val="075C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VoZP</a:t>
            </a:r>
            <a:r>
              <a:rPr lang="cs-CZ" sz="3600" b="1" i="0" dirty="0">
                <a:solidFill>
                  <a:srgbClr val="075C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 zdravotní péči </a:t>
            </a:r>
            <a:br>
              <a:rPr lang="cs-CZ" sz="3600" b="1" i="0" dirty="0">
                <a:solidFill>
                  <a:srgbClr val="075C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i="0" dirty="0">
                <a:solidFill>
                  <a:srgbClr val="075C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ozbrojených silách</a:t>
            </a:r>
            <a:br>
              <a:rPr lang="cs-CZ" altLang="cs-CZ" sz="36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altLang="cs-CZ" sz="24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altLang="cs-CZ" sz="24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Ing. Josef Diessl</a:t>
            </a:r>
            <a:br>
              <a:rPr lang="cs-CZ" altLang="cs-CZ" sz="24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altLang="cs-CZ" sz="24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altLang="cs-CZ" sz="24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altLang="cs-CZ" sz="24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i="0" dirty="0">
                <a:solidFill>
                  <a:srgbClr val="40543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Kongresové centrum ÚVN Praha                                                                           </a:t>
            </a:r>
            <a:r>
              <a:rPr lang="cs-CZ" altLang="cs-CZ" sz="1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8.- 9. listopadu 2022</a:t>
            </a:r>
            <a:br>
              <a:rPr lang="cs-CZ" altLang="cs-CZ" sz="11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11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074"/>
            <a:ext cx="9144000" cy="657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271DA64B-FD9C-45DF-8501-325A6DDF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r>
              <a:rPr lang="cs-CZ" altLang="cs-CZ" sz="2800">
                <a:solidFill>
                  <a:srgbClr val="075C26"/>
                </a:solidFill>
                <a:latin typeface="Arial Black" panose="020B0A04020102020204" pitchFamily="34" charset="0"/>
              </a:rPr>
              <a:t>Podpora zdravotní gramotnosti</a:t>
            </a:r>
            <a:endParaRPr lang="cs-CZ" altLang="cs-CZ" sz="1800">
              <a:solidFill>
                <a:srgbClr val="075C26"/>
              </a:solidFill>
              <a:latin typeface="Arial Black" panose="020B0A04020102020204" pitchFamily="34" charset="0"/>
            </a:endParaRPr>
          </a:p>
        </p:txBody>
      </p:sp>
      <p:sp>
        <p:nvSpPr>
          <p:cNvPr id="5124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059E0E9-EB93-47BE-B5D1-A368CEE727AB}" type="slidenum">
              <a:rPr lang="cs-CZ" altLang="cs-CZ"/>
              <a:pPr/>
              <a:t>10</a:t>
            </a:fld>
            <a:endParaRPr lang="cs-CZ" alt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802E03A-33AC-471E-82CC-ABBC92ED9B13}"/>
              </a:ext>
            </a:extLst>
          </p:cNvPr>
          <p:cNvSpPr txBox="1"/>
          <p:nvPr/>
        </p:nvSpPr>
        <p:spPr>
          <a:xfrm>
            <a:off x="611560" y="1470786"/>
            <a:ext cx="7307322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cs-CZ" sz="1600" b="1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cs-CZ" sz="14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na webových stránkách </a:t>
            </a:r>
            <a:r>
              <a:rPr lang="cs-CZ" sz="1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3"/>
              </a:rPr>
              <a:t>https://www.vozp.cz/kalkulacka-zdravi</a:t>
            </a:r>
            <a:r>
              <a:rPr lang="cs-CZ" sz="1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br>
              <a:rPr lang="cs-CZ" sz="1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cs-CZ" sz="1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je nově umístěna interaktivní KALKULAČKA ZDRAVÍ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podle zadaných kritérií (věk/pohlaví) se pojištěncům zobrazí:​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přehled preventivních prohlídek vč. screeningových vyšetření, </a:t>
            </a:r>
            <a:br>
              <a:rPr lang="cs-CZ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na které mají nárok z veřejného zdravotního pojištění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přehled benefitů z preventivních programů pojišťovny​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přehled benefitů z programu Zdravá duše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cs-CZ" sz="1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provázanost s dalšími aktivitami </a:t>
            </a:r>
            <a:r>
              <a:rPr lang="cs-CZ" sz="16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VoZP</a:t>
            </a:r>
            <a:r>
              <a:rPr lang="cs-CZ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(</a:t>
            </a:r>
            <a:r>
              <a:rPr lang="cs-CZ" sz="1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podpora prevence, screeningů</a:t>
            </a:r>
            <a:r>
              <a:rPr lang="cs-CZ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)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30699C5-3D68-469C-AD63-5C85207590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30" y="598376"/>
            <a:ext cx="1124744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8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E48D229E-8E2F-45D9-A609-6CD7999F6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163"/>
            <a:ext cx="9144000" cy="657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7997252" cy="4392489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endParaRPr lang="cs-CZ" sz="1600" dirty="0">
              <a:ea typeface="+mn-lt"/>
              <a:cs typeface="+mn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endParaRPr lang="cs-CZ" sz="1600" b="1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cs-CZ" sz="1600" b="1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cs-CZ" sz="1600" b="1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cs-CZ" sz="1600" dirty="0">
              <a:ea typeface="+mn-lt"/>
              <a:cs typeface="+mn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endParaRPr lang="cs-CZ" sz="1600" dirty="0">
              <a:ea typeface="+mn-lt"/>
              <a:cs typeface="+mn-lt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1600" dirty="0">
              <a:ea typeface="+mn-lt"/>
              <a:cs typeface="+mn-lt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1600" dirty="0">
              <a:ea typeface="+mn-lt"/>
              <a:cs typeface="+mn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endParaRPr lang="cs-CZ" sz="1600" b="1" dirty="0">
              <a:ea typeface="+mn-lt"/>
              <a:cs typeface="+mn-lt"/>
            </a:endParaRPr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A755B2-44C6-46F2-A7AD-6E04C48E39E0}" type="slidenum">
              <a:rPr lang="cs-CZ" altLang="cs-CZ" sz="9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900" dirty="0"/>
          </a:p>
        </p:txBody>
      </p:sp>
      <p:pic>
        <p:nvPicPr>
          <p:cNvPr id="3" name="Obrázek 6">
            <a:extLst>
              <a:ext uri="{FF2B5EF4-FFF2-40B4-BE49-F238E27FC236}">
                <a16:creationId xmlns:a16="http://schemas.microsoft.com/office/drawing/2014/main" id="{7041B2E9-C466-F2FB-BC5C-FBC7C2466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782197"/>
            <a:ext cx="7997439" cy="44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25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074"/>
            <a:ext cx="9144000" cy="657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059E0E9-EB93-47BE-B5D1-A368CEE727AB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2A88067-D5D4-456F-AEDC-D96D21552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103437"/>
            <a:ext cx="7886700" cy="1325563"/>
          </a:xfrm>
        </p:spPr>
        <p:txBody>
          <a:bodyPr/>
          <a:lstStyle/>
          <a:p>
            <a:r>
              <a:rPr lang="cs-CZ">
                <a:solidFill>
                  <a:srgbClr val="075C26"/>
                </a:solidFill>
                <a:latin typeface="Arial Black" panose="020B0A04020102020204" pitchFamily="34" charset="0"/>
              </a:rPr>
              <a:t>Děkuji za pozornost</a:t>
            </a:r>
          </a:p>
        </p:txBody>
      </p:sp>
      <p:pic>
        <p:nvPicPr>
          <p:cNvPr id="5" name="Grafický objekt 4" descr="Šťastný obličej">
            <a:extLst>
              <a:ext uri="{FF2B5EF4-FFF2-40B4-BE49-F238E27FC236}">
                <a16:creationId xmlns:a16="http://schemas.microsoft.com/office/drawing/2014/main" id="{6568918A-9747-4080-A486-B9C77E185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3698" y="3573016"/>
            <a:ext cx="1088504" cy="11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6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074"/>
            <a:ext cx="9144000" cy="657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05BA4411-354B-4137-BA47-2EA9D137B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507288" cy="936104"/>
          </a:xfrm>
        </p:spPr>
        <p:txBody>
          <a:bodyPr/>
          <a:lstStyle/>
          <a:p>
            <a:r>
              <a:rPr lang="cs-CZ" altLang="cs-CZ" sz="2800">
                <a:solidFill>
                  <a:srgbClr val="075C26"/>
                </a:solidFill>
                <a:latin typeface="Arial Black" panose="020B0A04020102020204" pitchFamily="34" charset="0"/>
              </a:rPr>
              <a:t>Zákon č. 48/1997 Sb., </a:t>
            </a:r>
            <a:br>
              <a:rPr lang="cs-CZ" altLang="cs-CZ" sz="2800">
                <a:solidFill>
                  <a:srgbClr val="075C26"/>
                </a:solidFill>
                <a:latin typeface="Arial Black" panose="020B0A04020102020204" pitchFamily="34" charset="0"/>
              </a:rPr>
            </a:br>
            <a:r>
              <a:rPr lang="cs-CZ" altLang="cs-CZ" sz="2000">
                <a:solidFill>
                  <a:srgbClr val="075C26"/>
                </a:solidFill>
                <a:latin typeface="Arial Black" panose="020B0A04020102020204" pitchFamily="34" charset="0"/>
              </a:rPr>
              <a:t>o veřejném zdravotním pojištění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147248" cy="2952328"/>
          </a:xfrm>
          <a:noFill/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cs-CZ" altLang="cs-CZ" sz="16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Podle § 11, odst. 3 jsou </a:t>
            </a:r>
          </a:p>
          <a:p>
            <a:pPr marL="360363" indent="-184150">
              <a:buNone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cs-CZ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ojáci v činné službě 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výjimkou vojáků v záloze povolaných k vojenskému cvičení nebo službě v operačním nasazení,</a:t>
            </a:r>
          </a:p>
          <a:p>
            <a:pPr marL="360363" indent="-184150">
              <a:buNone/>
            </a:pP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žáci vojenských škol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kteří se připravují na službu vojáka z povolání a nejsou vojáky v činné službě</a:t>
            </a:r>
          </a:p>
          <a:p>
            <a:pPr marL="0" indent="0">
              <a:buNone/>
            </a:pPr>
            <a:endParaRPr lang="cs-CZ" sz="16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vždy pojištěni u </a:t>
            </a:r>
            <a:r>
              <a:rPr lang="cs-CZ" sz="1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VoZP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(tj. není zde možnost volby zdravotní pojišťovny)</a:t>
            </a:r>
          </a:p>
        </p:txBody>
      </p:sp>
      <p:sp>
        <p:nvSpPr>
          <p:cNvPr id="5124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059E0E9-EB93-47BE-B5D1-A368CEE727AB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4150158D-63C4-436F-B971-2E785B3D556F}"/>
              </a:ext>
            </a:extLst>
          </p:cNvPr>
          <p:cNvSpPr/>
          <p:nvPr/>
        </p:nvSpPr>
        <p:spPr>
          <a:xfrm>
            <a:off x="971600" y="3969624"/>
            <a:ext cx="792088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0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074"/>
            <a:ext cx="9144000" cy="657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930816"/>
            <a:ext cx="8229600" cy="4778793"/>
          </a:xfrm>
          <a:noFill/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cs-CZ" altLang="cs-CZ" sz="1300" b="1" dirty="0">
                <a:latin typeface="Arial" panose="020B0604020202020204" pitchFamily="34" charset="0"/>
                <a:cs typeface="Arial" panose="020B0604020202020204" pitchFamily="34" charset="0"/>
              </a:rPr>
              <a:t>Zákon č. 48/1997 Sb., o veřejném zdravotním pojištění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altLang="cs-CZ" sz="13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1300" dirty="0">
                <a:latin typeface="Arial" panose="020B0604020202020204" pitchFamily="34" charset="0"/>
                <a:cs typeface="Arial" panose="020B0604020202020204" pitchFamily="34" charset="0"/>
              </a:rPr>
              <a:t>Podle § 11, odst. 3 za </a:t>
            </a:r>
          </a:p>
          <a:p>
            <a:pPr marL="404813" indent="-228600">
              <a:buAutoNum type="alphaLcParenR"/>
            </a:pPr>
            <a:r>
              <a:rPr lang="cs-CZ" sz="13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vojáky v činné službě</a:t>
            </a:r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 výjimkou vojáků v záloze povolaných k vojenskému cvičení nebo službě </a:t>
            </a:r>
            <a:b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operačním nasazení,</a:t>
            </a:r>
          </a:p>
          <a:p>
            <a:pPr marL="404813" indent="-228600">
              <a:buAutoNum type="alphaLcParenR"/>
            </a:pPr>
            <a:r>
              <a:rPr lang="cs-CZ" sz="13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vojáky v záloze zařazené v aktivní záloze</a:t>
            </a:r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včetně výkonu vojenské činné služby, kteří jsou pojištěni </a:t>
            </a:r>
            <a:b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13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VoZP</a:t>
            </a:r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04813" indent="-228600">
              <a:buAutoNum type="alphaLcParenR"/>
            </a:pPr>
            <a:r>
              <a:rPr lang="cs-CZ" sz="13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žáky vojenských škol</a:t>
            </a:r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kteří se připravují na službu vojáka z povolání a nejsou vojáky v činné službě,</a:t>
            </a:r>
          </a:p>
          <a:p>
            <a:pPr marL="0" indent="0">
              <a:buNone/>
            </a:pPr>
            <a:endParaRPr lang="cs-CZ" sz="13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3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uhradí Ministerstvo obrany prostřednictvím </a:t>
            </a:r>
            <a:r>
              <a:rPr lang="cs-CZ" sz="13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VoZP</a:t>
            </a:r>
            <a:endParaRPr lang="cs-CZ" sz="13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4813" indent="-228600">
              <a:buAutoNum type="alphaLcParenR"/>
            </a:pPr>
            <a:r>
              <a:rPr lang="cs-CZ" sz="13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rozdíl mezi výší úhrady hrazených služeb</a:t>
            </a:r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poskytnutých poskytovatelem, které jsou </a:t>
            </a:r>
            <a:r>
              <a:rPr lang="cs-CZ" sz="13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částečně hrazeny</a:t>
            </a:r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 veřejného zdravotního pojištění, a výší úhrady poskytnuté </a:t>
            </a:r>
            <a:r>
              <a:rPr lang="cs-CZ" sz="13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VoZP</a:t>
            </a:r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(neplatí pro stomatologické výrobky),</a:t>
            </a:r>
          </a:p>
          <a:p>
            <a:pPr marL="404813" indent="-228600">
              <a:buFont typeface="Arial" panose="020B0604020202020204" pitchFamily="34" charset="0"/>
              <a:buAutoNum type="alphaLcParenR"/>
            </a:pPr>
            <a:r>
              <a:rPr lang="cs-CZ" sz="13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3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lnou výši úhrady vybraných léčivých přípravků</a:t>
            </a:r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poskytnutých poskytovatelem, které jsou jinak </a:t>
            </a:r>
            <a:r>
              <a:rPr lang="cs-CZ" sz="13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nehrazeny</a:t>
            </a:r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veřejného zdravotního pojištění (platí pouze pro žáky vojenských škol),</a:t>
            </a:r>
          </a:p>
          <a:p>
            <a:pPr marL="404813" indent="-228600">
              <a:buFont typeface="Arial" panose="020B0604020202020204" pitchFamily="34" charset="0"/>
              <a:buAutoNum type="alphaLcParenR"/>
            </a:pPr>
            <a:r>
              <a:rPr lang="cs-CZ" sz="13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preventivní péči poskytnutou nad rámec hrazených služeb </a:t>
            </a:r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podle § 29 zákona v rozsahu stanoveném vyhláškou Ministerstva obrany</a:t>
            </a:r>
          </a:p>
          <a:p>
            <a:pPr marL="538163" indent="-177800">
              <a:buFont typeface="Wingdings" panose="05000000000000000000" pitchFamily="2" charset="2"/>
              <a:buChar char="Ø"/>
            </a:pPr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rozšířené preventivní prohlídky vč. očkování,</a:t>
            </a:r>
          </a:p>
          <a:p>
            <a:pPr marL="538163" indent="-177800">
              <a:buFont typeface="Wingdings" panose="05000000000000000000" pitchFamily="2" charset="2"/>
              <a:buChar char="Ø"/>
            </a:pPr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posouzení zdravotní způsobilosti k vojenské činné službě,</a:t>
            </a:r>
          </a:p>
          <a:p>
            <a:pPr marL="538163" indent="-177800">
              <a:buFont typeface="Wingdings" panose="05000000000000000000" pitchFamily="2" charset="2"/>
              <a:buChar char="Ø"/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vyšetření v zájmu ochrany veřejného zdraví,</a:t>
            </a:r>
          </a:p>
          <a:p>
            <a:pPr marL="538163" indent="-177800">
              <a:buFont typeface="Wingdings" panose="05000000000000000000" pitchFamily="2" charset="2"/>
              <a:buChar char="Ø"/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speciální vyšetření pro </a:t>
            </a:r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zahraniční mise.</a:t>
            </a:r>
          </a:p>
        </p:txBody>
      </p:sp>
      <p:sp>
        <p:nvSpPr>
          <p:cNvPr id="5124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059E0E9-EB93-47BE-B5D1-A368CEE727AB}" type="slidenum">
              <a:rPr lang="cs-CZ" altLang="cs-CZ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540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163"/>
            <a:ext cx="9144000" cy="657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E88D4B30-8E8D-455D-9C53-FD08BB6CB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507288" cy="936104"/>
          </a:xfrm>
        </p:spPr>
        <p:txBody>
          <a:bodyPr/>
          <a:lstStyle/>
          <a:p>
            <a:r>
              <a:rPr lang="cs-CZ" altLang="cs-CZ" sz="2800">
                <a:solidFill>
                  <a:srgbClr val="075C26"/>
                </a:solidFill>
                <a:latin typeface="Arial Black" panose="020B0A04020102020204" pitchFamily="34" charset="0"/>
              </a:rPr>
              <a:t>Příspěvky z fondu prevence VoZP ČR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5554960" cy="4176688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cs-CZ" altLang="cs-CZ" sz="16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program Rodina vojáka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program Válečný veterán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civilní zaměstnanci resortu obrany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žáci vojenských škol</a:t>
            </a:r>
          </a:p>
          <a:p>
            <a:pPr marL="342900" lvl="1" indent="0">
              <a:buNone/>
            </a:pPr>
            <a:endParaRPr lang="cs-CZ" alt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alt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alt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Podmínkou čerpání příspěvku je být pojištěncem </a:t>
            </a:r>
            <a:r>
              <a:rPr lang="cs-CZ" alt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VoZP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eaLnBrk="1" hangingPunct="1">
              <a:buNone/>
            </a:pPr>
            <a:endParaRPr lang="cs-CZ" altLang="cs-CZ" sz="16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059E0E9-EB93-47BE-B5D1-A368CEE727AB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84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03EE0C97-3285-40A7-91C3-B2797B2F1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163"/>
            <a:ext cx="9144000" cy="657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7B0BC31A-77CD-497C-9B54-64A37B1CC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5810"/>
            <a:ext cx="384042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cs-CZ" sz="2800" kern="1200">
                <a:solidFill>
                  <a:srgbClr val="075C26"/>
                </a:solidFill>
                <a:latin typeface="Arial Black" panose="020B0A04020102020204" pitchFamily="34" charset="0"/>
              </a:rPr>
              <a:t>Rodina </a:t>
            </a:r>
            <a:r>
              <a:rPr lang="en-US" altLang="cs-CZ" sz="2800" kern="1200" err="1">
                <a:solidFill>
                  <a:srgbClr val="075C26"/>
                </a:solidFill>
                <a:latin typeface="Arial Black" panose="020B0A04020102020204" pitchFamily="34" charset="0"/>
              </a:rPr>
              <a:t>vojáka</a:t>
            </a:r>
            <a:endParaRPr lang="en-US" altLang="cs-CZ" sz="2800" kern="1200">
              <a:solidFill>
                <a:srgbClr val="075C26"/>
              </a:solidFill>
              <a:latin typeface="Arial Black" panose="020B0A04020102020204" pitchFamily="34" charset="0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28650" y="1523784"/>
            <a:ext cx="5079423" cy="435133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buNone/>
            </a:pP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koho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program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určen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65113" indent="-265113" defTabSz="914400"/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voják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vojákyně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činné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službě</a:t>
            </a:r>
            <a:endParaRPr lang="en-US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defTabSz="914400"/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voják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vojákyně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aktivní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záloze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pojištěný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/á u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VoZP</a:t>
            </a:r>
            <a:endParaRPr lang="en-US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defTabSz="914400"/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jejich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manželka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manžel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pojištění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VoZP</a:t>
            </a:r>
            <a:endParaRPr lang="en-US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defTabSz="914400"/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jejich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partnerka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/partner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společné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domácnosti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pojištění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VoZP</a:t>
            </a:r>
            <a:endParaRPr lang="en-US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defTabSz="914400"/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jejich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děti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18 let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pojištěné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VoZP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příspěvek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střelecké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pomůcky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děti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 8 let)</a:t>
            </a:r>
          </a:p>
          <a:p>
            <a:pPr indent="-228600" defTabSz="91440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>
              <a:buNone/>
            </a:pP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co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lze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příspěvky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čerpat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65113" indent="-265113" defTabSz="914400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entální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hygiena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700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Kč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65113" indent="-265113" defTabSz="914400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plavání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800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Kč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65113" indent="-265113" defTabSz="914400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vičení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regenerace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1000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Kč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65113" indent="-265113" defTabSz="914400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ochranné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pomůcky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střelbě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2000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Kč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/>
            <a:endParaRPr lang="en-US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228600" defTabSz="914400"/>
            <a:endParaRPr lang="en-US" alt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228600" defTabSz="914400"/>
            <a:endParaRPr lang="en-US" alt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fld id="{1059E0E9-EB93-47BE-B5D1-A368CEE727AB}" type="slidenum">
              <a:rPr lang="en-US" altLang="cs-CZ" sz="1200" smtClean="0">
                <a:solidFill>
                  <a:srgbClr val="FFFFFF"/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5</a:t>
            </a:fld>
            <a:endParaRPr lang="en-US" altLang="cs-CZ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5254C26-7155-486A-B320-C3B59D64D4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11" r="19941" b="-2"/>
          <a:stretch/>
        </p:blipFill>
        <p:spPr>
          <a:xfrm>
            <a:off x="5925944" y="1831084"/>
            <a:ext cx="3218056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906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CF518703-83A0-4A37-9EE1-1C165B7A5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163"/>
            <a:ext cx="9144000" cy="657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7736C82-9EE8-4086-8375-A818C7ABB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5810"/>
            <a:ext cx="384042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cs-CZ" sz="2800" b="1" kern="1200" dirty="0" err="1">
                <a:solidFill>
                  <a:srgbClr val="075C26"/>
                </a:solidFill>
                <a:latin typeface="Arial Black" panose="020B0A04020102020204" pitchFamily="34" charset="0"/>
              </a:rPr>
              <a:t>Válečný</a:t>
            </a:r>
            <a:r>
              <a:rPr lang="en-US" altLang="cs-CZ" sz="2800" b="1" kern="1200" dirty="0">
                <a:solidFill>
                  <a:srgbClr val="075C26"/>
                </a:solidFill>
                <a:latin typeface="Arial Black" panose="020B0A04020102020204" pitchFamily="34" charset="0"/>
              </a:rPr>
              <a:t> </a:t>
            </a:r>
            <a:r>
              <a:rPr lang="en-US" altLang="cs-CZ" sz="2800" b="1" kern="1200" dirty="0" err="1">
                <a:solidFill>
                  <a:srgbClr val="075C26"/>
                </a:solidFill>
                <a:latin typeface="Arial Black" panose="020B0A04020102020204" pitchFamily="34" charset="0"/>
              </a:rPr>
              <a:t>veterán</a:t>
            </a:r>
            <a:endParaRPr lang="en-US" sz="2800" kern="1200" dirty="0">
              <a:solidFill>
                <a:srgbClr val="075C26"/>
              </a:solidFill>
              <a:latin typeface="Arial Black" panose="020B0A04020102020204" pitchFamily="34" charset="0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28650" y="1461640"/>
            <a:ext cx="451941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 defTabSz="914400"/>
            <a:endParaRPr lang="en-US" alt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>
              <a:buNone/>
            </a:pP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budete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muset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předložit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65113" indent="-265113" defTabSz="914400"/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průkaz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válečného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veterána</a:t>
            </a:r>
            <a:endParaRPr lang="en-US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defTabSz="914400"/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osvědčení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válečného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veterána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vydané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Ministerstvem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obrany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ČR</a:t>
            </a:r>
          </a:p>
          <a:p>
            <a:pPr marL="0" indent="-228600" defTabSz="91440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>
              <a:buNone/>
            </a:pP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co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lze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příspěvky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čerpat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65113" indent="-265113" defTabSz="914400"/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očkování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800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Kč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65113" indent="-265113" defTabSz="914400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plavání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800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Kč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65113" indent="-265113" defTabSz="914400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dentální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hygiena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700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Kč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65113" indent="-265113" defTabSz="914400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ochranné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pomůcky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střelbě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2000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Kč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65113" indent="-265113" defTabSz="914400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ázně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návratu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mise (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4000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Kč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-228600" defTabSz="914400"/>
            <a:endParaRPr lang="en-US" sz="1800" b="0" i="0" dirty="0">
              <a:effectLst/>
            </a:endParaRPr>
          </a:p>
          <a:p>
            <a:pPr marL="0" indent="-228600" defTabSz="914400"/>
            <a:endParaRPr lang="en-US" altLang="cs-CZ" sz="1800" b="1" dirty="0"/>
          </a:p>
          <a:p>
            <a:pPr marL="0" indent="-228600" defTabSz="914400"/>
            <a:endParaRPr lang="en-US" altLang="cs-CZ" sz="1800" b="1" dirty="0"/>
          </a:p>
        </p:txBody>
      </p:sp>
      <p:sp>
        <p:nvSpPr>
          <p:cNvPr id="5124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fld id="{1059E0E9-EB93-47BE-B5D1-A368CEE727AB}" type="slidenum">
              <a:rPr lang="en-US" altLang="cs-CZ" sz="1200" smtClean="0">
                <a:solidFill>
                  <a:srgbClr val="FFFFFF"/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6</a:t>
            </a:fld>
            <a:endParaRPr lang="en-US" altLang="cs-CZ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56FF47-9498-4960-9B6C-A158A4615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44" r="26301" b="-4"/>
          <a:stretch/>
        </p:blipFill>
        <p:spPr>
          <a:xfrm>
            <a:off x="5925944" y="1831084"/>
            <a:ext cx="3218056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54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DA87DAC8-D05A-4B15-AA8E-BD5D0DE8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163"/>
            <a:ext cx="9144000" cy="657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CDB63531-2270-41DE-B9B3-2334700E3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5810"/>
            <a:ext cx="761575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cs-CZ" sz="2800" b="1" kern="1200" err="1">
                <a:solidFill>
                  <a:srgbClr val="075C26"/>
                </a:solidFill>
                <a:latin typeface="Arial Black" panose="020B0A04020102020204" pitchFamily="34" charset="0"/>
              </a:rPr>
              <a:t>Civilní</a:t>
            </a:r>
            <a:r>
              <a:rPr lang="en-US" altLang="cs-CZ" sz="2800" b="1" kern="1200">
                <a:solidFill>
                  <a:srgbClr val="075C26"/>
                </a:solidFill>
                <a:latin typeface="Arial Black" panose="020B0A04020102020204" pitchFamily="34" charset="0"/>
              </a:rPr>
              <a:t> </a:t>
            </a:r>
            <a:r>
              <a:rPr lang="en-US" altLang="cs-CZ" sz="2800" b="1" kern="1200" err="1">
                <a:solidFill>
                  <a:srgbClr val="075C26"/>
                </a:solidFill>
                <a:latin typeface="Arial Black" panose="020B0A04020102020204" pitchFamily="34" charset="0"/>
              </a:rPr>
              <a:t>zaměstnanci</a:t>
            </a:r>
            <a:r>
              <a:rPr lang="en-US" altLang="cs-CZ" sz="2800" b="1" kern="1200">
                <a:solidFill>
                  <a:srgbClr val="075C26"/>
                </a:solidFill>
                <a:latin typeface="Arial Black" panose="020B0A04020102020204" pitchFamily="34" charset="0"/>
              </a:rPr>
              <a:t> </a:t>
            </a:r>
            <a:r>
              <a:rPr lang="en-US" altLang="cs-CZ" sz="2800" b="1" kern="1200" err="1">
                <a:solidFill>
                  <a:srgbClr val="075C26"/>
                </a:solidFill>
                <a:latin typeface="Arial Black" panose="020B0A04020102020204" pitchFamily="34" charset="0"/>
              </a:rPr>
              <a:t>resortu</a:t>
            </a:r>
            <a:r>
              <a:rPr lang="en-US" altLang="cs-CZ" sz="2800" b="1" kern="1200">
                <a:solidFill>
                  <a:srgbClr val="075C26"/>
                </a:solidFill>
                <a:latin typeface="Arial Black" panose="020B0A04020102020204" pitchFamily="34" charset="0"/>
              </a:rPr>
              <a:t> </a:t>
            </a:r>
            <a:r>
              <a:rPr lang="en-US" altLang="cs-CZ" sz="2800" b="1" kern="1200" err="1">
                <a:solidFill>
                  <a:srgbClr val="075C26"/>
                </a:solidFill>
                <a:latin typeface="Arial Black" panose="020B0A04020102020204" pitchFamily="34" charset="0"/>
              </a:rPr>
              <a:t>obrany</a:t>
            </a:r>
            <a:endParaRPr lang="en-US" altLang="cs-CZ" sz="2800" b="1" kern="1200">
              <a:solidFill>
                <a:srgbClr val="075C26"/>
              </a:solidFill>
              <a:latin typeface="Arial Black" panose="020B0A04020102020204" pitchFamily="34" charset="0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xfrm>
            <a:off x="607836" y="1340768"/>
            <a:ext cx="8229600" cy="4921487"/>
          </a:xfrm>
          <a:noFill/>
        </p:spPr>
        <p:txBody>
          <a:bodyPr numCol="2">
            <a:normAutofit/>
          </a:bodyPr>
          <a:lstStyle/>
          <a:p>
            <a:pPr marL="0" indent="0" algn="l">
              <a:buNone/>
            </a:pPr>
            <a:endParaRPr lang="cs-CZ" sz="12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s-CZ" sz="13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 koho je program určen? </a:t>
            </a:r>
          </a:p>
          <a:p>
            <a:pPr algn="l"/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Ministerstvo obrany ČR</a:t>
            </a:r>
          </a:p>
          <a:p>
            <a:pPr algn="l"/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Vojenské lesy a statky ČR, s. p.</a:t>
            </a:r>
          </a:p>
          <a:p>
            <a:pPr algn="l"/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Ústřední vojenská nemocnice – VFN Praha, p. o.</a:t>
            </a:r>
          </a:p>
          <a:p>
            <a:pPr algn="l"/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Vojenská nemocnice Brno, p. o.</a:t>
            </a:r>
          </a:p>
          <a:p>
            <a:pPr algn="l"/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Vojenská nemocnice Olomouc, p. o.</a:t>
            </a:r>
          </a:p>
          <a:p>
            <a:pPr algn="l"/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LOM Praha, s. p.</a:t>
            </a:r>
          </a:p>
          <a:p>
            <a:pPr algn="l"/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Vojenská lázeňská a rekreační zařízení, p. o. (VOLAREZA)</a:t>
            </a:r>
          </a:p>
          <a:p>
            <a:pPr algn="l"/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Vojenský technický ústav, s. p.</a:t>
            </a:r>
          </a:p>
          <a:p>
            <a:pPr algn="l"/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Armádní Servisní, p. o. (AS-PO)</a:t>
            </a:r>
          </a:p>
          <a:p>
            <a:pPr algn="l"/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Vojenský výzkumný ústav, s. p.</a:t>
            </a:r>
          </a:p>
          <a:p>
            <a:pPr algn="l"/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Ústav leteckého zdravotnictví Praha, p. o.</a:t>
            </a:r>
          </a:p>
          <a:p>
            <a:pPr algn="l"/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VOP CZ, s. p.</a:t>
            </a:r>
          </a:p>
          <a:p>
            <a:pPr algn="l"/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CASRI (Vědecké a servisní pracoviště tělesné výchovy a sportu), p. o.</a:t>
            </a:r>
          </a:p>
          <a:p>
            <a:pPr marL="0" indent="0" algn="l">
              <a:buNone/>
            </a:pPr>
            <a:endParaRPr lang="cs-CZ" sz="13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cs-CZ" sz="13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s-CZ" sz="13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co lze příspěvky čerpat?</a:t>
            </a:r>
          </a:p>
          <a:p>
            <a:pPr algn="l"/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plavání (až 800 Kč)</a:t>
            </a:r>
          </a:p>
          <a:p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dentální hygiena</a:t>
            </a:r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(až 700 Kč)</a:t>
            </a:r>
          </a:p>
          <a:p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vičení a regenerace nebo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ochranné pomůcky </a:t>
            </a:r>
            <a:b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při střelbě</a:t>
            </a:r>
            <a:r>
              <a:rPr lang="cs-CZ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(až 1000 Kč)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sz="1200" b="0" i="0" dirty="0">
              <a:solidFill>
                <a:srgbClr val="37415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cs-CZ" altLang="cs-CZ" sz="16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cs-CZ" altLang="cs-CZ" sz="16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059E0E9-EB93-47BE-B5D1-A368CEE727AB}" type="slidenum">
              <a:rPr lang="cs-CZ" altLang="cs-CZ"/>
              <a:pPr/>
              <a:t>7</a:t>
            </a:fld>
            <a:endParaRPr lang="cs-CZ" alt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067EC7B-0BFA-4C9D-B214-2CBE0861B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636" y="3051417"/>
            <a:ext cx="3055772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189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5B5D252E-FACF-46E9-8B0F-7B5EEF494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163"/>
            <a:ext cx="9144000" cy="657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6912BDCE-2290-476C-B173-5DB0E288E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5810"/>
            <a:ext cx="761575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cs-CZ" altLang="cs-CZ" sz="2800" b="1" kern="1200">
                <a:solidFill>
                  <a:srgbClr val="075C26"/>
                </a:solidFill>
                <a:latin typeface="Arial Black" panose="020B0A04020102020204" pitchFamily="34" charset="0"/>
              </a:rPr>
              <a:t>Žáci vojenských škol</a:t>
            </a:r>
            <a:endParaRPr lang="en-US" altLang="cs-CZ" sz="2800" b="1" kern="1200">
              <a:solidFill>
                <a:srgbClr val="075C26"/>
              </a:solidFill>
              <a:latin typeface="Arial Black" panose="020B0A04020102020204" pitchFamily="34" charset="0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xfrm>
            <a:off x="755576" y="1039603"/>
            <a:ext cx="4186808" cy="4778793"/>
          </a:xfrm>
          <a:noFill/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sz="1600" b="1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cs-CZ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cs-CZ" sz="1600" b="1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s-CZ" sz="16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 koho je program určen?</a:t>
            </a:r>
          </a:p>
          <a:p>
            <a:pPr marL="265113" indent="-265113" algn="l"/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cs-CZ" sz="16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áci vojenských škol, kteří se připravují na službu vojáka z povolání a nejsou vojáky v činné službě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cs-CZ" sz="1600">
              <a:solidFill>
                <a:srgbClr val="374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s-CZ" sz="16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co lze příspěvky čerpat?</a:t>
            </a:r>
          </a:p>
          <a:p>
            <a:pPr marL="265113" indent="-265113" algn="l"/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preventivní lékařská prohlídka </a:t>
            </a:r>
            <a:b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či prohlídky nutné pro budoucí odbornou specializaci v Armádě ČR </a:t>
            </a:r>
            <a:r>
              <a:rPr lang="cs-CZ" sz="16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(až 1000 Kč)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sz="16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cs-CZ" altLang="cs-CZ" sz="1600" b="1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cs-CZ" altLang="cs-CZ" sz="1600" b="1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059E0E9-EB93-47BE-B5D1-A368CEE727AB}" type="slidenum">
              <a:rPr lang="cs-CZ" altLang="cs-CZ"/>
              <a:pPr/>
              <a:t>8</a:t>
            </a:fld>
            <a:endParaRPr lang="cs-CZ" alt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EE00B8C-3849-4989-84E6-A390EAF81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120256"/>
            <a:ext cx="2603946" cy="261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37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074"/>
            <a:ext cx="9144000" cy="657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E88D4B30-8E8D-455D-9C53-FD08BB6CB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4460"/>
            <a:ext cx="8507288" cy="936104"/>
          </a:xfrm>
        </p:spPr>
        <p:txBody>
          <a:bodyPr/>
          <a:lstStyle/>
          <a:p>
            <a:r>
              <a:rPr lang="cs-CZ" altLang="cs-CZ" sz="2800" dirty="0">
                <a:solidFill>
                  <a:srgbClr val="075C26"/>
                </a:solidFill>
                <a:latin typeface="Arial Black" panose="020B0A04020102020204" pitchFamily="34" charset="0"/>
              </a:rPr>
              <a:t>Základní preventivní programy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589078" cy="417668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Vojákům i válečným veteránům pojištěným u </a:t>
            </a: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VoZP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jsou </a:t>
            </a:r>
            <a:r>
              <a:rPr kumimoji="0" lang="cs-CZ" sz="1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k dispozici i ostatní programy: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indent="0" eaLnBrk="1" hangingPunct="1">
              <a:buNone/>
            </a:pPr>
            <a:endParaRPr lang="cs-CZ" altLang="cs-CZ" sz="16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cs-CZ" altLang="cs-CZ" sz="16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059E0E9-EB93-47BE-B5D1-A368CEE727AB}" type="slidenum">
              <a:rPr lang="cs-CZ" altLang="cs-CZ"/>
              <a:pPr/>
              <a:t>9</a:t>
            </a:fld>
            <a:endParaRPr lang="cs-CZ" altLang="cs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E9221-8EC3-4EF9-99F3-5E337D6D0371}"/>
              </a:ext>
            </a:extLst>
          </p:cNvPr>
          <p:cNvSpPr txBox="1"/>
          <p:nvPr/>
        </p:nvSpPr>
        <p:spPr>
          <a:xfrm>
            <a:off x="190346" y="1955007"/>
            <a:ext cx="3288146" cy="3207866"/>
          </a:xfrm>
          <a:prstGeom prst="rect">
            <a:avLst/>
          </a:prstGeom>
          <a:noFill/>
        </p:spPr>
        <p:txBody>
          <a:bodyPr wrap="square" spcCol="792000">
            <a:spAutoFit/>
          </a:bodyPr>
          <a:lstStyle/>
          <a:p>
            <a:pPr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rgbClr val="18502C"/>
                </a:solidFill>
                <a:latin typeface="Arial Black"/>
                <a:cs typeface="Arial Black"/>
              </a:rPr>
              <a:t>ZDRAVÍ</a:t>
            </a:r>
          </a:p>
          <a:p>
            <a:pPr marL="263525" lvl="1" indent="-263525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400" dirty="0">
                <a:latin typeface="Arial"/>
                <a:cs typeface="Arial"/>
              </a:rPr>
              <a:t>Očkování</a:t>
            </a:r>
            <a:r>
              <a:rPr lang="cs-CZ" altLang="cs-CZ" sz="1400" dirty="0"/>
              <a:t>–</a:t>
            </a:r>
            <a:r>
              <a:rPr lang="cs-CZ" sz="1400" dirty="0">
                <a:latin typeface="Arial"/>
                <a:cs typeface="Arial"/>
              </a:rPr>
              <a:t>dospělí (500 Kč)</a:t>
            </a:r>
          </a:p>
          <a:p>
            <a:pPr marL="263525" lvl="1" indent="-263525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400" dirty="0">
                <a:latin typeface="Arial"/>
                <a:cs typeface="Arial"/>
              </a:rPr>
              <a:t>Očkování</a:t>
            </a:r>
            <a:r>
              <a:rPr lang="cs-CZ" altLang="cs-CZ" sz="1400" dirty="0"/>
              <a:t>–</a:t>
            </a:r>
            <a:r>
              <a:rPr lang="cs-CZ" sz="1400" dirty="0">
                <a:latin typeface="Arial"/>
                <a:cs typeface="Arial"/>
              </a:rPr>
              <a:t>děti (1000 Kč)</a:t>
            </a:r>
          </a:p>
          <a:p>
            <a:pPr marL="263525" lvl="1" indent="-263525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400" dirty="0">
                <a:latin typeface="Arial"/>
                <a:cs typeface="Arial"/>
              </a:rPr>
              <a:t>Vitamíny (300 Kč)</a:t>
            </a:r>
          </a:p>
          <a:p>
            <a:pPr marL="263525" lvl="1" indent="-263525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400" dirty="0">
                <a:latin typeface="Arial"/>
                <a:cs typeface="Arial"/>
              </a:rPr>
              <a:t>Dentální hygiena (500 Kč)</a:t>
            </a:r>
          </a:p>
          <a:p>
            <a:pPr marL="263525" lvl="1" indent="-263525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400" dirty="0">
                <a:latin typeface="Arial"/>
                <a:cs typeface="Arial"/>
              </a:rPr>
              <a:t>Brýle pro děti (500 Kč)</a:t>
            </a:r>
          </a:p>
          <a:p>
            <a:pPr marL="263525" lvl="1" indent="-263525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400" dirty="0">
                <a:latin typeface="Arial"/>
                <a:cs typeface="Arial"/>
              </a:rPr>
              <a:t>Prevence v těhotenství </a:t>
            </a:r>
            <a:br>
              <a:rPr lang="cs-CZ" sz="1400" dirty="0">
                <a:latin typeface="Arial"/>
                <a:cs typeface="Arial"/>
              </a:rPr>
            </a:br>
            <a:r>
              <a:rPr lang="cs-CZ" sz="1400" dirty="0">
                <a:latin typeface="Arial"/>
                <a:cs typeface="Arial"/>
              </a:rPr>
              <a:t>a po porodu (1500 Kč)</a:t>
            </a:r>
          </a:p>
          <a:p>
            <a:pPr marL="263525" lvl="1" indent="-263525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400" dirty="0">
                <a:latin typeface="Arial"/>
                <a:cs typeface="Arial"/>
              </a:rPr>
              <a:t>Věci pro miminko (1500 Kč)</a:t>
            </a:r>
          </a:p>
          <a:p>
            <a:pPr marL="263525" lvl="1" indent="-263525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Rovnátka pro děti (1500 Kč)</a:t>
            </a:r>
          </a:p>
          <a:p>
            <a:pPr marL="263525" lvl="1" indent="-263525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Pečetění fisur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děti (300 Kč)</a:t>
            </a:r>
          </a:p>
          <a:p>
            <a:pPr marL="263525" lvl="1" indent="-263525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Příspěvky dárcům (300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–4000 Kč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1600" dirty="0">
              <a:latin typeface="Arial"/>
              <a:cs typeface="Arial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1D483C1-649B-4C64-8F1C-798A5D4D4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783" y="1951940"/>
            <a:ext cx="2702435" cy="37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18502C"/>
                </a:solidFill>
                <a:latin typeface="Arial Black" panose="020B0A04020102020204" pitchFamily="34" charset="0"/>
              </a:rPr>
              <a:t>POHYB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400" dirty="0"/>
              <a:t>Plavání (400 Kč)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400" dirty="0"/>
              <a:t>Pohybové aktivity – děti (500 Kč)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400" dirty="0"/>
              <a:t>Cvičení, regenerace –dospělí (500 Kč)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400" dirty="0"/>
              <a:t>Školní a letní sportovní pobyty (500 Kč)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400" dirty="0"/>
              <a:t>Sportovní prohlídka pro děti (250 Kč)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400" dirty="0"/>
              <a:t>Sportovní přilba pro děti (500 Kč)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400" dirty="0"/>
              <a:t>Kloubní výživa pro seniory (300 Kč)</a:t>
            </a:r>
            <a:endParaRPr lang="it-IT" altLang="cs-CZ" sz="1400" dirty="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A2C8B98F-7FC5-4F9C-B1E3-0E8DA040A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218" y="1951940"/>
            <a:ext cx="3041270" cy="32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18502C"/>
                </a:solidFill>
                <a:latin typeface="Arial Black" panose="020B0A04020102020204" pitchFamily="34" charset="0"/>
              </a:rPr>
              <a:t>PREVENCE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400" dirty="0"/>
              <a:t>Prevence rakoviny prsu (800 Kč)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400" dirty="0"/>
              <a:t>Vyšetření znamének (400 Kč)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400" dirty="0"/>
              <a:t>Odvykání kouření (400 Kč)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400" dirty="0"/>
              <a:t>Prevence kolorektálního karcinomu (150 Kč)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400" dirty="0"/>
              <a:t>Prevence karcinomu prostaty (300 Kč)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400" dirty="0"/>
              <a:t>Paruka po chemoterapii       (1000 Kč)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400" dirty="0"/>
              <a:t>Prevence poruch paměti       (300 Kč)</a:t>
            </a:r>
            <a:endParaRPr lang="it-IT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5978805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A2F67DD1D8074A9ACEEBC688B7967E" ma:contentTypeVersion="12" ma:contentTypeDescription="Vytvoří nový dokument" ma:contentTypeScope="" ma:versionID="873068064a78b493a7611863adc74719">
  <xsd:schema xmlns:xsd="http://www.w3.org/2001/XMLSchema" xmlns:xs="http://www.w3.org/2001/XMLSchema" xmlns:p="http://schemas.microsoft.com/office/2006/metadata/properties" xmlns:ns1="http://schemas.microsoft.com/sharepoint/v3" xmlns:ns2="2259576b-5770-4231-9ef7-ab209c6baa20" xmlns:ns3="8b80a66e-bb09-47f4-892c-69dd8617f6bb" targetNamespace="http://schemas.microsoft.com/office/2006/metadata/properties" ma:root="true" ma:fieldsID="602d53d46b31cf33d96bd89b98ff2f47" ns1:_="" ns2:_="" ns3:_="">
    <xsd:import namespace="http://schemas.microsoft.com/sharepoint/v3"/>
    <xsd:import namespace="2259576b-5770-4231-9ef7-ab209c6baa20"/>
    <xsd:import namespace="8b80a66e-bb09-47f4-892c-69dd8617f6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Vlastnosti zásad jednotného dodržování předpisů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Akce uživatelského rozhraní zásad jednotného dodržování předpisů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9576b-5770-4231-9ef7-ab209c6baa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0a66e-bb09-47f4-892c-69dd8617f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B7EAE9-280D-4806-85E6-3F5C9B41D630}">
  <ds:schemaRefs>
    <ds:schemaRef ds:uri="2259576b-5770-4231-9ef7-ab209c6baa20"/>
    <ds:schemaRef ds:uri="8b80a66e-bb09-47f4-892c-69dd8617f6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8E8C661-0B6F-4438-9C00-24390D6AF49C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b80a66e-bb09-47f4-892c-69dd8617f6bb"/>
    <ds:schemaRef ds:uri="2259576b-5770-4231-9ef7-ab209c6baa20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DA9409C-C5FC-45BB-B3EC-214B753F60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984</Words>
  <Application>Microsoft Office PowerPoint</Application>
  <PresentationFormat>Předvádění na obrazovce (4:3)</PresentationFormat>
  <Paragraphs>152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Wingdings</vt:lpstr>
      <vt:lpstr>Motiv Office</vt:lpstr>
      <vt:lpstr>20. konference  Společnosti vojenské medicíny ČSL JEP  Úloha VoZP ve zdravotní péči  v ozbrojených silách   Ing. Josef Diessl    Kongresové centrum ÚVN Praha                                                                           8.- 9. listopadu 2022 </vt:lpstr>
      <vt:lpstr>Zákon č. 48/1997 Sb.,  o veřejném zdravotním pojištění</vt:lpstr>
      <vt:lpstr>Prezentace aplikace PowerPoint</vt:lpstr>
      <vt:lpstr>Příspěvky z fondu prevence VoZP ČR</vt:lpstr>
      <vt:lpstr>Rodina vojáka</vt:lpstr>
      <vt:lpstr>Válečný veterán</vt:lpstr>
      <vt:lpstr>Civilní zaměstnanci resortu obrany</vt:lpstr>
      <vt:lpstr>Žáci vojenských škol</vt:lpstr>
      <vt:lpstr>Základní preventivní programy</vt:lpstr>
      <vt:lpstr>Podpora zdravotní gramotnosti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POWERPOINTOVÁ PREZENTACE UKÁZKA VZHLEDU TITULNÍHO SNÍMKU  JMÉNO PREZENTUJÍCÍHO</dc:title>
  <dc:creator>Petra</dc:creator>
  <cp:lastModifiedBy>Benešová Markéta Ing.MHA</cp:lastModifiedBy>
  <cp:revision>3</cp:revision>
  <cp:lastPrinted>2022-02-07T07:00:44Z</cp:lastPrinted>
  <dcterms:created xsi:type="dcterms:W3CDTF">2017-11-22T13:09:28Z</dcterms:created>
  <dcterms:modified xsi:type="dcterms:W3CDTF">2022-11-08T11:29:50Z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0x010100DFA2F67DD1D8074A9ACEEBC688B7967E</vt:lpwstr>
  </property>
  <property fmtid="{D5CDD505-2E9C-101B-9397-08002B2CF9AE}" pid="3" name="MSIP_Label_edf3e27d-e367-435c-a721-a19f8d0de4eb_SetDate">
    <vt:lpwstr>2022-11-07T12:20:10Z</vt:lpwstr>
  </property>
  <property fmtid="{D5CDD505-2E9C-101B-9397-08002B2CF9AE}" pid="4" name="MSIP_Label_edf3e27d-e367-435c-a721-a19f8d0de4eb_SiteId">
    <vt:lpwstr>404b27a7-cdcc-4e96-843f-58c3cdbcfbb2</vt:lpwstr>
  </property>
  <property fmtid="{D5CDD505-2E9C-101B-9397-08002B2CF9AE}" pid="5" name="MSIP_Label_edf3e27d-e367-435c-a721-a19f8d0de4eb_Name">
    <vt:lpwstr>Pro vnitřní potřebu</vt:lpwstr>
  </property>
  <property fmtid="{D5CDD505-2E9C-101B-9397-08002B2CF9AE}" pid="6" name="ClassificationContentMarkingFooterText">
    <vt:lpwstr>Pro vnitřní potřebu</vt:lpwstr>
  </property>
  <property fmtid="{D5CDD505-2E9C-101B-9397-08002B2CF9AE}" pid="7" name="MSIP_Label_edf3e27d-e367-435c-a721-a19f8d0de4eb_ActionId">
    <vt:lpwstr>1578cbb5-682a-479c-9e97-098ce0d19115</vt:lpwstr>
  </property>
  <property fmtid="{D5CDD505-2E9C-101B-9397-08002B2CF9AE}" pid="8" name="MSIP_Label_edf3e27d-e367-435c-a721-a19f8d0de4eb_ContentBits">
    <vt:lpwstr>2</vt:lpwstr>
  </property>
  <property fmtid="{D5CDD505-2E9C-101B-9397-08002B2CF9AE}" pid="9" name="ClassificationContentMarkingFooterLocations">
    <vt:lpwstr>Motiv Office:8</vt:lpwstr>
  </property>
  <property fmtid="{D5CDD505-2E9C-101B-9397-08002B2CF9AE}" pid="10" name="MSIP_Label_edf3e27d-e367-435c-a721-a19f8d0de4eb_Method">
    <vt:lpwstr>Standard</vt:lpwstr>
  </property>
  <property fmtid="{D5CDD505-2E9C-101B-9397-08002B2CF9AE}" pid="11" name="MSIP_Label_edf3e27d-e367-435c-a721-a19f8d0de4eb_Enabled">
    <vt:lpwstr>true</vt:lpwstr>
  </property>
</Properties>
</file>