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1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6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1"/>
    <p:sldMasterId id="2147483851" r:id="rId2"/>
    <p:sldMasterId id="2147484248" r:id="rId3"/>
    <p:sldMasterId id="2147484250" r:id="rId4"/>
    <p:sldMasterId id="2147484252" r:id="rId5"/>
    <p:sldMasterId id="2147484254" r:id="rId6"/>
    <p:sldMasterId id="2147484256" r:id="rId7"/>
    <p:sldMasterId id="2147484258" r:id="rId8"/>
    <p:sldMasterId id="2147484260" r:id="rId9"/>
    <p:sldMasterId id="2147484262" r:id="rId10"/>
    <p:sldMasterId id="2147484264" r:id="rId11"/>
    <p:sldMasterId id="2147484266" r:id="rId12"/>
    <p:sldMasterId id="2147484267" r:id="rId13"/>
    <p:sldMasterId id="2147484281" r:id="rId14"/>
    <p:sldMasterId id="2147484293" r:id="rId15"/>
    <p:sldMasterId id="2147484307" r:id="rId16"/>
  </p:sldMasterIdLst>
  <p:notesMasterIdLst>
    <p:notesMasterId r:id="rId35"/>
  </p:notesMasterIdLst>
  <p:handoutMasterIdLst>
    <p:handoutMasterId r:id="rId36"/>
  </p:handoutMasterIdLst>
  <p:sldIdLst>
    <p:sldId id="2106" r:id="rId17"/>
    <p:sldId id="2130" r:id="rId18"/>
    <p:sldId id="2108" r:id="rId19"/>
    <p:sldId id="2120" r:id="rId20"/>
    <p:sldId id="2123" r:id="rId21"/>
    <p:sldId id="2031" r:id="rId22"/>
    <p:sldId id="2118" r:id="rId23"/>
    <p:sldId id="2122" r:id="rId24"/>
    <p:sldId id="2109" r:id="rId25"/>
    <p:sldId id="2110" r:id="rId26"/>
    <p:sldId id="2111" r:id="rId27"/>
    <p:sldId id="2116" r:id="rId28"/>
    <p:sldId id="2125" r:id="rId29"/>
    <p:sldId id="2126" r:id="rId30"/>
    <p:sldId id="2127" r:id="rId31"/>
    <p:sldId id="2128" r:id="rId32"/>
    <p:sldId id="2113" r:id="rId33"/>
    <p:sldId id="2066" r:id="rId34"/>
  </p:sldIdLst>
  <p:sldSz cx="12192000" cy="6858000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C801FB53-3414-4E6C-BAAC-F4C582F1EC34}">
          <p14:sldIdLst>
            <p14:sldId id="2106"/>
            <p14:sldId id="2130"/>
            <p14:sldId id="2108"/>
            <p14:sldId id="2120"/>
            <p14:sldId id="2123"/>
            <p14:sldId id="2031"/>
            <p14:sldId id="2118"/>
            <p14:sldId id="2122"/>
            <p14:sldId id="2109"/>
            <p14:sldId id="2110"/>
            <p14:sldId id="2111"/>
            <p14:sldId id="2116"/>
            <p14:sldId id="2125"/>
            <p14:sldId id="2126"/>
            <p14:sldId id="2127"/>
            <p14:sldId id="2128"/>
            <p14:sldId id="2113"/>
            <p14:sldId id="20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íbek Roman" initials="CR" lastIdx="1" clrIdx="0">
    <p:extLst>
      <p:ext uri="{19B8F6BF-5375-455C-9EA6-DF929625EA0E}">
        <p15:presenceInfo xmlns:p15="http://schemas.microsoft.com/office/powerpoint/2012/main" userId="S::chlibekr@unob.cz::6069a522-b52a-4597-abe7-027d4c0f881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DFEF"/>
    <a:srgbClr val="CC3300"/>
    <a:srgbClr val="FF2525"/>
    <a:srgbClr val="CCCC00"/>
    <a:srgbClr val="B5F3F9"/>
    <a:srgbClr val="FF9900"/>
    <a:srgbClr val="CCFFFF"/>
    <a:srgbClr val="FFFFFF"/>
    <a:srgbClr val="99FF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0314" autoAdjust="0"/>
  </p:normalViewPr>
  <p:slideViewPr>
    <p:cSldViewPr>
      <p:cViewPr varScale="1">
        <p:scale>
          <a:sx n="59" d="100"/>
          <a:sy n="59" d="100"/>
        </p:scale>
        <p:origin x="85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notesViewPr>
    <p:cSldViewPr>
      <p:cViewPr varScale="1">
        <p:scale>
          <a:sx n="81" d="100"/>
          <a:sy n="81" d="100"/>
        </p:scale>
        <p:origin x="3918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íbek Roman" userId="6069a522-b52a-4597-abe7-027d4c0f881b" providerId="ADAL" clId="{09C3E2CA-AFDE-5743-B23A-836F27BE0406}"/>
    <pc:docChg chg="modSld">
      <pc:chgData name="Chlíbek Roman" userId="6069a522-b52a-4597-abe7-027d4c0f881b" providerId="ADAL" clId="{09C3E2CA-AFDE-5743-B23A-836F27BE0406}" dt="2021-02-12T17:07:38.195" v="35" actId="20577"/>
      <pc:docMkLst>
        <pc:docMk/>
      </pc:docMkLst>
      <pc:sldChg chg="modSp addCm delCm">
        <pc:chgData name="Chlíbek Roman" userId="6069a522-b52a-4597-abe7-027d4c0f881b" providerId="ADAL" clId="{09C3E2CA-AFDE-5743-B23A-836F27BE0406}" dt="2021-02-12T17:07:38.195" v="35" actId="20577"/>
        <pc:sldMkLst>
          <pc:docMk/>
          <pc:sldMk cId="1082820977" sldId="1876"/>
        </pc:sldMkLst>
        <pc:graphicFrameChg chg="modGraphic">
          <ac:chgData name="Chlíbek Roman" userId="6069a522-b52a-4597-abe7-027d4c0f881b" providerId="ADAL" clId="{09C3E2CA-AFDE-5743-B23A-836F27BE0406}" dt="2021-02-12T17:07:38.195" v="35" actId="20577"/>
          <ac:graphicFrameMkLst>
            <pc:docMk/>
            <pc:sldMk cId="1082820977" sldId="1876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4990851457437"/>
          <c:y val="0.11420555725977082"/>
          <c:w val="0.81416814079541189"/>
          <c:h val="0.54794172766261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Day 1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BE-4EE1-AF0F-671871A6BB4B}"/>
              </c:ext>
            </c:extLst>
          </c:dPt>
          <c:dPt>
            <c:idx val="2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BE-4EE1-AF0F-671871A6BB4B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ABE-4EE1-AF0F-671871A6BB4B}"/>
              </c:ext>
            </c:extLst>
          </c:dPt>
          <c:dPt>
            <c:idx val="8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BE-4EE1-AF0F-671871A6BB4B}"/>
              </c:ext>
            </c:extLst>
          </c:dPt>
          <c:dLbls>
            <c:dLbl>
              <c:idx val="0"/>
              <c:layout>
                <c:manualLayout>
                  <c:x val="-1.0933637041647085E-3"/>
                  <c:y val="-1.2143047006021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80CA-4369-A588-08DFB760BCE0}"/>
                </c:ext>
              </c:extLst>
            </c:dLbl>
            <c:dLbl>
              <c:idx val="1"/>
              <c:layout>
                <c:manualLayout>
                  <c:x val="0"/>
                  <c:y val="-4.047682335340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BE-4EE1-AF0F-671871A6BB4B}"/>
                </c:ext>
              </c:extLst>
            </c:dLbl>
            <c:dLbl>
              <c:idx val="2"/>
              <c:layout>
                <c:manualLayout>
                  <c:x val="-2.186727408329417E-3"/>
                  <c:y val="-1.6190729341362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BE-4EE1-AF0F-671871A6BB4B}"/>
                </c:ext>
              </c:extLst>
            </c:dLbl>
            <c:dLbl>
              <c:idx val="3"/>
              <c:layout>
                <c:manualLayout>
                  <c:x val="-1.0933637041647085E-3"/>
                  <c:y val="-1.61907293413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BE-4EE1-AF0F-671871A6BB4B}"/>
                </c:ext>
              </c:extLst>
            </c:dLbl>
            <c:dLbl>
              <c:idx val="4"/>
              <c:layout>
                <c:manualLayout>
                  <c:x val="0"/>
                  <c:y val="-1.619072934136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80CA-4369-A588-08DFB760BCE0}"/>
                </c:ext>
              </c:extLst>
            </c:dLbl>
            <c:dLbl>
              <c:idx val="5"/>
              <c:layout>
                <c:manualLayout>
                  <c:x val="1.0933637041647085E-3"/>
                  <c:y val="-1.619072934136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80CA-4369-A588-08DFB760BCE0}"/>
                </c:ext>
              </c:extLst>
            </c:dLbl>
            <c:dLbl>
              <c:idx val="6"/>
              <c:layout>
                <c:manualLayout>
                  <c:x val="-2.186727408329417E-3"/>
                  <c:y val="-2.83337763473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80CA-4369-A588-08DFB760BCE0}"/>
                </c:ext>
              </c:extLst>
            </c:dLbl>
            <c:dLbl>
              <c:idx val="7"/>
              <c:layout>
                <c:manualLayout>
                  <c:x val="-1.0933637041647085E-3"/>
                  <c:y val="-2.428609401204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80CA-4369-A588-08DFB760BCE0}"/>
                </c:ext>
              </c:extLst>
            </c:dLbl>
            <c:dLbl>
              <c:idx val="8"/>
              <c:layout>
                <c:manualLayout>
                  <c:x val="-2.186727408329417E-3"/>
                  <c:y val="-1.619072934136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ABE-4EE1-AF0F-671871A6BB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Sheet1!$J$3:$J$11</c:f>
                <c:numCache>
                  <c:formatCode>General</c:formatCode>
                  <c:ptCount val="9"/>
                  <c:pt idx="0">
                    <c:v>3.8000000000000007</c:v>
                  </c:pt>
                  <c:pt idx="1">
                    <c:v>26.900000000000006</c:v>
                  </c:pt>
                  <c:pt idx="2">
                    <c:v>9.2000000000000028</c:v>
                  </c:pt>
                  <c:pt idx="3">
                    <c:v>3.8000000000000007</c:v>
                  </c:pt>
                  <c:pt idx="4">
                    <c:v>22.599999999999994</c:v>
                  </c:pt>
                  <c:pt idx="5">
                    <c:v>6.6999999999999993</c:v>
                  </c:pt>
                  <c:pt idx="6">
                    <c:v>4.5999999999999996</c:v>
                  </c:pt>
                  <c:pt idx="7">
                    <c:v>15.700000000000003</c:v>
                  </c:pt>
                  <c:pt idx="8">
                    <c:v>9</c:v>
                  </c:pt>
                </c:numCache>
              </c:numRef>
            </c:plus>
            <c:minus>
              <c:numRef>
                <c:f>Sheet1!$I$3:$I$11</c:f>
                <c:numCache>
                  <c:formatCode>General</c:formatCode>
                  <c:ptCount val="9"/>
                  <c:pt idx="0">
                    <c:v>2.8</c:v>
                  </c:pt>
                  <c:pt idx="1">
                    <c:v>21.299999999999997</c:v>
                  </c:pt>
                  <c:pt idx="2">
                    <c:v>7</c:v>
                  </c:pt>
                  <c:pt idx="3">
                    <c:v>3.0999999999999996</c:v>
                  </c:pt>
                  <c:pt idx="4">
                    <c:v>17</c:v>
                  </c:pt>
                  <c:pt idx="5">
                    <c:v>5.6</c:v>
                  </c:pt>
                  <c:pt idx="6">
                    <c:v>2.5999999999999996</c:v>
                  </c:pt>
                  <c:pt idx="7">
                    <c:v>13</c:v>
                  </c:pt>
                  <c:pt idx="8">
                    <c:v>5.6999999999999993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Sheet1!$B$3:$B$11</c:f>
              <c:strCache>
                <c:ptCount val="9"/>
                <c:pt idx="0">
                  <c:v>Ad26.COV2-S</c:v>
                </c:pt>
                <c:pt idx="1">
                  <c:v>mRNA-1273</c:v>
                </c:pt>
                <c:pt idx="2">
                  <c:v>BNT162b2</c:v>
                </c:pt>
                <c:pt idx="3">
                  <c:v>Ad26.COV2-S</c:v>
                </c:pt>
                <c:pt idx="4">
                  <c:v>mRNA-1273</c:v>
                </c:pt>
                <c:pt idx="5">
                  <c:v>BNT162b2</c:v>
                </c:pt>
                <c:pt idx="6">
                  <c:v>Ad26.COV2-S</c:v>
                </c:pt>
                <c:pt idx="7">
                  <c:v>mRNA-1273</c:v>
                </c:pt>
                <c:pt idx="8">
                  <c:v>BNT162b2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9</c:v>
                </c:pt>
                <c:pt idx="1">
                  <c:v>89</c:v>
                </c:pt>
                <c:pt idx="2">
                  <c:v>25</c:v>
                </c:pt>
                <c:pt idx="3">
                  <c:v>8</c:v>
                </c:pt>
                <c:pt idx="4">
                  <c:v>62</c:v>
                </c:pt>
                <c:pt idx="5">
                  <c:v>19</c:v>
                </c:pt>
                <c:pt idx="6">
                  <c:v>9</c:v>
                </c:pt>
                <c:pt idx="7">
                  <c:v>58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BE-4EE1-AF0F-671871A6BB4B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Day 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ABE-4EE1-AF0F-671871A6BB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ABE-4EE1-AF0F-671871A6BB4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ABE-4EE1-AF0F-671871A6BB4B}"/>
              </c:ext>
            </c:extLst>
          </c:dPt>
          <c:dLbls>
            <c:dLbl>
              <c:idx val="0"/>
              <c:layout>
                <c:manualLayout>
                  <c:x val="3.2800911124941253E-3"/>
                  <c:y val="-2.0238411676703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80CA-4369-A588-08DFB760BCE0}"/>
                </c:ext>
              </c:extLst>
            </c:dLbl>
            <c:dLbl>
              <c:idx val="1"/>
              <c:layout>
                <c:manualLayout>
                  <c:x val="-4.0089539368259552E-17"/>
                  <c:y val="-2.023841167670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ABE-4EE1-AF0F-671871A6BB4B}"/>
                </c:ext>
              </c:extLst>
            </c:dLbl>
            <c:dLbl>
              <c:idx val="2"/>
              <c:layout>
                <c:manualLayout>
                  <c:x val="-8.0179078736519103E-17"/>
                  <c:y val="-1.2143047006021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80CA-4369-A588-08DFB760BCE0}"/>
                </c:ext>
              </c:extLst>
            </c:dLbl>
            <c:dLbl>
              <c:idx val="3"/>
              <c:layout>
                <c:manualLayout>
                  <c:x val="-8.0179078736519103E-17"/>
                  <c:y val="-1.619072934136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BE-4EE1-AF0F-671871A6BB4B}"/>
                </c:ext>
              </c:extLst>
            </c:dLbl>
            <c:dLbl>
              <c:idx val="4"/>
              <c:layout>
                <c:manualLayout>
                  <c:x val="-8.746909633317668E-3"/>
                  <c:y val="-4.047682335340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80CA-4369-A588-08DFB760BCE0}"/>
                </c:ext>
              </c:extLst>
            </c:dLbl>
            <c:dLbl>
              <c:idx val="5"/>
              <c:layout>
                <c:manualLayout>
                  <c:x val="0"/>
                  <c:y val="-8.0953646706812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0CA-4369-A588-08DFB760BCE0}"/>
                </c:ext>
              </c:extLst>
            </c:dLbl>
            <c:dLbl>
              <c:idx val="6"/>
              <c:layout>
                <c:manualLayout>
                  <c:x val="0"/>
                  <c:y val="-1.2143047006021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0CA-4369-A588-08DFB760BCE0}"/>
                </c:ext>
              </c:extLst>
            </c:dLbl>
            <c:dLbl>
              <c:idx val="7"/>
              <c:layout>
                <c:manualLayout>
                  <c:x val="1.0934067499798331E-3"/>
                  <c:y val="-8.095364670681202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288356597731087E-2"/>
                      <c:h val="7.31620175688536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80CA-4369-A588-08DFB760BC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Sheet1!$O$3:$O$11</c:f>
                <c:numCache>
                  <c:formatCode>General</c:formatCode>
                  <c:ptCount val="9"/>
                  <c:pt idx="0">
                    <c:v>207.29999999999995</c:v>
                  </c:pt>
                  <c:pt idx="1">
                    <c:v>215.79999999999995</c:v>
                  </c:pt>
                  <c:pt idx="2">
                    <c:v>249.20000000000005</c:v>
                  </c:pt>
                  <c:pt idx="3">
                    <c:v>13.299999999999997</c:v>
                  </c:pt>
                  <c:pt idx="4">
                    <c:v>120.5</c:v>
                  </c:pt>
                  <c:pt idx="5">
                    <c:v>80.899999999999977</c:v>
                  </c:pt>
                  <c:pt idx="6">
                    <c:v>140</c:v>
                  </c:pt>
                  <c:pt idx="7">
                    <c:v>138</c:v>
                  </c:pt>
                  <c:pt idx="8">
                    <c:v>136</c:v>
                  </c:pt>
                </c:numCache>
              </c:numRef>
            </c:plus>
            <c:minus>
              <c:numRef>
                <c:f>Sheet1!$N$3:$N$11</c:f>
                <c:numCache>
                  <c:formatCode>General</c:formatCode>
                  <c:ptCount val="9"/>
                  <c:pt idx="0">
                    <c:v>158.5</c:v>
                  </c:pt>
                  <c:pt idx="1">
                    <c:v>174.5</c:v>
                  </c:pt>
                  <c:pt idx="2">
                    <c:v>189.60000000000002</c:v>
                  </c:pt>
                  <c:pt idx="3">
                    <c:v>8.6999999999999993</c:v>
                  </c:pt>
                  <c:pt idx="4">
                    <c:v>91.5</c:v>
                  </c:pt>
                  <c:pt idx="5">
                    <c:v>58.199999999999989</c:v>
                  </c:pt>
                  <c:pt idx="6">
                    <c:v>100</c:v>
                  </c:pt>
                  <c:pt idx="7">
                    <c:v>116</c:v>
                  </c:pt>
                  <c:pt idx="8">
                    <c:v>103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Sheet1!$B$3:$B$11</c:f>
              <c:strCache>
                <c:ptCount val="9"/>
                <c:pt idx="0">
                  <c:v>Ad26.COV2-S</c:v>
                </c:pt>
                <c:pt idx="1">
                  <c:v>mRNA-1273</c:v>
                </c:pt>
                <c:pt idx="2">
                  <c:v>BNT162b2</c:v>
                </c:pt>
                <c:pt idx="3">
                  <c:v>Ad26.COV2-S</c:v>
                </c:pt>
                <c:pt idx="4">
                  <c:v>mRNA-1273</c:v>
                </c:pt>
                <c:pt idx="5">
                  <c:v>BNT162b2</c:v>
                </c:pt>
                <c:pt idx="6">
                  <c:v>Ad26.COV2-S</c:v>
                </c:pt>
                <c:pt idx="7">
                  <c:v>mRNA-1273</c:v>
                </c:pt>
                <c:pt idx="8">
                  <c:v>BNT162b2</c:v>
                </c:pt>
              </c:strCache>
            </c:strRef>
          </c:cat>
          <c:val>
            <c:numRef>
              <c:f>Sheet1!$D$3:$D$11</c:f>
              <c:numCache>
                <c:formatCode>General</c:formatCode>
                <c:ptCount val="9"/>
                <c:pt idx="0">
                  <c:v>676</c:v>
                </c:pt>
                <c:pt idx="1">
                  <c:v>902</c:v>
                </c:pt>
                <c:pt idx="2">
                  <c:v>786</c:v>
                </c:pt>
                <c:pt idx="3">
                  <c:v>31</c:v>
                </c:pt>
                <c:pt idx="4">
                  <c:v>382</c:v>
                </c:pt>
                <c:pt idx="5">
                  <c:v>216</c:v>
                </c:pt>
                <c:pt idx="6">
                  <c:v>344</c:v>
                </c:pt>
                <c:pt idx="7">
                  <c:v>694</c:v>
                </c:pt>
                <c:pt idx="8">
                  <c:v>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ABE-4EE1-AF0F-671871A6BB4B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Day 29</c:v>
                </c:pt>
              </c:strCache>
            </c:strRef>
          </c:tx>
          <c:spPr>
            <a:pattFill prst="pct2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1"/>
          <c:dPt>
            <c:idx val="1"/>
            <c:invertIfNegative val="1"/>
            <c:bubble3D val="0"/>
            <c:spPr>
              <a:pattFill prst="pct25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ABE-4EE1-AF0F-671871A6BB4B}"/>
              </c:ext>
            </c:extLst>
          </c:dPt>
          <c:dPt>
            <c:idx val="3"/>
            <c:invertIfNegative val="1"/>
            <c:bubble3D val="0"/>
            <c:spPr>
              <a:pattFill prst="pct25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ABE-4EE1-AF0F-671871A6BB4B}"/>
              </c:ext>
            </c:extLst>
          </c:dPt>
          <c:dPt>
            <c:idx val="8"/>
            <c:invertIfNegative val="1"/>
            <c:bubble3D val="0"/>
            <c:spPr>
              <a:pattFill prst="pct25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B1D-4F1C-81BC-99965F573A67}"/>
              </c:ext>
            </c:extLst>
          </c:dPt>
          <c:dLbls>
            <c:dLbl>
              <c:idx val="0"/>
              <c:layout>
                <c:manualLayout>
                  <c:x val="1.7493819266635294E-2"/>
                  <c:y val="2.023841167670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0CA-4369-A588-08DFB760BCE0}"/>
                </c:ext>
              </c:extLst>
            </c:dLbl>
            <c:dLbl>
              <c:idx val="1"/>
              <c:layout>
                <c:manualLayout>
                  <c:x val="3.2800911124941253E-3"/>
                  <c:y val="-8.0953646706812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6ABE-4EE1-AF0F-671871A6BB4B}"/>
                </c:ext>
              </c:extLst>
            </c:dLbl>
            <c:dLbl>
              <c:idx val="2"/>
              <c:layout>
                <c:manualLayout>
                  <c:x val="1.6400455562470627E-2"/>
                  <c:y val="1.0119205838351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715914321953942E-2"/>
                      <c:h val="5.69712882274912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80CA-4369-A588-08DFB760BCE0}"/>
                </c:ext>
              </c:extLst>
            </c:dLbl>
            <c:dLbl>
              <c:idx val="4"/>
              <c:layout>
                <c:manualLayout>
                  <c:x val="-3.2800911124942055E-3"/>
                  <c:y val="-8.0953646706812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69F-4CF8-B78F-B0EF69324377}"/>
                </c:ext>
              </c:extLst>
            </c:dLbl>
            <c:dLbl>
              <c:idx val="5"/>
              <c:layout>
                <c:manualLayout>
                  <c:x val="2.186727408329417E-3"/>
                  <c:y val="-2.023841167670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69F-4CF8-B78F-B0EF693243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Sheet1!$T$3:$T$11</c:f>
                <c:numCache>
                  <c:formatCode>General</c:formatCode>
                  <c:ptCount val="9"/>
                  <c:pt idx="0">
                    <c:v>146</c:v>
                  </c:pt>
                  <c:pt idx="1">
                    <c:v>162</c:v>
                  </c:pt>
                  <c:pt idx="2">
                    <c:v>167</c:v>
                  </c:pt>
                  <c:pt idx="3">
                    <c:v>10</c:v>
                  </c:pt>
                  <c:pt idx="4">
                    <c:v>201</c:v>
                  </c:pt>
                  <c:pt idx="5">
                    <c:v>95</c:v>
                  </c:pt>
                  <c:pt idx="6">
                    <c:v>67</c:v>
                  </c:pt>
                  <c:pt idx="7">
                    <c:v>94</c:v>
                  </c:pt>
                  <c:pt idx="8">
                    <c:v>78</c:v>
                  </c:pt>
                </c:numCache>
              </c:numRef>
            </c:plus>
            <c:minus>
              <c:numRef>
                <c:f>Sheet1!$S$3:$S$11</c:f>
                <c:numCache>
                  <c:formatCode>General</c:formatCode>
                  <c:ptCount val="9"/>
                  <c:pt idx="0">
                    <c:v>109</c:v>
                  </c:pt>
                  <c:pt idx="1">
                    <c:v>131</c:v>
                  </c:pt>
                  <c:pt idx="2">
                    <c:v>126</c:v>
                  </c:pt>
                  <c:pt idx="3">
                    <c:v>8</c:v>
                  </c:pt>
                  <c:pt idx="4">
                    <c:v>145</c:v>
                  </c:pt>
                  <c:pt idx="5">
                    <c:v>71</c:v>
                  </c:pt>
                  <c:pt idx="6">
                    <c:v>52</c:v>
                  </c:pt>
                  <c:pt idx="7">
                    <c:v>79</c:v>
                  </c:pt>
                  <c:pt idx="8">
                    <c:v>62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Sheet1!$B$3:$B$11</c:f>
              <c:strCache>
                <c:ptCount val="9"/>
                <c:pt idx="0">
                  <c:v>Ad26.COV2-S</c:v>
                </c:pt>
                <c:pt idx="1">
                  <c:v>mRNA-1273</c:v>
                </c:pt>
                <c:pt idx="2">
                  <c:v>BNT162b2</c:v>
                </c:pt>
                <c:pt idx="3">
                  <c:v>Ad26.COV2-S</c:v>
                </c:pt>
                <c:pt idx="4">
                  <c:v>mRNA-1273</c:v>
                </c:pt>
                <c:pt idx="5">
                  <c:v>BNT162b2</c:v>
                </c:pt>
                <c:pt idx="6">
                  <c:v>Ad26.COV2-S</c:v>
                </c:pt>
                <c:pt idx="7">
                  <c:v>mRNA-1273</c:v>
                </c:pt>
                <c:pt idx="8">
                  <c:v>BNT162b2</c:v>
                </c:pt>
              </c:strCache>
            </c:strRef>
          </c:cat>
          <c:val>
            <c:numRef>
              <c:f>Sheet1!$E$3:$E$11</c:f>
              <c:numCache>
                <c:formatCode>General</c:formatCode>
                <c:ptCount val="9"/>
                <c:pt idx="0">
                  <c:v>432</c:v>
                </c:pt>
                <c:pt idx="1">
                  <c:v>700</c:v>
                </c:pt>
                <c:pt idx="2">
                  <c:v>496</c:v>
                </c:pt>
                <c:pt idx="3">
                  <c:v>30</c:v>
                </c:pt>
                <c:pt idx="4">
                  <c:v>528</c:v>
                </c:pt>
                <c:pt idx="5">
                  <c:v>267</c:v>
                </c:pt>
                <c:pt idx="6">
                  <c:v>242</c:v>
                </c:pt>
                <c:pt idx="7">
                  <c:v>515</c:v>
                </c:pt>
                <c:pt idx="8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ABE-4EE1-AF0F-671871A6B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079312"/>
        <c:axId val="1168070992"/>
      </c:barChart>
      <c:catAx>
        <c:axId val="116807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8070992"/>
        <c:crosses val="autoZero"/>
        <c:auto val="1"/>
        <c:lblAlgn val="ctr"/>
        <c:lblOffset val="100"/>
        <c:noMultiLvlLbl val="0"/>
      </c:catAx>
      <c:valAx>
        <c:axId val="1168070992"/>
        <c:scaling>
          <c:logBase val="10"/>
          <c:orientation val="minMax"/>
          <c:max val="1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GMTs (95% CI)</a:t>
                </a:r>
              </a:p>
            </c:rich>
          </c:tx>
          <c:layout>
            <c:manualLayout>
              <c:xMode val="edge"/>
              <c:yMode val="edge"/>
              <c:x val="7.4211071366431722E-2"/>
              <c:y val="0.137621199401580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6807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cs-CZ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4990851457437"/>
          <c:y val="0.11420555725977082"/>
          <c:w val="0.81416814079541189"/>
          <c:h val="0.62174761795324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Anti-Spike IgG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5D8-4EC5-8588-12371292429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5D8-4EC5-8588-12371292429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D8-4EC5-8588-1237129242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Sheet1!$J$3:$J$10</c:f>
                <c:numCache>
                  <c:formatCode>General</c:formatCode>
                  <c:ptCount val="8"/>
                  <c:pt idx="0">
                    <c:v>189</c:v>
                  </c:pt>
                  <c:pt idx="1">
                    <c:v>3098</c:v>
                  </c:pt>
                  <c:pt idx="2">
                    <c:v>5603</c:v>
                  </c:pt>
                  <c:pt idx="3">
                    <c:v>704</c:v>
                  </c:pt>
                  <c:pt idx="4">
                    <c:v>560</c:v>
                  </c:pt>
                  <c:pt idx="5">
                    <c:v>3596</c:v>
                  </c:pt>
                  <c:pt idx="6">
                    <c:v>7225</c:v>
                  </c:pt>
                  <c:pt idx="7">
                    <c:v>1284</c:v>
                  </c:pt>
                </c:numCache>
              </c:numRef>
            </c:plus>
            <c:minus>
              <c:numRef>
                <c:f>Sheet1!$I$3:$I$10</c:f>
                <c:numCache>
                  <c:formatCode>General</c:formatCode>
                  <c:ptCount val="8"/>
                  <c:pt idx="0">
                    <c:v>155</c:v>
                  </c:pt>
                  <c:pt idx="1">
                    <c:v>2596</c:v>
                  </c:pt>
                  <c:pt idx="2">
                    <c:v>4748</c:v>
                  </c:pt>
                  <c:pt idx="3">
                    <c:v>599</c:v>
                  </c:pt>
                  <c:pt idx="4">
                    <c:v>473</c:v>
                  </c:pt>
                  <c:pt idx="5">
                    <c:v>3111</c:v>
                  </c:pt>
                  <c:pt idx="6">
                    <c:v>5952</c:v>
                  </c:pt>
                  <c:pt idx="7">
                    <c:v>1098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Sheet1!$B$3:$B$10</c:f>
              <c:strCache>
                <c:ptCount val="8"/>
                <c:pt idx="0">
                  <c:v>Control</c:v>
                </c:pt>
                <c:pt idx="1">
                  <c:v>BNT half</c:v>
                </c:pt>
                <c:pt idx="2">
                  <c:v>mRNA-1273</c:v>
                </c:pt>
                <c:pt idx="3">
                  <c:v>CVn</c:v>
                </c:pt>
                <c:pt idx="4">
                  <c:v>Control</c:v>
                </c:pt>
                <c:pt idx="5">
                  <c:v>BNT half</c:v>
                </c:pt>
                <c:pt idx="6">
                  <c:v>mRNA-1273</c:v>
                </c:pt>
                <c:pt idx="7">
                  <c:v>CVn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852</c:v>
                </c:pt>
                <c:pt idx="1">
                  <c:v>16045</c:v>
                </c:pt>
                <c:pt idx="2">
                  <c:v>31111</c:v>
                </c:pt>
                <c:pt idx="3">
                  <c:v>3996</c:v>
                </c:pt>
                <c:pt idx="4">
                  <c:v>3029</c:v>
                </c:pt>
                <c:pt idx="5">
                  <c:v>23082</c:v>
                </c:pt>
                <c:pt idx="6">
                  <c:v>33768</c:v>
                </c:pt>
                <c:pt idx="7">
                  <c:v>7613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5D8-4EC5-8588-123712924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079312"/>
        <c:axId val="1168070992"/>
      </c:barChart>
      <c:catAx>
        <c:axId val="1168079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68070992"/>
        <c:crosses val="autoZero"/>
        <c:auto val="1"/>
        <c:lblAlgn val="ctr"/>
        <c:lblOffset val="100"/>
        <c:noMultiLvlLbl val="0"/>
      </c:catAx>
      <c:valAx>
        <c:axId val="1168070992"/>
        <c:scaling>
          <c:logBase val="10"/>
          <c:orientation val="minMax"/>
          <c:max val="50000"/>
          <c:min val="100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GMC, ELU/mL (99% CI)</a:t>
                </a:r>
              </a:p>
            </c:rich>
          </c:tx>
          <c:layout>
            <c:manualLayout>
              <c:xMode val="edge"/>
              <c:yMode val="edge"/>
              <c:x val="8.2957980999749381E-2"/>
              <c:y val="2.602676887098356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116807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500"/>
      </a:pPr>
      <a:endParaRPr lang="cs-CZ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Pre-Boost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0A-4742-AD5D-551981AD37B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0A-4742-AD5D-551981AD37BE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30.300000000000011</c:v>
                  </c:pt>
                  <c:pt idx="1">
                    <c:v>130.39999999999998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25</c:v>
                  </c:pt>
                  <c:pt idx="1">
                    <c:v>114.60000000000002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172</c:v>
                </c:pt>
                <c:pt idx="1">
                  <c:v>940.6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0A-4742-AD5D-551981AD3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6"/>
        <c:axId val="1262755920"/>
        <c:axId val="1262750096"/>
      </c:barChart>
      <c:catAx>
        <c:axId val="12627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0096"/>
        <c:crosses val="autoZero"/>
        <c:auto val="1"/>
        <c:lblAlgn val="ctr"/>
        <c:lblOffset val="100"/>
        <c:noMultiLvlLbl val="0"/>
      </c:catAx>
      <c:valAx>
        <c:axId val="1262750096"/>
        <c:scaling>
          <c:logBase val="10"/>
          <c:orientation val="minMax"/>
          <c:max val="10000"/>
          <c:min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15875">
            <a:solidFill>
              <a:srgbClr val="40404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noFill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Pre-Boost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6F-4A17-BF71-B493B1C45E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6F-4A17-BF71-B493B1C45EA0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254</c:v>
                  </c:pt>
                  <c:pt idx="1">
                    <c:v>656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188</c:v>
                  </c:pt>
                  <c:pt idx="1">
                    <c:v>512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719</c:v>
                </c:pt>
                <c:pt idx="1">
                  <c:v>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F-4A17-BF71-B493B1C45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6"/>
        <c:axId val="1262755920"/>
        <c:axId val="1262750096"/>
      </c:barChart>
      <c:catAx>
        <c:axId val="12627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0096"/>
        <c:crosses val="autoZero"/>
        <c:auto val="1"/>
        <c:lblAlgn val="ctr"/>
        <c:lblOffset val="100"/>
        <c:noMultiLvlLbl val="0"/>
      </c:catAx>
      <c:valAx>
        <c:axId val="1262750096"/>
        <c:scaling>
          <c:logBase val="10"/>
          <c:orientation val="minMax"/>
          <c:max val="10000"/>
          <c:min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Pre-Boost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CF-47EC-9FB1-DF12E011632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CF-47EC-9FB1-DF12E0116322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Sheet1!$K$2:$K$3</c:f>
                <c:numCache>
                  <c:formatCode>General</c:formatCode>
                  <c:ptCount val="2"/>
                  <c:pt idx="0">
                    <c:v>20.599999999999994</c:v>
                  </c:pt>
                  <c:pt idx="1">
                    <c:v>108.70000000000005</c:v>
                  </c:pt>
                </c:numCache>
              </c:numRef>
            </c:plus>
            <c:minus>
              <c:numRef>
                <c:f>Sheet1!$J$2:$J$3</c:f>
                <c:numCache>
                  <c:formatCode>General</c:formatCode>
                  <c:ptCount val="2"/>
                  <c:pt idx="0">
                    <c:v>16.5</c:v>
                  </c:pt>
                  <c:pt idx="1">
                    <c:v>94.5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115</c:v>
                </c:pt>
                <c:pt idx="1">
                  <c:v>727.4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F-47EC-9FB1-DF12E01163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6"/>
        <c:axId val="1262755920"/>
        <c:axId val="1262750096"/>
      </c:barChart>
      <c:catAx>
        <c:axId val="126275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0096"/>
        <c:crosses val="autoZero"/>
        <c:auto val="1"/>
        <c:lblAlgn val="ctr"/>
        <c:lblOffset val="100"/>
        <c:noMultiLvlLbl val="0"/>
      </c:catAx>
      <c:valAx>
        <c:axId val="1262750096"/>
        <c:scaling>
          <c:logBase val="10"/>
          <c:orientation val="minMax"/>
          <c:max val="10000"/>
          <c:min val="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6275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50634-3746-4292-AA05-E160629F1D4A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531B01-85F8-4FCA-8C02-3A2C7D734B4C}">
      <dgm:prSet phldrT="[Text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cs-CZ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Comirnaty</a:t>
          </a:r>
          <a:r>
            <a:rPr lang="cs-CZ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cs-CZ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Pfizer</a:t>
          </a:r>
          <a:r>
            <a:rPr lang="cs-CZ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cs-CZ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Spikevax</a:t>
          </a:r>
          <a:r>
            <a:rPr lang="cs-CZ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(Moderna)</a:t>
          </a:r>
          <a:endParaRPr lang="cs-CZ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53FF9B-0899-410D-8F2A-1A4B0E7AB83A}" type="parTrans" cxnId="{227A5437-C543-4CB9-BF81-1309BCA048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E7FD62-952E-4DD6-9935-4D15CC71AD58}" type="sibTrans" cxnId="{227A5437-C543-4CB9-BF81-1309BCA048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cs-CZ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F77513-799F-499A-BCB5-35B62C097AD8}" type="pres">
      <dgm:prSet presAssocID="{67350634-3746-4292-AA05-E160629F1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032F2FAA-AD86-46C3-A943-5A87281CEB09}" type="pres">
      <dgm:prSet presAssocID="{67350634-3746-4292-AA05-E160629F1D4A}" presName="Name1" presStyleCnt="0"/>
      <dgm:spPr/>
    </dgm:pt>
    <dgm:pt modelId="{19A30F2F-D0CA-4320-A73C-E88ACC6941F3}" type="pres">
      <dgm:prSet presAssocID="{67350634-3746-4292-AA05-E160629F1D4A}" presName="cycle" presStyleCnt="0"/>
      <dgm:spPr/>
    </dgm:pt>
    <dgm:pt modelId="{5EA6D625-AFD0-4755-9E04-86951B79A3A5}" type="pres">
      <dgm:prSet presAssocID="{67350634-3746-4292-AA05-E160629F1D4A}" presName="srcNode" presStyleLbl="node1" presStyleIdx="0" presStyleCnt="1"/>
      <dgm:spPr/>
    </dgm:pt>
    <dgm:pt modelId="{05F0DF50-000E-4670-B704-AD924B5383FB}" type="pres">
      <dgm:prSet presAssocID="{67350634-3746-4292-AA05-E160629F1D4A}" presName="conn" presStyleLbl="parChTrans1D2" presStyleIdx="0" presStyleCnt="1"/>
      <dgm:spPr/>
      <dgm:t>
        <a:bodyPr/>
        <a:lstStyle/>
        <a:p>
          <a:endParaRPr lang="cs-CZ"/>
        </a:p>
      </dgm:t>
    </dgm:pt>
    <dgm:pt modelId="{973D1553-A55F-47AB-936E-11AE18F17C30}" type="pres">
      <dgm:prSet presAssocID="{67350634-3746-4292-AA05-E160629F1D4A}" presName="extraNode" presStyleLbl="node1" presStyleIdx="0" presStyleCnt="1"/>
      <dgm:spPr/>
    </dgm:pt>
    <dgm:pt modelId="{A5E1B4B3-D3AD-4C97-8052-CA7475C7467D}" type="pres">
      <dgm:prSet presAssocID="{67350634-3746-4292-AA05-E160629F1D4A}" presName="dstNode" presStyleLbl="node1" presStyleIdx="0" presStyleCnt="1"/>
      <dgm:spPr/>
    </dgm:pt>
    <dgm:pt modelId="{2E8C4E9C-F59C-4572-9920-109243C5823E}" type="pres">
      <dgm:prSet presAssocID="{9F531B01-85F8-4FCA-8C02-3A2C7D734B4C}" presName="text_1" presStyleLbl="node1" presStyleIdx="0" presStyleCnt="1" custLinFactNeighborX="-1032" custLinFactNeighborY="-222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06BED4-1C12-402C-B1FE-81E745F55A9B}" type="pres">
      <dgm:prSet presAssocID="{9F531B01-85F8-4FCA-8C02-3A2C7D734B4C}" presName="accent_1" presStyleCnt="0"/>
      <dgm:spPr/>
    </dgm:pt>
    <dgm:pt modelId="{CC25B508-2EB2-47BF-801B-3B28A49FA6D0}" type="pres">
      <dgm:prSet presAssocID="{9F531B01-85F8-4FCA-8C02-3A2C7D734B4C}" presName="accentRepeatNode" presStyleLbl="solidFgAcc1" presStyleIdx="0" presStyleCnt="1" custLinFactNeighborX="-1084" custLinFactNeighborY="-1818"/>
      <dgm:spPr/>
    </dgm:pt>
  </dgm:ptLst>
  <dgm:cxnLst>
    <dgm:cxn modelId="{227A5437-C543-4CB9-BF81-1309BCA04805}" srcId="{67350634-3746-4292-AA05-E160629F1D4A}" destId="{9F531B01-85F8-4FCA-8C02-3A2C7D734B4C}" srcOrd="0" destOrd="0" parTransId="{F753FF9B-0899-410D-8F2A-1A4B0E7AB83A}" sibTransId="{20E7FD62-952E-4DD6-9935-4D15CC71AD58}"/>
    <dgm:cxn modelId="{2590D505-F27F-4ED2-8DE7-F03001EC90D8}" type="presOf" srcId="{67350634-3746-4292-AA05-E160629F1D4A}" destId="{FEF77513-799F-499A-BCB5-35B62C097AD8}" srcOrd="0" destOrd="0" presId="urn:microsoft.com/office/officeart/2008/layout/VerticalCurvedList"/>
    <dgm:cxn modelId="{2AB84A4B-C153-436A-8C70-1E9FD504DF62}" type="presOf" srcId="{20E7FD62-952E-4DD6-9935-4D15CC71AD58}" destId="{05F0DF50-000E-4670-B704-AD924B5383FB}" srcOrd="0" destOrd="0" presId="urn:microsoft.com/office/officeart/2008/layout/VerticalCurvedList"/>
    <dgm:cxn modelId="{817CF29D-6E92-41AC-BB20-B801EADDD3D7}" type="presOf" srcId="{9F531B01-85F8-4FCA-8C02-3A2C7D734B4C}" destId="{2E8C4E9C-F59C-4572-9920-109243C5823E}" srcOrd="0" destOrd="0" presId="urn:microsoft.com/office/officeart/2008/layout/VerticalCurvedList"/>
    <dgm:cxn modelId="{C9595D4E-E2CB-4809-9C4A-03AE2F961F56}" type="presParOf" srcId="{FEF77513-799F-499A-BCB5-35B62C097AD8}" destId="{032F2FAA-AD86-46C3-A943-5A87281CEB09}" srcOrd="0" destOrd="0" presId="urn:microsoft.com/office/officeart/2008/layout/VerticalCurvedList"/>
    <dgm:cxn modelId="{720A7DDC-0438-403A-9F66-80190F66AEFE}" type="presParOf" srcId="{032F2FAA-AD86-46C3-A943-5A87281CEB09}" destId="{19A30F2F-D0CA-4320-A73C-E88ACC6941F3}" srcOrd="0" destOrd="0" presId="urn:microsoft.com/office/officeart/2008/layout/VerticalCurvedList"/>
    <dgm:cxn modelId="{DBCA6217-7F40-424D-A244-6B7591B6609C}" type="presParOf" srcId="{19A30F2F-D0CA-4320-A73C-E88ACC6941F3}" destId="{5EA6D625-AFD0-4755-9E04-86951B79A3A5}" srcOrd="0" destOrd="0" presId="urn:microsoft.com/office/officeart/2008/layout/VerticalCurvedList"/>
    <dgm:cxn modelId="{3A21A8D7-C347-4B0A-A0CF-326188D27E5F}" type="presParOf" srcId="{19A30F2F-D0CA-4320-A73C-E88ACC6941F3}" destId="{05F0DF50-000E-4670-B704-AD924B5383FB}" srcOrd="1" destOrd="0" presId="urn:microsoft.com/office/officeart/2008/layout/VerticalCurvedList"/>
    <dgm:cxn modelId="{31F26CB5-AE0A-4829-8E94-7E4EDF27EAAD}" type="presParOf" srcId="{19A30F2F-D0CA-4320-A73C-E88ACC6941F3}" destId="{973D1553-A55F-47AB-936E-11AE18F17C30}" srcOrd="2" destOrd="0" presId="urn:microsoft.com/office/officeart/2008/layout/VerticalCurvedList"/>
    <dgm:cxn modelId="{903335F8-39D0-4C3A-9070-21A266756CF6}" type="presParOf" srcId="{19A30F2F-D0CA-4320-A73C-E88ACC6941F3}" destId="{A5E1B4B3-D3AD-4C97-8052-CA7475C7467D}" srcOrd="3" destOrd="0" presId="urn:microsoft.com/office/officeart/2008/layout/VerticalCurvedList"/>
    <dgm:cxn modelId="{6A4CFC8C-0F13-47A6-B108-86CCA3C07EC6}" type="presParOf" srcId="{032F2FAA-AD86-46C3-A943-5A87281CEB09}" destId="{2E8C4E9C-F59C-4572-9920-109243C5823E}" srcOrd="1" destOrd="0" presId="urn:microsoft.com/office/officeart/2008/layout/VerticalCurvedList"/>
    <dgm:cxn modelId="{48157DEC-8CC0-475E-AD2E-88F9FFA782E6}" type="presParOf" srcId="{032F2FAA-AD86-46C3-A943-5A87281CEB09}" destId="{2506BED4-1C12-402C-B1FE-81E745F55A9B}" srcOrd="2" destOrd="0" presId="urn:microsoft.com/office/officeart/2008/layout/VerticalCurvedList"/>
    <dgm:cxn modelId="{04DF3BA9-01DB-4892-AF9C-80FFF2975459}" type="presParOf" srcId="{2506BED4-1C12-402C-B1FE-81E745F55A9B}" destId="{CC25B508-2EB2-47BF-801B-3B28A49FA6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0DF50-000E-4670-B704-AD924B5383FB}">
      <dsp:nvSpPr>
        <dsp:cNvPr id="0" name=""/>
        <dsp:cNvSpPr/>
      </dsp:nvSpPr>
      <dsp:spPr>
        <a:xfrm>
          <a:off x="-563351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C4E9C-F59C-4572-9920-109243C5823E}">
      <dsp:nvSpPr>
        <dsp:cNvPr id="0" name=""/>
        <dsp:cNvSpPr/>
      </dsp:nvSpPr>
      <dsp:spPr>
        <a:xfrm>
          <a:off x="1531653" y="1361361"/>
          <a:ext cx="7911697" cy="2581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3" tIns="134620" rIns="134620" bIns="134620" numCol="1" spcCol="1270" anchor="ctr" anchorCtr="0">
          <a:noAutofit/>
        </a:bodyPr>
        <a:lstStyle/>
        <a:p>
          <a:pPr lvl="0" algn="l" defTabSz="2355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53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Comirnaty</a:t>
          </a:r>
          <a:r>
            <a:rPr lang="cs-CZ" sz="53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cs-CZ" sz="53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Pfizer</a:t>
          </a:r>
          <a:r>
            <a:rPr lang="cs-CZ" sz="53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</a:t>
          </a:r>
          <a:r>
            <a:rPr lang="cs-CZ" sz="53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Spikevax</a:t>
          </a:r>
          <a:r>
            <a:rPr lang="cs-CZ" sz="53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(Moderna)</a:t>
          </a:r>
          <a:endParaRPr lang="cs-CZ" sz="53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31653" y="1361361"/>
        <a:ext cx="7911697" cy="2581283"/>
      </dsp:txXfrm>
    </dsp:sp>
    <dsp:sp modelId="{CC25B508-2EB2-47BF-801B-3B28A49FA6D0}">
      <dsp:nvSpPr>
        <dsp:cNvPr id="0" name=""/>
        <dsp:cNvSpPr/>
      </dsp:nvSpPr>
      <dsp:spPr>
        <a:xfrm>
          <a:off x="0" y="1037371"/>
          <a:ext cx="3226604" cy="32266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016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7"/>
            <a:ext cx="4981575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95" tIns="45238" rIns="92095" bIns="452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4509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 Rounded MT Bold" pitchFamily="34" charset="0"/>
                <a:ea typeface="+mn-ea"/>
                <a:cs typeface="+mn-cs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86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688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1" dirty="0"/>
              <a:t>&lt;</a:t>
            </a:r>
            <a:r>
              <a:rPr lang="en-US" sz="1000" i="1" dirty="0"/>
              <a:t>Safety slides must be shown if immunogenicity data are shown to provide fair balance;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/>
              <a:t>DO NOT </a:t>
            </a:r>
            <a:r>
              <a:rPr lang="en-US" sz="1000" b="0" i="1" dirty="0"/>
              <a:t>address competitor vaccines other than as outlined in the notes below.&gt;</a:t>
            </a:r>
          </a:p>
          <a:p>
            <a:endParaRPr lang="en-US" sz="1000" b="0" i="1" dirty="0"/>
          </a:p>
          <a:p>
            <a:r>
              <a:rPr lang="en-US" sz="1000" b="1" dirty="0"/>
              <a:t>Talking Points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mRNA-1273 booster vaccine increased neutralizing activity against D614G </a:t>
            </a:r>
            <a:r>
              <a:rPr lang="en-US" sz="1000" dirty="0" err="1"/>
              <a:t>pseudovirus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(10- to 76-fold) for all combinations at Day 15.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000" dirty="0"/>
              <a:t>Heterologous boost with mRNA-1273 following BNT162b2 primary series (N=50) increased neutralizing antibody titers 32-fold.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000" dirty="0"/>
              <a:t>Heterologous boost with mRNA-1273 following Ad26.COV2.S primary series (N=53) increased titers 73-fold.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/>
              <a:t>Homologous boost with mRNA-1273 (N=51) increased titers 10-fold.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/>
              <a:t>mRNA-1273 booster vaccine also increased serum binding antibodies (8- to 56-fold) for all combinations at Day 15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000" dirty="0"/>
              <a:t>Heterologous boost with mRNA-1273 following BNT162b2 primary series (N=50) increased serum binding titers 17-fold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1000" dirty="0"/>
              <a:t>Heterologous boost with mRNA-1273 following Ad26.COV2-S primary series (N=53) increased titers 55-fold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/>
              <a:t>Homologous boost with mRNA-1273 (N=51) increased titers 8-fold 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000" dirty="0"/>
              <a:t>GMT, geometric mean titer. </a:t>
            </a:r>
          </a:p>
          <a:p>
            <a:endParaRPr lang="en-US" sz="1000" dirty="0"/>
          </a:p>
          <a:p>
            <a:r>
              <a:rPr lang="en-US" sz="1000" b="1" dirty="0"/>
              <a:t>Reference</a:t>
            </a:r>
          </a:p>
          <a:p>
            <a:pPr marL="0" marR="0" lvl="0" indent="0" algn="l" defTabSz="8995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Atmar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RL,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Med.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2022. DOI: 10.1056/NEJMoa2116414. Online ahead of print. 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3F81DC-A93C-4810-8503-432F9337B5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312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&lt;Safety slides must be shown if immunogenicity data are shown to provide fair balance.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T</a:t>
            </a:r>
            <a:r>
              <a:rPr lang="en-US" i="1" dirty="0"/>
              <a:t>he figure above shows the randomized group, which included mRNA-1273 boost (Group C). The full data for all groups is included in the backup slides.&gt;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66430-E5CB-4AAC-8B87-9B081F20C1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64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F9E842-B018-9548-8216-52594D039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4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1.xml"/><Relationship Id="rId7" Type="http://schemas.openxmlformats.org/officeDocument/2006/relationships/image" Target="../media/image20.tif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emf"/><Relationship Id="rId5" Type="http://schemas.openxmlformats.org/officeDocument/2006/relationships/slideMaster" Target="../slideMasters/slideMaster14.xml"/><Relationship Id="rId4" Type="http://schemas.openxmlformats.org/officeDocument/2006/relationships/tags" Target="../tags/tag12.xml"/><Relationship Id="rId9" Type="http://schemas.openxmlformats.org/officeDocument/2006/relationships/image" Target="../media/image22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" Target="../slides/slide6.xml"/><Relationship Id="rId5" Type="http://schemas.openxmlformats.org/officeDocument/2006/relationships/image" Target="../media/image24.emf"/><Relationship Id="rId4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slide" Target="../slides/slide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slide" Target="../slides/slide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0.xml"/><Relationship Id="rId7" Type="http://schemas.openxmlformats.org/officeDocument/2006/relationships/image" Target="../media/image20.tiff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9.emf"/><Relationship Id="rId5" Type="http://schemas.openxmlformats.org/officeDocument/2006/relationships/slideMaster" Target="../slideMasters/slideMaster15.xml"/><Relationship Id="rId4" Type="http://schemas.openxmlformats.org/officeDocument/2006/relationships/tags" Target="../tags/tag31.xml"/><Relationship Id="rId9" Type="http://schemas.openxmlformats.org/officeDocument/2006/relationships/image" Target="../media/image22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" Target="../slides/slide6.xml"/><Relationship Id="rId5" Type="http://schemas.openxmlformats.org/officeDocument/2006/relationships/image" Target="../media/image24.emf"/><Relationship Id="rId4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" Target="../slides/slide6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43.xml"/><Relationship Id="rId7" Type="http://schemas.openxmlformats.org/officeDocument/2006/relationships/slideMaster" Target="../slideMasters/slideMaster1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slide" Target="../slides/slide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7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94735" y="6391278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207435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9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BCD3E7-9BB9-42C7-9CD8-74B186448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2797-7190-49C1-9961-17BB8AF53F51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2BA9-A87D-4E78-BEDE-2E005F34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3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4735" y="6391278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6402389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2" name="Oval 14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4"/>
            <a:ext cx="1930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3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43A84-527C-4669-AFF3-CFBB0AB19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8659-51B8-41DC-A7C8-B9866606303C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0" y="6431355"/>
            <a:ext cx="5107517" cy="42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1000" b="0">
                <a:solidFill>
                  <a:srgbClr val="FFFFFF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7" name="ZoneTexte 7"/>
          <p:cNvSpPr txBox="1">
            <a:spLocks noChangeArrowheads="1"/>
          </p:cNvSpPr>
          <p:nvPr userDrawn="1"/>
        </p:nvSpPr>
        <p:spPr bwMode="auto">
          <a:xfrm>
            <a:off x="9127069" y="6616700"/>
            <a:ext cx="219921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4C4F53"/>
                </a:solidFill>
              </a:rPr>
              <a:t>EU-PREV-2012/03/0007</a:t>
            </a:r>
            <a:endParaRPr lang="en-GB" altLang="cs-CZ" sz="800" b="0">
              <a:solidFill>
                <a:srgbClr val="4C4F53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Bureau\Quentin\Prevenar\1202\travail\visuels\b2360183HR-copiez.png"/>
          <p:cNvPicPr>
            <a:picLocks noChangeAspect="1" noChangeArrowheads="1"/>
          </p:cNvPicPr>
          <p:nvPr userDrawn="1"/>
        </p:nvPicPr>
        <p:blipFill>
          <a:blip r:embed="rId2" cstate="print"/>
          <a:srcRect l="29259"/>
          <a:stretch>
            <a:fillRect/>
          </a:stretch>
        </p:blipFill>
        <p:spPr bwMode="auto">
          <a:xfrm>
            <a:off x="0" y="1243013"/>
            <a:ext cx="646853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7"/>
          <p:cNvSpPr txBox="1">
            <a:spLocks noChangeArrowheads="1"/>
          </p:cNvSpPr>
          <p:nvPr userDrawn="1"/>
        </p:nvSpPr>
        <p:spPr bwMode="auto">
          <a:xfrm>
            <a:off x="5516035" y="6492878"/>
            <a:ext cx="667596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0"/>
          <p:cNvGrpSpPr>
            <a:grpSpLocks/>
          </p:cNvGrpSpPr>
          <p:nvPr userDrawn="1"/>
        </p:nvGrpSpPr>
        <p:grpSpPr bwMode="auto">
          <a:xfrm>
            <a:off x="0" y="539750"/>
            <a:ext cx="7713133" cy="6318250"/>
            <a:chOff x="6813431" y="-346075"/>
            <a:chExt cx="4399230" cy="4804106"/>
          </a:xfrm>
        </p:grpSpPr>
        <p:pic>
          <p:nvPicPr>
            <p:cNvPr id="5" name="Picture 2" descr="C:\Documents and Settings\Administrateur\Bureau\Quentin\Joe Schmitt\travail\Picto 720x540\Polysaccharide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35854" b="6599"/>
            <a:stretch>
              <a:fillRect/>
            </a:stretch>
          </p:blipFill>
          <p:spPr bwMode="auto">
            <a:xfrm>
              <a:off x="6813431" y="-346075"/>
              <a:ext cx="4399230" cy="480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Documents and Settings\Administrateur\Bureau\Quentin\Joe Schmitt\travail\Picto 720x540\protein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24892"/>
            <a:stretch>
              <a:fillRect/>
            </a:stretch>
          </p:blipFill>
          <p:spPr bwMode="auto">
            <a:xfrm>
              <a:off x="6813431" y="918642"/>
              <a:ext cx="2971962" cy="2967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11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10" name="ZoneTexte 7"/>
          <p:cNvSpPr txBox="1">
            <a:spLocks noChangeArrowheads="1"/>
          </p:cNvSpPr>
          <p:nvPr userDrawn="1"/>
        </p:nvSpPr>
        <p:spPr bwMode="auto">
          <a:xfrm>
            <a:off x="5516035" y="6492878"/>
            <a:ext cx="667596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istrateur\Bureau\Quentin\Prevenar\1202\travail\visuels\William-4-détouré-2.png"/>
          <p:cNvPicPr>
            <a:picLocks noChangeAspect="1" noChangeArrowheads="1"/>
          </p:cNvPicPr>
          <p:nvPr userDrawn="1"/>
        </p:nvPicPr>
        <p:blipFill>
          <a:blip r:embed="rId2" cstate="print"/>
          <a:srcRect l="34682"/>
          <a:stretch>
            <a:fillRect/>
          </a:stretch>
        </p:blipFill>
        <p:spPr bwMode="auto">
          <a:xfrm>
            <a:off x="1" y="-144463"/>
            <a:ext cx="5632451" cy="708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5516035" y="6492878"/>
            <a:ext cx="667596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istrateur\Bureau\Quentin\Prevenar\1202\travail\visuels\seringue2.png"/>
          <p:cNvPicPr>
            <a:picLocks noChangeAspect="1" noChangeArrowheads="1"/>
          </p:cNvPicPr>
          <p:nvPr userDrawn="1"/>
        </p:nvPicPr>
        <p:blipFill>
          <a:blip r:embed="rId4" cstate="print"/>
          <a:srcRect l="36091"/>
          <a:stretch>
            <a:fillRect/>
          </a:stretch>
        </p:blipFill>
        <p:spPr bwMode="auto">
          <a:xfrm>
            <a:off x="2" y="2554290"/>
            <a:ext cx="4121151" cy="2466975"/>
          </a:xfrm>
          <a:prstGeom prst="rect">
            <a:avLst/>
          </a:prstGeom>
          <a:noFill/>
          <a:effectLst>
            <a:outerShdw blurRad="304800" dist="50800" dir="5400000" algn="ctr" rotWithShape="0">
              <a:schemeClr val="bg1">
                <a:alpha val="25000"/>
              </a:schemeClr>
            </a:outerShdw>
          </a:effectLst>
        </p:spPr>
      </p:pic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5516035" y="6492878"/>
            <a:ext cx="667596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istrateur\Bureau\Quentin\Prevenar\1202\travail\visuels\medecin-patient.png"/>
          <p:cNvPicPr>
            <a:picLocks noChangeAspect="1" noChangeArrowheads="1"/>
          </p:cNvPicPr>
          <p:nvPr userDrawn="1"/>
        </p:nvPicPr>
        <p:blipFill>
          <a:blip r:embed="rId2" cstate="print"/>
          <a:srcRect l="35968" t="2058"/>
          <a:stretch>
            <a:fillRect/>
          </a:stretch>
        </p:blipFill>
        <p:spPr bwMode="auto">
          <a:xfrm>
            <a:off x="0" y="0"/>
            <a:ext cx="82296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Administrateur\Bureau\Quentin\Prevenar\1202\masque\elements pour masque\couverture-sans-visu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10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5516035" y="6492878"/>
            <a:ext cx="667596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479233" y="2137441"/>
            <a:ext cx="7416803" cy="1470025"/>
          </a:xfrm>
          <a:ln algn="ctr"/>
        </p:spPr>
        <p:txBody>
          <a:bodyPr lIns="36000" rIns="36000"/>
          <a:lstStyle>
            <a:lvl1pPr marL="174625" indent="-174625" algn="l">
              <a:lnSpc>
                <a:spcPct val="100000"/>
              </a:lnSpc>
              <a:defRPr sz="28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34836" y="3775755"/>
            <a:ext cx="7061200" cy="699052"/>
          </a:xfrm>
          <a:ln algn="ctr"/>
        </p:spPr>
        <p:txBody>
          <a:bodyPr lIns="36000" tIns="0" rIns="36000" bIns="0"/>
          <a:lstStyle>
            <a:lvl1pPr marL="0" indent="0" algn="l">
              <a:spcBef>
                <a:spcPct val="0"/>
              </a:spcBef>
              <a:buFont typeface="Arial" pitchFamily="34" charset="0"/>
              <a:buNone/>
              <a:defRPr sz="2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59986" y="3584578"/>
            <a:ext cx="9072033" cy="3651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5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2" y="6616700"/>
            <a:ext cx="116797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</a:t>
            </a:r>
            <a:r>
              <a:rPr lang="fr-FR" altLang="cs-CZ" sz="800" b="0">
                <a:solidFill>
                  <a:srgbClr val="4C4F53"/>
                </a:solidFill>
              </a:rPr>
              <a:t>.</a:t>
            </a:r>
            <a:endParaRPr lang="en-GB" altLang="cs-CZ" sz="800" b="0">
              <a:solidFill>
                <a:srgbClr val="4C4F53"/>
              </a:solidFill>
            </a:endParaRP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554923" y="2119219"/>
            <a:ext cx="9082157" cy="1470025"/>
          </a:xfrm>
          <a:ln algn="ctr"/>
        </p:spPr>
        <p:txBody>
          <a:bodyPr lIns="36000" rIns="36000"/>
          <a:lstStyle>
            <a:lvl1pPr marL="87313" indent="-87313" algn="ctr">
              <a:lnSpc>
                <a:spcPct val="100000"/>
              </a:lnSpc>
              <a:defRPr sz="3200" i="0"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7426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37252" y="3628169"/>
            <a:ext cx="9117496" cy="699052"/>
          </a:xfrm>
          <a:ln algn="ctr"/>
        </p:spPr>
        <p:txBody>
          <a:bodyPr lIns="36000" tIns="0" rIns="36000" bIns="0"/>
          <a:lstStyle>
            <a:lvl1pPr marL="92075" indent="-92075" algn="ctr">
              <a:spcBef>
                <a:spcPct val="0"/>
              </a:spcBef>
              <a:buFont typeface="Arial" pitchFamily="34" charset="0"/>
              <a:buNone/>
              <a:defRPr sz="24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style 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</p:spTree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11499852" y="6605588"/>
            <a:ext cx="615949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73FD9C19-CA52-4E20-BDAB-AE8C65240DFB}" type="slidenum">
              <a:rPr lang="en-US" altLang="cs-CZ" sz="900" b="0" smtClean="0">
                <a:solidFill>
                  <a:srgbClr val="65696E"/>
                </a:solidFill>
                <a:latin typeface="Arial Narrow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900" b="0">
              <a:solidFill>
                <a:srgbClr val="65696E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" y="1"/>
            <a:ext cx="495300" cy="100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954157"/>
            <a:ext cx="11838609" cy="53009"/>
          </a:xfrm>
          <a:prstGeom prst="rect">
            <a:avLst/>
          </a:prstGeom>
          <a:gradFill>
            <a:gsLst>
              <a:gs pos="37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7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0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9" name="ZoneTexte 8"/>
          <p:cNvSpPr txBox="1">
            <a:spLocks noChangeArrowheads="1"/>
          </p:cNvSpPr>
          <p:nvPr userDrawn="1"/>
        </p:nvSpPr>
        <p:spPr bwMode="auto">
          <a:xfrm>
            <a:off x="2" y="6616700"/>
            <a:ext cx="116797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503" y="9528"/>
            <a:ext cx="9513509" cy="923925"/>
          </a:xfrm>
        </p:spPr>
        <p:txBody>
          <a:bodyPr/>
          <a:lstStyle>
            <a:lvl1pPr>
              <a:defRPr i="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7501" y="1371603"/>
            <a:ext cx="11188699" cy="4341813"/>
          </a:xfrm>
        </p:spPr>
        <p:txBody>
          <a:bodyPr/>
          <a:lstStyle>
            <a:lvl3pPr marL="838800" indent="-230400">
              <a:defRPr/>
            </a:lvl3pPr>
            <a:lvl5pPr marL="363538" indent="-363538">
              <a:buClr>
                <a:schemeClr val="bg1"/>
              </a:buClr>
              <a:buFont typeface="Arial" pitchFamily="34" charset="0"/>
              <a:buChar char="•"/>
              <a:defRPr lang="en-US" sz="1600" b="0" i="0" kern="1200" dirty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3D15-D3F5-4871-9D3E-5A03A2E48DAD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6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1F8A0-006F-48A5-B923-68DE5C223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1499852" y="6605588"/>
            <a:ext cx="615949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BECB955-6FD2-43A8-9271-87EEA2EA2960}" type="slidenum">
              <a:rPr lang="en-US" altLang="cs-CZ" sz="900" b="0" smtClean="0">
                <a:solidFill>
                  <a:srgbClr val="65696E"/>
                </a:solidFill>
                <a:latin typeface="Arial Narrow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900" b="0">
              <a:solidFill>
                <a:srgbClr val="65696E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" y="1"/>
            <a:ext cx="495300" cy="100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" y="954157"/>
            <a:ext cx="11838609" cy="53009"/>
          </a:xfrm>
          <a:prstGeom prst="rect">
            <a:avLst/>
          </a:prstGeom>
          <a:gradFill>
            <a:gsLst>
              <a:gs pos="37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6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9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2" y="6616700"/>
            <a:ext cx="116797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7503" y="9528"/>
            <a:ext cx="9494157" cy="923925"/>
          </a:xfrm>
        </p:spPr>
        <p:txBody>
          <a:bodyPr/>
          <a:lstStyle>
            <a:lvl1pPr>
              <a:defRPr i="0"/>
            </a:lvl1pPr>
          </a:lstStyle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1499852" y="6605588"/>
            <a:ext cx="615949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51A5F139-3426-4075-BC8F-163E0B2EAF16}" type="slidenum">
              <a:rPr lang="en-US" altLang="cs-CZ" sz="900" b="0" smtClean="0">
                <a:solidFill>
                  <a:srgbClr val="65696E"/>
                </a:solidFill>
                <a:latin typeface="Arial Narrow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900" b="0">
              <a:solidFill>
                <a:srgbClr val="65696E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" y="1"/>
            <a:ext cx="495300" cy="100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" y="954157"/>
            <a:ext cx="11838609" cy="53009"/>
          </a:xfrm>
          <a:prstGeom prst="rect">
            <a:avLst/>
          </a:prstGeom>
          <a:gradFill>
            <a:gsLst>
              <a:gs pos="37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5" name="Picture 2" descr="C:\Documents and Settings\Administrateur\Bureau\Quentin\Prevenar\1202\masque\elements pour masque\logo-Pfiz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 rot="16200000">
            <a:off x="11156422" y="4971712"/>
            <a:ext cx="1749425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65696E"/>
                </a:solidFill>
              </a:rPr>
              <a:t>EU-PREV-2012/03/0007</a:t>
            </a:r>
          </a:p>
        </p:txBody>
      </p:sp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2" y="6616700"/>
            <a:ext cx="116797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0D1A79-FB7E-4DCC-A1F6-C0BC08BF9448}" type="datetime1">
              <a:rPr lang="cs-CZ"/>
              <a:pPr>
                <a:defRPr/>
              </a:pPr>
              <a:t>07.11.2022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6.KONGRES PRIMÁRNÍ PÉČE, 24.2.2012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E20DD1D-6C9B-4018-8604-6F8A463A00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3838"/>
            <a:ext cx="10972800" cy="4746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1413"/>
            <a:ext cx="5384800" cy="4799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141413"/>
            <a:ext cx="5384800" cy="2322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6325"/>
            <a:ext cx="53848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F0F15A4-09C6-4513-BD01-2659770B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57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32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43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57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94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9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7435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94735" y="6391278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4" name="Oval 10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E053A-176F-4620-B21A-58D72C437F52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9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7AD703-BE49-4A0E-B1D7-22208B28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6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172994" y="6289590"/>
            <a:ext cx="11846011" cy="20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 userDrawn="1"/>
        </p:nvSpPr>
        <p:spPr>
          <a:xfrm>
            <a:off x="-1" y="2359"/>
            <a:ext cx="12192000" cy="5138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>
            <p:extLst/>
          </p:nvPr>
        </p:nvGraphicFramePr>
        <p:xfrm>
          <a:off x="11635947" y="90086"/>
          <a:ext cx="319217" cy="319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3" r:id="rId3" imgW="1579680" imgH="1579680" progId="">
                  <p:embed/>
                </p:oleObj>
              </mc:Choice>
              <mc:Fallback>
                <p:oleObj r:id="rId3" imgW="1579680" imgH="1579680" progId="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5947" y="90086"/>
                        <a:ext cx="319217" cy="3192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3" descr="Znak FVZ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994" y="99991"/>
            <a:ext cx="227281" cy="318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2322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3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5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6795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371600"/>
            <a:ext cx="1158210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83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1372" y="6165966"/>
            <a:ext cx="4632470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371" y="5474879"/>
            <a:ext cx="1109272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371" y="4474248"/>
            <a:ext cx="11092725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33FB4B-1DEB-4491-8F4D-4820C1485BDC}"/>
              </a:ext>
            </a:extLst>
          </p:cNvPr>
          <p:cNvGrpSpPr/>
          <p:nvPr userDrawn="1"/>
        </p:nvGrpSpPr>
        <p:grpSpPr>
          <a:xfrm>
            <a:off x="6846073" y="395135"/>
            <a:ext cx="4798024" cy="2345137"/>
            <a:chOff x="7624263" y="395135"/>
            <a:chExt cx="4019833" cy="2562773"/>
          </a:xfrm>
        </p:grpSpPr>
        <p:pic>
          <p:nvPicPr>
            <p:cNvPr id="26" name="Cell" descr="Orange cell.tif">
              <a:extLst>
                <a:ext uri="{FF2B5EF4-FFF2-40B4-BE49-F238E27FC236}">
                  <a16:creationId xmlns:a16="http://schemas.microsoft.com/office/drawing/2014/main" id="{F2098F9A-310B-40AC-AB0E-299F9C64C2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263" y="1226895"/>
              <a:ext cx="1988366" cy="1278496"/>
            </a:xfrm>
            <a:prstGeom prst="rect">
              <a:avLst/>
            </a:prstGeom>
          </p:spPr>
        </p:pic>
        <p:pic>
          <p:nvPicPr>
            <p:cNvPr id="27" name="Person" descr="Green-figure.png">
              <a:extLst>
                <a:ext uri="{FF2B5EF4-FFF2-40B4-BE49-F238E27FC236}">
                  <a16:creationId xmlns:a16="http://schemas.microsoft.com/office/drawing/2014/main" id="{63D98619-4F6C-4A69-911D-C215EB8AA1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46"/>
            <a:stretch/>
          </p:blipFill>
          <p:spPr>
            <a:xfrm>
              <a:off x="9928820" y="395135"/>
              <a:ext cx="1715276" cy="25627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7E128C-0A52-40A3-AE76-8E860AA48A7E}"/>
              </a:ext>
            </a:extLst>
          </p:cNvPr>
          <p:cNvGrpSpPr>
            <a:grpSpLocks/>
          </p:cNvGrpSpPr>
          <p:nvPr userDrawn="1"/>
        </p:nvGrpSpPr>
        <p:grpSpPr>
          <a:xfrm>
            <a:off x="554736" y="5259480"/>
            <a:ext cx="11093295" cy="45720"/>
            <a:chOff x="228600" y="1204793"/>
            <a:chExt cx="8686800" cy="45720"/>
          </a:xfrm>
        </p:grpSpPr>
        <p:sp>
          <p:nvSpPr>
            <p:cNvPr id="30" name="Freeform 139">
              <a:extLst>
                <a:ext uri="{FF2B5EF4-FFF2-40B4-BE49-F238E27FC236}">
                  <a16:creationId xmlns:a16="http://schemas.microsoft.com/office/drawing/2014/main" id="{9973387B-E627-4F8E-97AF-2CA4AFA7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204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AAC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140">
              <a:extLst>
                <a:ext uri="{FF2B5EF4-FFF2-40B4-BE49-F238E27FC236}">
                  <a16:creationId xmlns:a16="http://schemas.microsoft.com/office/drawing/2014/main" id="{828E7B2B-0FD4-497E-9656-BBFE13ED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858" y="1204793"/>
              <a:ext cx="583196" cy="45720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2" y="0"/>
                    <a:pt x="0" y="13"/>
                    <a:pt x="0" y="38"/>
                  </a:cubicBezTo>
                  <a:cubicBezTo>
                    <a:pt x="0" y="62"/>
                    <a:pt x="12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FB4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41">
              <a:extLst>
                <a:ext uri="{FF2B5EF4-FFF2-40B4-BE49-F238E27FC236}">
                  <a16:creationId xmlns:a16="http://schemas.microsoft.com/office/drawing/2014/main" id="{356CACA9-46CD-422C-B8C2-894D7DA63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510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CB9E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42">
              <a:extLst>
                <a:ext uri="{FF2B5EF4-FFF2-40B4-BE49-F238E27FC236}">
                  <a16:creationId xmlns:a16="http://schemas.microsoft.com/office/drawing/2014/main" id="{2F84804F-297E-439D-BFC7-48351F0C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999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8BE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43">
              <a:extLst>
                <a:ext uri="{FF2B5EF4-FFF2-40B4-BE49-F238E27FC236}">
                  <a16:creationId xmlns:a16="http://schemas.microsoft.com/office/drawing/2014/main" id="{7D6C739F-F359-4B81-BA39-39B9E533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004" y="1204793"/>
              <a:ext cx="580845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65C3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44">
              <a:extLst>
                <a:ext uri="{FF2B5EF4-FFF2-40B4-BE49-F238E27FC236}">
                  <a16:creationId xmlns:a16="http://schemas.microsoft.com/office/drawing/2014/main" id="{649AA520-12A6-4746-B955-2A254F321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658" y="1204793"/>
              <a:ext cx="580845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2C8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1FCCF09D-112B-4613-BC70-5F4D032E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147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2" y="75"/>
                    <a:pt x="412" y="62"/>
                    <a:pt x="412" y="38"/>
                  </a:cubicBezTo>
                  <a:cubicBezTo>
                    <a:pt x="412" y="13"/>
                    <a:pt x="402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CDE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46">
              <a:extLst>
                <a:ext uri="{FF2B5EF4-FFF2-40B4-BE49-F238E27FC236}">
                  <a16:creationId xmlns:a16="http://schemas.microsoft.com/office/drawing/2014/main" id="{1073D4AF-16E7-4ACE-9AD3-0B0403A8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800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80 w 412"/>
                <a:gd name="T15" fmla="*/ 75 h 75"/>
                <a:gd name="T16" fmla="*/ 412 w 412"/>
                <a:gd name="T17" fmla="*/ 38 h 75"/>
                <a:gd name="T18" fmla="*/ 380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D2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47">
              <a:extLst>
                <a:ext uri="{FF2B5EF4-FFF2-40B4-BE49-F238E27FC236}">
                  <a16:creationId xmlns:a16="http://schemas.microsoft.com/office/drawing/2014/main" id="{CC80FFEF-3A66-42FE-9ACD-96737079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454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8D7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48">
              <a:extLst>
                <a:ext uri="{FF2B5EF4-FFF2-40B4-BE49-F238E27FC236}">
                  <a16:creationId xmlns:a16="http://schemas.microsoft.com/office/drawing/2014/main" id="{EAF73005-EC99-4351-885C-07067930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293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5DC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49">
              <a:extLst>
                <a:ext uri="{FF2B5EF4-FFF2-40B4-BE49-F238E27FC236}">
                  <a16:creationId xmlns:a16="http://schemas.microsoft.com/office/drawing/2014/main" id="{87EE108C-C62C-4902-AA14-9EF17908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95" y="1204793"/>
              <a:ext cx="585548" cy="45720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2E1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50">
              <a:extLst>
                <a:ext uri="{FF2B5EF4-FFF2-40B4-BE49-F238E27FC236}">
                  <a16:creationId xmlns:a16="http://schemas.microsoft.com/office/drawing/2014/main" id="{8FF038C4-B9AE-4365-ADC5-565E533927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600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FE6F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FFA4D6B-382E-438E-9E84-FF68AFC7487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1370" y="465957"/>
            <a:ext cx="2304673" cy="520410"/>
          </a:xfrm>
          <a:prstGeom prst="rect">
            <a:avLst/>
          </a:prstGeom>
        </p:spPr>
      </p:pic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84990111-A2FF-0547-A645-5F390045F25F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56696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600200"/>
            <a:ext cx="11582104" cy="4480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6" y="155519"/>
            <a:ext cx="11582400" cy="10108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AD32787-2A7F-44FA-9321-BDE46323B8B7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C16CE-9C69-C047-B36C-43790D68F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096" y="6105600"/>
            <a:ext cx="11585448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</p:spTree>
    <p:extLst>
      <p:ext uri="{BB962C8B-B14F-4D97-AF65-F5344CB8AC3E}">
        <p14:creationId xmlns:p14="http://schemas.microsoft.com/office/powerpoint/2010/main" val="3755701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0/60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65855" y="1371600"/>
            <a:ext cx="7315200" cy="5029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371599"/>
            <a:ext cx="4389120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8277-2566-4CCC-9E61-A69EC1B3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15A926B0-F43F-4453-AD55-7B2B1CB19DE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331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5099" y="1371599"/>
            <a:ext cx="5748568" cy="5029200"/>
          </a:xfrm>
        </p:spPr>
        <p:txBody>
          <a:bodyPr rIns="182880"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33932" y="1371599"/>
            <a:ext cx="5748568" cy="5029200"/>
          </a:xfrm>
        </p:spPr>
        <p:txBody>
          <a:bodyPr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57117-B8BE-4DF4-BE3D-5C7074ED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0EFD7228-5A90-4F19-85D5-9B7E808756F6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1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6083302" y="1576388"/>
            <a:ext cx="12700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cs-CZ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2" y="6410328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5782-7EE2-410B-AC04-C73FA4DF2E34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D096-A809-48D4-8E5E-0536399D5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8B66-F14B-4457-B857-CAE0246F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6DF446A9-C821-411A-A6F2-3216ECB9BFA3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44CE908-106B-DB4A-A4B3-EB74FAEF8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105600"/>
            <a:ext cx="11615532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</p:spTree>
    <p:extLst>
      <p:ext uri="{BB962C8B-B14F-4D97-AF65-F5344CB8AC3E}">
        <p14:creationId xmlns:p14="http://schemas.microsoft.com/office/powerpoint/2010/main" val="2785125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03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6D377E92-FBBE-42BF-9C8B-0495D0D36F71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644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Typ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Moderna color palette and type treatment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04100" y="1791539"/>
            <a:ext cx="39838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*Moderna Brand Colors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35" y="3685591"/>
            <a:ext cx="1904495" cy="95924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179021" y="3869466"/>
            <a:ext cx="1368312" cy="1499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12575" y="3873057"/>
            <a:ext cx="198964" cy="1427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553367" y="2528817"/>
            <a:ext cx="3938900" cy="161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PPT theme colors: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AE05073-A9C5-4BBE-B58B-DD02E3676B46}"/>
              </a:ext>
            </a:extLst>
          </p:cNvPr>
          <p:cNvGrpSpPr/>
          <p:nvPr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69C946FD-3928-4697-82D0-8747084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4F3BA8B-5638-42BF-9E1B-82DBCF7659B7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05D1709-D6AE-4119-8A65-AADC5C63CBC5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A1A8D9D-0DDE-4CE9-BCBC-4A6E22986605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B542E71-D546-4336-83BA-40B9472F1832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083D770-5644-480B-8FDF-79624C412074}"/>
              </a:ext>
            </a:extLst>
          </p:cNvPr>
          <p:cNvSpPr/>
          <p:nvPr userDrawn="1"/>
        </p:nvSpPr>
        <p:spPr>
          <a:xfrm>
            <a:off x="1933400" y="2706728"/>
            <a:ext cx="10073739" cy="7570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D745C671-DA3A-4023-8792-5264DA6E6EC8}"/>
              </a:ext>
            </a:extLst>
          </p:cNvPr>
          <p:cNvSpPr/>
          <p:nvPr/>
        </p:nvSpPr>
        <p:spPr>
          <a:xfrm>
            <a:off x="2628695" y="3465587"/>
            <a:ext cx="1164772" cy="494332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9" h="494332">
                <a:moveTo>
                  <a:pt x="873579" y="0"/>
                </a:moveTo>
                <a:cubicBezTo>
                  <a:pt x="815748" y="176212"/>
                  <a:pt x="757918" y="352425"/>
                  <a:pt x="612322" y="432707"/>
                </a:cubicBezTo>
                <a:cubicBezTo>
                  <a:pt x="466726" y="512989"/>
                  <a:pt x="233363" y="497341"/>
                  <a:pt x="0" y="481693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AFC965B0-3F07-4846-847A-4D63AF8FE1D9}"/>
              </a:ext>
            </a:extLst>
          </p:cNvPr>
          <p:cNvSpPr/>
          <p:nvPr/>
        </p:nvSpPr>
        <p:spPr>
          <a:xfrm>
            <a:off x="379303" y="3236046"/>
            <a:ext cx="364616" cy="681927"/>
          </a:xfrm>
          <a:custGeom>
            <a:avLst/>
            <a:gdLst>
              <a:gd name="connsiteX0" fmla="*/ 140177 w 273462"/>
              <a:gd name="connsiteY0" fmla="*/ 0 h 681926"/>
              <a:gd name="connsiteX1" fmla="*/ 3791 w 273462"/>
              <a:gd name="connsiteY1" fmla="*/ 294468 h 681926"/>
              <a:gd name="connsiteX2" fmla="*/ 273462 w 273462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62" h="681926">
                <a:moveTo>
                  <a:pt x="140177" y="0"/>
                </a:moveTo>
                <a:cubicBezTo>
                  <a:pt x="60877" y="90407"/>
                  <a:pt x="-18423" y="180814"/>
                  <a:pt x="3791" y="294468"/>
                </a:cubicBezTo>
                <a:cubicBezTo>
                  <a:pt x="26005" y="408122"/>
                  <a:pt x="149733" y="545024"/>
                  <a:pt x="273462" y="681926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6A5B7C7-EE00-476B-AEF3-726E9C3E6D66}"/>
              </a:ext>
            </a:extLst>
          </p:cNvPr>
          <p:cNvSpPr/>
          <p:nvPr/>
        </p:nvSpPr>
        <p:spPr>
          <a:xfrm>
            <a:off x="6083407" y="2058103"/>
            <a:ext cx="1018176" cy="733484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80820 w 820740"/>
              <a:gd name="connsiteY0" fmla="*/ 0 h 733484"/>
              <a:gd name="connsiteX1" fmla="*/ 804708 w 820740"/>
              <a:gd name="connsiteY1" fmla="*/ 733484 h 733484"/>
              <a:gd name="connsiteX0" fmla="*/ 19 w 746211"/>
              <a:gd name="connsiteY0" fmla="*/ 0 h 733484"/>
              <a:gd name="connsiteX1" fmla="*/ 723907 w 746211"/>
              <a:gd name="connsiteY1" fmla="*/ 733484 h 7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211" h="733484">
                <a:moveTo>
                  <a:pt x="19" y="0"/>
                </a:moveTo>
                <a:cubicBezTo>
                  <a:pt x="-4731" y="332842"/>
                  <a:pt x="898039" y="354258"/>
                  <a:pt x="723907" y="733484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4F852308-C4A7-4BB9-B6FA-0CB7C5FF1194}"/>
              </a:ext>
            </a:extLst>
          </p:cNvPr>
          <p:cNvSpPr/>
          <p:nvPr/>
        </p:nvSpPr>
        <p:spPr>
          <a:xfrm>
            <a:off x="5623664" y="2044919"/>
            <a:ext cx="455989" cy="733483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792647 w 792647"/>
              <a:gd name="connsiteY0" fmla="*/ 0 h 733483"/>
              <a:gd name="connsiteX1" fmla="*/ 0 w 792647"/>
              <a:gd name="connsiteY1" fmla="*/ 733483 h 733483"/>
              <a:gd name="connsiteX0" fmla="*/ 792647 w 792647"/>
              <a:gd name="connsiteY0" fmla="*/ 0 h 733483"/>
              <a:gd name="connsiteX1" fmla="*/ 0 w 792647"/>
              <a:gd name="connsiteY1" fmla="*/ 733483 h 7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647" h="733483">
                <a:moveTo>
                  <a:pt x="792647" y="0"/>
                </a:moveTo>
                <a:cubicBezTo>
                  <a:pt x="748559" y="279834"/>
                  <a:pt x="174132" y="354257"/>
                  <a:pt x="0" y="733483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6056C59-D02B-4948-AF26-23B470C438A5}"/>
              </a:ext>
            </a:extLst>
          </p:cNvPr>
          <p:cNvSpPr/>
          <p:nvPr/>
        </p:nvSpPr>
        <p:spPr>
          <a:xfrm>
            <a:off x="4145181" y="2039296"/>
            <a:ext cx="1924107" cy="726857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3342009 w 3344690"/>
              <a:gd name="connsiteY0" fmla="*/ 0 h 726857"/>
              <a:gd name="connsiteX1" fmla="*/ 0 w 3344690"/>
              <a:gd name="connsiteY1" fmla="*/ 726857 h 7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4690" h="726857">
                <a:moveTo>
                  <a:pt x="3342009" y="0"/>
                </a:moveTo>
                <a:cubicBezTo>
                  <a:pt x="3451494" y="206947"/>
                  <a:pt x="174132" y="347631"/>
                  <a:pt x="0" y="726857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E008606-B3B8-479B-B144-992FF50B8895}"/>
              </a:ext>
            </a:extLst>
          </p:cNvPr>
          <p:cNvSpPr/>
          <p:nvPr/>
        </p:nvSpPr>
        <p:spPr>
          <a:xfrm>
            <a:off x="6094477" y="2072424"/>
            <a:ext cx="3707379" cy="687101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0 w 14274702"/>
              <a:gd name="connsiteY0" fmla="*/ 0 h 587710"/>
              <a:gd name="connsiteX1" fmla="*/ 14273128 w 14274702"/>
              <a:gd name="connsiteY1" fmla="*/ 587710 h 587710"/>
              <a:gd name="connsiteX0" fmla="*/ 0 w 14274774"/>
              <a:gd name="connsiteY0" fmla="*/ 0 h 587710"/>
              <a:gd name="connsiteX1" fmla="*/ 14273128 w 14274774"/>
              <a:gd name="connsiteY1" fmla="*/ 587710 h 587710"/>
              <a:gd name="connsiteX0" fmla="*/ 0 w 6444566"/>
              <a:gd name="connsiteY0" fmla="*/ 0 h 687101"/>
              <a:gd name="connsiteX1" fmla="*/ 6440764 w 6444566"/>
              <a:gd name="connsiteY1" fmla="*/ 687101 h 68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4566" h="687101">
                <a:moveTo>
                  <a:pt x="0" y="0"/>
                </a:moveTo>
                <a:cubicBezTo>
                  <a:pt x="754504" y="399103"/>
                  <a:pt x="6614896" y="307875"/>
                  <a:pt x="6440764" y="687101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7AFC05-907B-4423-958C-F6DA329C64ED}"/>
              </a:ext>
            </a:extLst>
          </p:cNvPr>
          <p:cNvSpPr txBox="1"/>
          <p:nvPr userDrawn="1"/>
        </p:nvSpPr>
        <p:spPr>
          <a:xfrm>
            <a:off x="6250951" y="4162765"/>
            <a:ext cx="51536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Title is in Century Gothic, Bold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Body copy, footers, and general text is in Arial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7BDF3-EF23-4A53-8AC6-C810D1E0F2CF}"/>
              </a:ext>
            </a:extLst>
          </p:cNvPr>
          <p:cNvSpPr txBox="1"/>
          <p:nvPr userDrawn="1"/>
        </p:nvSpPr>
        <p:spPr>
          <a:xfrm>
            <a:off x="6250953" y="4877005"/>
            <a:ext cx="4511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Subtitles and body copy is set to “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charcoal"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but if you need added emphasis, please use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“Blue”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red”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 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blue”.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C0EB18-43CE-4DDF-9BFD-C438A033A456}"/>
              </a:ext>
            </a:extLst>
          </p:cNvPr>
          <p:cNvGrpSpPr/>
          <p:nvPr userDrawn="1"/>
        </p:nvGrpSpPr>
        <p:grpSpPr>
          <a:xfrm>
            <a:off x="536729" y="2781453"/>
            <a:ext cx="1429329" cy="665999"/>
            <a:chOff x="402544" y="2781448"/>
            <a:chExt cx="1071997" cy="66599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D119478-6DF7-49FA-989B-02516773199E}"/>
                </a:ext>
              </a:extLst>
            </p:cNvPr>
            <p:cNvSpPr/>
            <p:nvPr userDrawn="1"/>
          </p:nvSpPr>
          <p:spPr>
            <a:xfrm>
              <a:off x="450620" y="2781448"/>
              <a:ext cx="974543" cy="435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Charcoal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FEE84F-CAD2-45E8-ABDF-FA9598537645}"/>
                </a:ext>
              </a:extLst>
            </p:cNvPr>
            <p:cNvSpPr txBox="1"/>
            <p:nvPr/>
          </p:nvSpPr>
          <p:spPr>
            <a:xfrm>
              <a:off x="402544" y="321661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R64, G64, B64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8D89543-EDF4-42F0-8CB1-A31804C4D4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E49CA3B-77DB-41B7-AB89-2AF972FA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2614719-34BC-4D9D-A437-218A504F0A3E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7F7D6E2-15D9-4CE6-9E87-DA5927E661FB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92DD76-E998-471F-AEA3-3C8010F1A01B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6A496A8-5F4F-46A0-81DB-6A7AB2A45456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4BF478-BE8E-43E6-9CBE-40B64E8EE9A9}"/>
              </a:ext>
            </a:extLst>
          </p:cNvPr>
          <p:cNvGrpSpPr/>
          <p:nvPr userDrawn="1"/>
        </p:nvGrpSpPr>
        <p:grpSpPr>
          <a:xfrm>
            <a:off x="1934801" y="2775985"/>
            <a:ext cx="1429329" cy="665999"/>
            <a:chOff x="420758" y="4007438"/>
            <a:chExt cx="1071997" cy="6659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82B362-4C03-452F-9790-C0AF2FF48D28}"/>
                </a:ext>
              </a:extLst>
            </p:cNvPr>
            <p:cNvSpPr/>
            <p:nvPr/>
          </p:nvSpPr>
          <p:spPr>
            <a:xfrm>
              <a:off x="468834" y="4007438"/>
              <a:ext cx="974543" cy="435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Blue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7D3C71F-C2DA-4F19-BD8C-26971F46C4F3}"/>
                </a:ext>
              </a:extLst>
            </p:cNvPr>
            <p:cNvSpPr txBox="1"/>
            <p:nvPr/>
          </p:nvSpPr>
          <p:spPr>
            <a:xfrm>
              <a:off x="420758" y="444260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R17, G78, B130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4466D4-3A68-46A2-A2AA-EAA98DD5F00C}"/>
              </a:ext>
            </a:extLst>
          </p:cNvPr>
          <p:cNvGrpSpPr/>
          <p:nvPr userDrawn="1"/>
        </p:nvGrpSpPr>
        <p:grpSpPr>
          <a:xfrm>
            <a:off x="3332872" y="2775984"/>
            <a:ext cx="1572261" cy="669203"/>
            <a:chOff x="1686122" y="4007438"/>
            <a:chExt cx="1179196" cy="66920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90D1D4-0BCA-4319-9250-8BEBC3753BAA}"/>
                </a:ext>
              </a:extLst>
            </p:cNvPr>
            <p:cNvSpPr/>
            <p:nvPr/>
          </p:nvSpPr>
          <p:spPr>
            <a:xfrm>
              <a:off x="1788449" y="4007438"/>
              <a:ext cx="974543" cy="4351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red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90537B-A2E9-464D-8D23-AB71E8830E06}"/>
                </a:ext>
              </a:extLst>
            </p:cNvPr>
            <p:cNvSpPr txBox="1"/>
            <p:nvPr/>
          </p:nvSpPr>
          <p:spPr>
            <a:xfrm>
              <a:off x="1686122" y="444580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R227, G24, B55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B8AF04-0361-496D-8CD1-7877FA7D1CE4}"/>
              </a:ext>
            </a:extLst>
          </p:cNvPr>
          <p:cNvGrpSpPr/>
          <p:nvPr userDrawn="1"/>
        </p:nvGrpSpPr>
        <p:grpSpPr>
          <a:xfrm>
            <a:off x="4873877" y="2775984"/>
            <a:ext cx="1429329" cy="669203"/>
            <a:chOff x="3058686" y="4007438"/>
            <a:chExt cx="1071997" cy="6692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B95846-35D0-4704-BD57-23D42C8E79A1}"/>
                </a:ext>
              </a:extLst>
            </p:cNvPr>
            <p:cNvSpPr/>
            <p:nvPr/>
          </p:nvSpPr>
          <p:spPr>
            <a:xfrm>
              <a:off x="3107413" y="4007438"/>
              <a:ext cx="974543" cy="4351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gold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4B79D9-D32A-4C84-B31E-3A6893EF8042}"/>
                </a:ext>
              </a:extLst>
            </p:cNvPr>
            <p:cNvSpPr txBox="1"/>
            <p:nvPr/>
          </p:nvSpPr>
          <p:spPr>
            <a:xfrm>
              <a:off x="3058686" y="4445809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R248, G151, B29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1C1DC0-DD56-4F7B-A18E-EFC44B566961}"/>
              </a:ext>
            </a:extLst>
          </p:cNvPr>
          <p:cNvGrpSpPr/>
          <p:nvPr userDrawn="1"/>
        </p:nvGrpSpPr>
        <p:grpSpPr>
          <a:xfrm>
            <a:off x="6271949" y="2775985"/>
            <a:ext cx="1431065" cy="665999"/>
            <a:chOff x="4376348" y="4007438"/>
            <a:chExt cx="1073299" cy="66599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5A80688-8C67-492F-9CC5-EF589CB1D943}"/>
                </a:ext>
              </a:extLst>
            </p:cNvPr>
            <p:cNvSpPr/>
            <p:nvPr/>
          </p:nvSpPr>
          <p:spPr>
            <a:xfrm>
              <a:off x="4426377" y="4007438"/>
              <a:ext cx="974543" cy="4351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green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D2E5C7-F8BF-4E93-979A-C4478CE3B8EE}"/>
                </a:ext>
              </a:extLst>
            </p:cNvPr>
            <p:cNvSpPr txBox="1"/>
            <p:nvPr/>
          </p:nvSpPr>
          <p:spPr>
            <a:xfrm>
              <a:off x="4376348" y="4442605"/>
              <a:ext cx="1073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R122, G193, B67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24ED9A8-CF5E-48CD-83E2-792B75615319}"/>
              </a:ext>
            </a:extLst>
          </p:cNvPr>
          <p:cNvGrpSpPr/>
          <p:nvPr userDrawn="1"/>
        </p:nvGrpSpPr>
        <p:grpSpPr>
          <a:xfrm>
            <a:off x="7671753" y="2775984"/>
            <a:ext cx="1428960" cy="669203"/>
            <a:chOff x="5425971" y="4007438"/>
            <a:chExt cx="1071720" cy="66920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EA275B-CD7E-428B-A524-CAA36B0C8AEE}"/>
                </a:ext>
              </a:extLst>
            </p:cNvPr>
            <p:cNvSpPr/>
            <p:nvPr/>
          </p:nvSpPr>
          <p:spPr>
            <a:xfrm>
              <a:off x="5474560" y="4007438"/>
              <a:ext cx="974543" cy="4351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Moderna blue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7605415-B3F8-4F16-ABCE-3FCC2315AD25}"/>
                </a:ext>
              </a:extLst>
            </p:cNvPr>
            <p:cNvSpPr txBox="1"/>
            <p:nvPr/>
          </p:nvSpPr>
          <p:spPr>
            <a:xfrm>
              <a:off x="5425971" y="4445809"/>
              <a:ext cx="1071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R0, G174, B239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D01D007-5967-4AD1-B6F5-4143FE64553D}"/>
              </a:ext>
            </a:extLst>
          </p:cNvPr>
          <p:cNvGrpSpPr/>
          <p:nvPr userDrawn="1"/>
        </p:nvGrpSpPr>
        <p:grpSpPr>
          <a:xfrm>
            <a:off x="9069460" y="2778405"/>
            <a:ext cx="1429329" cy="665999"/>
            <a:chOff x="6961328" y="4009858"/>
            <a:chExt cx="1071997" cy="66599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E53E87-6994-4B43-9EDE-A9B188FE25E4}"/>
                </a:ext>
              </a:extLst>
            </p:cNvPr>
            <p:cNvSpPr/>
            <p:nvPr/>
          </p:nvSpPr>
          <p:spPr>
            <a:xfrm>
              <a:off x="7009404" y="4009858"/>
              <a:ext cx="974543" cy="4351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Grape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D5BE11-CD8E-4EDD-86BC-DCEFBE767B2A}"/>
                </a:ext>
              </a:extLst>
            </p:cNvPr>
            <p:cNvSpPr txBox="1"/>
            <p:nvPr/>
          </p:nvSpPr>
          <p:spPr>
            <a:xfrm>
              <a:off x="6961328" y="444502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R140, G34, B138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32FA72-7F07-4D2E-9B01-3D0902DAEFDD}"/>
              </a:ext>
            </a:extLst>
          </p:cNvPr>
          <p:cNvGrpSpPr/>
          <p:nvPr userDrawn="1"/>
        </p:nvGrpSpPr>
        <p:grpSpPr>
          <a:xfrm>
            <a:off x="10467532" y="2772780"/>
            <a:ext cx="1572261" cy="669203"/>
            <a:chOff x="8226692" y="4009858"/>
            <a:chExt cx="1179196" cy="66920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29EDA69-E931-4280-B9BE-E5E4621B3799}"/>
                </a:ext>
              </a:extLst>
            </p:cNvPr>
            <p:cNvSpPr/>
            <p:nvPr/>
          </p:nvSpPr>
          <p:spPr>
            <a:xfrm>
              <a:off x="8329019" y="4009858"/>
              <a:ext cx="974543" cy="4351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Merlot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ED1CE96-ABD5-4A0A-AC18-3AB348A71C4C}"/>
                </a:ext>
              </a:extLst>
            </p:cNvPr>
            <p:cNvSpPr txBox="1"/>
            <p:nvPr/>
          </p:nvSpPr>
          <p:spPr>
            <a:xfrm>
              <a:off x="8226692" y="444822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R117, G24, B55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D3F6ED-9467-41E8-8B3F-BF0BE58915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59DFE33-1DED-4D3B-AB1B-3765CEDCB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289579E-407E-4443-BDCA-2C4C90CE0CB2}"/>
                </a:ext>
              </a:extLst>
            </p:cNvPr>
            <p:cNvGrpSpPr/>
            <p:nvPr userDrawn="1"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E381390-DA0D-46DF-9E7A-D5B307CBAF12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88F5797-E421-4263-BB0C-0B0F2A71CE44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3F54BD2-14E1-4934-AA23-DC7BAAE50284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Rectangle 59">
            <a:hlinkClick r:id="rId3" action="ppaction://hlinksldjump"/>
            <a:extLst>
              <a:ext uri="{FF2B5EF4-FFF2-40B4-BE49-F238E27FC236}">
                <a16:creationId xmlns:a16="http://schemas.microsoft.com/office/drawing/2014/main" id="{2CEC939E-330A-47F7-95EE-C1FA8C199ED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3443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2F6FD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D527AC1-DD34-4B0D-96E1-2F15D40A13A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D4ED1-2FA5-894C-BE5A-A2F3DBA5D6BB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E8E8E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05AB97B-E51E-394D-B861-6AA749A04E50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21" name="moderna logo">
            <a:extLst>
              <a:ext uri="{FF2B5EF4-FFF2-40B4-BE49-F238E27FC236}">
                <a16:creationId xmlns:a16="http://schemas.microsoft.com/office/drawing/2014/main" id="{8F8AADC3-D388-3045-97CE-FAE1724AFA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24160" y="6469366"/>
            <a:ext cx="1463040" cy="327429"/>
            <a:chOff x="5137150" y="3621898"/>
            <a:chExt cx="2446281" cy="547481"/>
          </a:xfrm>
        </p:grpSpPr>
        <p:grpSp>
          <p:nvGrpSpPr>
            <p:cNvPr id="22" name="dashed line">
              <a:extLst>
                <a:ext uri="{FF2B5EF4-FFF2-40B4-BE49-F238E27FC236}">
                  <a16:creationId xmlns:a16="http://schemas.microsoft.com/office/drawing/2014/main" id="{DFB69B37-DB65-AF41-8DAE-76D27A9B9B3D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872B1726-2826-264F-A17C-3606317C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0">
                <a:extLst>
                  <a:ext uri="{FF2B5EF4-FFF2-40B4-BE49-F238E27FC236}">
                    <a16:creationId xmlns:a16="http://schemas.microsoft.com/office/drawing/2014/main" id="{5E5C3F7B-355F-E64D-8C26-D299B75D2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1">
                <a:extLst>
                  <a:ext uri="{FF2B5EF4-FFF2-40B4-BE49-F238E27FC236}">
                    <a16:creationId xmlns:a16="http://schemas.microsoft.com/office/drawing/2014/main" id="{A69EC992-3BAB-F947-85F6-60255FE97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2">
                <a:extLst>
                  <a:ext uri="{FF2B5EF4-FFF2-40B4-BE49-F238E27FC236}">
                    <a16:creationId xmlns:a16="http://schemas.microsoft.com/office/drawing/2014/main" id="{7BA41988-E280-9F4A-8B7F-4C86B1DC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3">
                <a:extLst>
                  <a:ext uri="{FF2B5EF4-FFF2-40B4-BE49-F238E27FC236}">
                    <a16:creationId xmlns:a16="http://schemas.microsoft.com/office/drawing/2014/main" id="{7C8356D8-16B4-0F41-B518-288F62BEB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4">
                <a:extLst>
                  <a:ext uri="{FF2B5EF4-FFF2-40B4-BE49-F238E27FC236}">
                    <a16:creationId xmlns:a16="http://schemas.microsoft.com/office/drawing/2014/main" id="{8B97F600-8D96-404C-954A-E56080CFA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5">
                <a:extLst>
                  <a:ext uri="{FF2B5EF4-FFF2-40B4-BE49-F238E27FC236}">
                    <a16:creationId xmlns:a16="http://schemas.microsoft.com/office/drawing/2014/main" id="{F960176B-4D2B-4346-A5AC-9EF3F5631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6">
                <a:extLst>
                  <a:ext uri="{FF2B5EF4-FFF2-40B4-BE49-F238E27FC236}">
                    <a16:creationId xmlns:a16="http://schemas.microsoft.com/office/drawing/2014/main" id="{73EE2269-E58A-3B40-9590-1FDE872E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47">
                <a:extLst>
                  <a:ext uri="{FF2B5EF4-FFF2-40B4-BE49-F238E27FC236}">
                    <a16:creationId xmlns:a16="http://schemas.microsoft.com/office/drawing/2014/main" id="{1F69A94A-9248-BF4D-A30E-E57B85DB6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48">
                <a:extLst>
                  <a:ext uri="{FF2B5EF4-FFF2-40B4-BE49-F238E27FC236}">
                    <a16:creationId xmlns:a16="http://schemas.microsoft.com/office/drawing/2014/main" id="{F3CFB3AE-27B9-0C45-8ACF-7945084C9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49">
                <a:extLst>
                  <a:ext uri="{FF2B5EF4-FFF2-40B4-BE49-F238E27FC236}">
                    <a16:creationId xmlns:a16="http://schemas.microsoft.com/office/drawing/2014/main" id="{1E42C24B-A62D-7C42-84F9-6B2A47033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50">
                <a:extLst>
                  <a:ext uri="{FF2B5EF4-FFF2-40B4-BE49-F238E27FC236}">
                    <a16:creationId xmlns:a16="http://schemas.microsoft.com/office/drawing/2014/main" id="{C46264DD-8A36-9B42-A1CE-9D40B78F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moderna">
              <a:extLst>
                <a:ext uri="{FF2B5EF4-FFF2-40B4-BE49-F238E27FC236}">
                  <a16:creationId xmlns:a16="http://schemas.microsoft.com/office/drawing/2014/main" id="{2D7CB45F-3BB7-FE46-9E95-8AC599BF5309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6" name="Freeform 151">
                <a:extLst>
                  <a:ext uri="{FF2B5EF4-FFF2-40B4-BE49-F238E27FC236}">
                    <a16:creationId xmlns:a16="http://schemas.microsoft.com/office/drawing/2014/main" id="{B4F182B7-1DD6-CD46-BB5C-F2D94D1F3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2">
                <a:extLst>
                  <a:ext uri="{FF2B5EF4-FFF2-40B4-BE49-F238E27FC236}">
                    <a16:creationId xmlns:a16="http://schemas.microsoft.com/office/drawing/2014/main" id="{ED9E0CC5-AB1F-CD46-9B93-D03D37C1D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3">
                <a:extLst>
                  <a:ext uri="{FF2B5EF4-FFF2-40B4-BE49-F238E27FC236}">
                    <a16:creationId xmlns:a16="http://schemas.microsoft.com/office/drawing/2014/main" id="{0A40EC51-F8E7-934B-99E4-457CAFC34F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4">
                <a:extLst>
                  <a:ext uri="{FF2B5EF4-FFF2-40B4-BE49-F238E27FC236}">
                    <a16:creationId xmlns:a16="http://schemas.microsoft.com/office/drawing/2014/main" id="{B27262B4-638F-5D42-82F5-503FF66572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5">
                <a:extLst>
                  <a:ext uri="{FF2B5EF4-FFF2-40B4-BE49-F238E27FC236}">
                    <a16:creationId xmlns:a16="http://schemas.microsoft.com/office/drawing/2014/main" id="{B998ED3E-19EC-004E-96C2-81BACD496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56">
                <a:extLst>
                  <a:ext uri="{FF2B5EF4-FFF2-40B4-BE49-F238E27FC236}">
                    <a16:creationId xmlns:a16="http://schemas.microsoft.com/office/drawing/2014/main" id="{4AF0E30A-DFFB-B445-8C4C-A68E0333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57">
                <a:extLst>
                  <a:ext uri="{FF2B5EF4-FFF2-40B4-BE49-F238E27FC236}">
                    <a16:creationId xmlns:a16="http://schemas.microsoft.com/office/drawing/2014/main" id="{64E7D8E9-ED99-B643-AB81-A3C8FBFA7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" name="reg mark">
              <a:extLst>
                <a:ext uri="{FF2B5EF4-FFF2-40B4-BE49-F238E27FC236}">
                  <a16:creationId xmlns:a16="http://schemas.microsoft.com/office/drawing/2014/main" id="{883A9DEB-DCA1-0B43-A35A-2D3DCC4C28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hlinkClick r:id="rId6" action="ppaction://hlinksldjump"/>
            <a:extLst>
              <a:ext uri="{FF2B5EF4-FFF2-40B4-BE49-F238E27FC236}">
                <a16:creationId xmlns:a16="http://schemas.microsoft.com/office/drawing/2014/main" id="{6CB76651-95FC-4840-8C36-B92A0BA4B5D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FC3AD3C-53C3-4343-892F-2456609B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105600"/>
            <a:ext cx="8168640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3C8AC19-2336-4F45-AB14-11D7FC66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6" y="155519"/>
            <a:ext cx="8168344" cy="10108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842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mmar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214E1FF-B27B-344A-85D6-D46EBFB4D1A7}"/>
              </a:ext>
            </a:extLst>
          </p:cNvPr>
          <p:cNvSpPr/>
          <p:nvPr userDrawn="1"/>
        </p:nvSpPr>
        <p:spPr>
          <a:xfrm>
            <a:off x="3375378" y="587022"/>
            <a:ext cx="8816621" cy="542995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Light">
            <a:extLst>
              <a:ext uri="{FF2B5EF4-FFF2-40B4-BE49-F238E27FC236}">
                <a16:creationId xmlns:a16="http://schemas.microsoft.com/office/drawing/2014/main" id="{671EA981-377E-A949-BF86-8C599CD46B66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3420533" cy="6858000"/>
          </a:xfrm>
          <a:prstGeom prst="rect">
            <a:avLst/>
          </a:prstGeom>
          <a:solidFill>
            <a:srgbClr val="124577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D14FF95-6AA5-424F-A63F-EC7DFB78F86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3C5B9AD-6147-44A2-9597-ED5C18AD72CC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DDDDDD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8AC853-273D-4145-A4B9-020840EE19D8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CA3326-C26C-4B39-9864-F54599F541F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904264"/>
            <a:ext cx="2514601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1000" b="0" dirty="0">
                <a:solidFill>
                  <a:srgbClr val="E31837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397BB2-55E4-5D49-90FF-5A930711CE68}"/>
              </a:ext>
            </a:extLst>
          </p:cNvPr>
          <p:cNvSpPr txBox="1">
            <a:spLocks/>
          </p:cNvSpPr>
          <p:nvPr userDrawn="1"/>
        </p:nvSpPr>
        <p:spPr>
          <a:xfrm>
            <a:off x="8111067" y="6534573"/>
            <a:ext cx="2472266" cy="213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Moderna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16" name="moderna logo">
            <a:extLst>
              <a:ext uri="{FF2B5EF4-FFF2-40B4-BE49-F238E27FC236}">
                <a16:creationId xmlns:a16="http://schemas.microsoft.com/office/drawing/2014/main" id="{B95B4EC7-6F18-F145-AD39-DE5CD9FBD0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44289" y="6469366"/>
            <a:ext cx="1463040" cy="327429"/>
            <a:chOff x="5137150" y="3621898"/>
            <a:chExt cx="2446281" cy="547481"/>
          </a:xfrm>
        </p:grpSpPr>
        <p:grpSp>
          <p:nvGrpSpPr>
            <p:cNvPr id="20" name="dashed line">
              <a:extLst>
                <a:ext uri="{FF2B5EF4-FFF2-40B4-BE49-F238E27FC236}">
                  <a16:creationId xmlns:a16="http://schemas.microsoft.com/office/drawing/2014/main" id="{62D30336-F91C-A246-986A-CEF2C6979C60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51D8C61A-F4D6-D44E-8335-38AF81E9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40">
                <a:extLst>
                  <a:ext uri="{FF2B5EF4-FFF2-40B4-BE49-F238E27FC236}">
                    <a16:creationId xmlns:a16="http://schemas.microsoft.com/office/drawing/2014/main" id="{90DA71DD-FB38-BE47-B878-53A8DEF8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41">
                <a:extLst>
                  <a:ext uri="{FF2B5EF4-FFF2-40B4-BE49-F238E27FC236}">
                    <a16:creationId xmlns:a16="http://schemas.microsoft.com/office/drawing/2014/main" id="{2639ED31-77DA-C641-BB95-0151424B7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42">
                <a:extLst>
                  <a:ext uri="{FF2B5EF4-FFF2-40B4-BE49-F238E27FC236}">
                    <a16:creationId xmlns:a16="http://schemas.microsoft.com/office/drawing/2014/main" id="{DAB6FBAE-9F08-ED48-BACE-211B847BF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3">
                <a:extLst>
                  <a:ext uri="{FF2B5EF4-FFF2-40B4-BE49-F238E27FC236}">
                    <a16:creationId xmlns:a16="http://schemas.microsoft.com/office/drawing/2014/main" id="{A4EED86E-9DFF-D14A-AE2A-0C22588A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4">
                <a:extLst>
                  <a:ext uri="{FF2B5EF4-FFF2-40B4-BE49-F238E27FC236}">
                    <a16:creationId xmlns:a16="http://schemas.microsoft.com/office/drawing/2014/main" id="{80D01600-D9D5-F34A-8F28-74A66AB5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5">
                <a:extLst>
                  <a:ext uri="{FF2B5EF4-FFF2-40B4-BE49-F238E27FC236}">
                    <a16:creationId xmlns:a16="http://schemas.microsoft.com/office/drawing/2014/main" id="{753E8DBC-18C1-E547-A80C-1CE89CDD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6">
                <a:extLst>
                  <a:ext uri="{FF2B5EF4-FFF2-40B4-BE49-F238E27FC236}">
                    <a16:creationId xmlns:a16="http://schemas.microsoft.com/office/drawing/2014/main" id="{1692BF2D-28E9-3C43-AAF3-5732F1B3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308C03CF-84AF-6442-B839-FA34BD4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8">
                <a:extLst>
                  <a:ext uri="{FF2B5EF4-FFF2-40B4-BE49-F238E27FC236}">
                    <a16:creationId xmlns:a16="http://schemas.microsoft.com/office/drawing/2014/main" id="{2E003C63-D7B6-FF42-B6EA-CE64BF18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9">
                <a:extLst>
                  <a:ext uri="{FF2B5EF4-FFF2-40B4-BE49-F238E27FC236}">
                    <a16:creationId xmlns:a16="http://schemas.microsoft.com/office/drawing/2014/main" id="{0F9D6895-64D4-4C4A-B4CB-A3BB8521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50">
                <a:extLst>
                  <a:ext uri="{FF2B5EF4-FFF2-40B4-BE49-F238E27FC236}">
                    <a16:creationId xmlns:a16="http://schemas.microsoft.com/office/drawing/2014/main" id="{C204F062-BD81-1B45-816A-7A3FF0E8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moderna">
              <a:extLst>
                <a:ext uri="{FF2B5EF4-FFF2-40B4-BE49-F238E27FC236}">
                  <a16:creationId xmlns:a16="http://schemas.microsoft.com/office/drawing/2014/main" id="{309F1E3F-4EE4-1E47-9513-B2DB8A114EA8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3" name="Freeform 151">
                <a:extLst>
                  <a:ext uri="{FF2B5EF4-FFF2-40B4-BE49-F238E27FC236}">
                    <a16:creationId xmlns:a16="http://schemas.microsoft.com/office/drawing/2014/main" id="{754D2928-D9D8-8142-8EF4-E15ED348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2">
                <a:extLst>
                  <a:ext uri="{FF2B5EF4-FFF2-40B4-BE49-F238E27FC236}">
                    <a16:creationId xmlns:a16="http://schemas.microsoft.com/office/drawing/2014/main" id="{C58BA4A2-3C73-4A43-8296-0947ACD80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3">
                <a:extLst>
                  <a:ext uri="{FF2B5EF4-FFF2-40B4-BE49-F238E27FC236}">
                    <a16:creationId xmlns:a16="http://schemas.microsoft.com/office/drawing/2014/main" id="{FD0E74AE-49B3-D445-B0C7-6A1543B15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4">
                <a:extLst>
                  <a:ext uri="{FF2B5EF4-FFF2-40B4-BE49-F238E27FC236}">
                    <a16:creationId xmlns:a16="http://schemas.microsoft.com/office/drawing/2014/main" id="{DD43C6DA-E653-BB40-B770-3A2AC7A0C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5">
                <a:extLst>
                  <a:ext uri="{FF2B5EF4-FFF2-40B4-BE49-F238E27FC236}">
                    <a16:creationId xmlns:a16="http://schemas.microsoft.com/office/drawing/2014/main" id="{76B48EEE-A39D-D04F-951C-22682761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6">
                <a:extLst>
                  <a:ext uri="{FF2B5EF4-FFF2-40B4-BE49-F238E27FC236}">
                    <a16:creationId xmlns:a16="http://schemas.microsoft.com/office/drawing/2014/main" id="{BA98365C-D814-3D47-9405-986A607D7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7">
                <a:extLst>
                  <a:ext uri="{FF2B5EF4-FFF2-40B4-BE49-F238E27FC236}">
                    <a16:creationId xmlns:a16="http://schemas.microsoft.com/office/drawing/2014/main" id="{FF523334-288D-254B-A9F0-C29D4E74F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g mark">
              <a:extLst>
                <a:ext uri="{FF2B5EF4-FFF2-40B4-BE49-F238E27FC236}">
                  <a16:creationId xmlns:a16="http://schemas.microsoft.com/office/drawing/2014/main" id="{E96885F4-15C2-124C-A707-5E1C4A8778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72B9B-E497-D349-850C-D98390585260}"/>
              </a:ext>
            </a:extLst>
          </p:cNvPr>
          <p:cNvCxnSpPr/>
          <p:nvPr userDrawn="1"/>
        </p:nvCxnSpPr>
        <p:spPr>
          <a:xfrm>
            <a:off x="10533888" y="6501384"/>
            <a:ext cx="0" cy="256032"/>
          </a:xfrm>
          <a:prstGeom prst="line">
            <a:avLst/>
          </a:prstGeom>
          <a:ln>
            <a:solidFill>
              <a:srgbClr val="12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65237EE-6C2E-D343-B111-9BAA18DE38B7}"/>
              </a:ext>
            </a:extLst>
          </p:cNvPr>
          <p:cNvSpPr/>
          <p:nvPr userDrawn="1"/>
        </p:nvSpPr>
        <p:spPr>
          <a:xfrm>
            <a:off x="-1" y="6544019"/>
            <a:ext cx="881349" cy="20603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995CD-46DC-084E-AD78-23E1E7E1A12A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F886B-BC56-A945-A849-B92C74B22607}"/>
              </a:ext>
            </a:extLst>
          </p:cNvPr>
          <p:cNvCxnSpPr>
            <a:cxnSpLocks/>
          </p:cNvCxnSpPr>
          <p:nvPr userDrawn="1"/>
        </p:nvCxnSpPr>
        <p:spPr>
          <a:xfrm>
            <a:off x="570016" y="3590306"/>
            <a:ext cx="2505693" cy="0"/>
          </a:xfrm>
          <a:prstGeom prst="line">
            <a:avLst/>
          </a:prstGeom>
          <a:ln w="28575">
            <a:solidFill>
              <a:srgbClr val="00A5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CB62A2-7A42-C749-918F-1676E500F7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22663" y="6103939"/>
            <a:ext cx="4503737" cy="6191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rgbClr val="383838"/>
                </a:solidFill>
              </a:defRPr>
            </a:lvl1pPr>
            <a:lvl2pPr>
              <a:buNone/>
              <a:defRPr sz="800">
                <a:solidFill>
                  <a:srgbClr val="383838"/>
                </a:solidFill>
              </a:defRPr>
            </a:lvl2pPr>
            <a:lvl3pPr>
              <a:buNone/>
              <a:defRPr sz="800">
                <a:solidFill>
                  <a:srgbClr val="383838"/>
                </a:solidFill>
              </a:defRPr>
            </a:lvl3pPr>
            <a:lvl4pPr>
              <a:buNone/>
              <a:defRPr sz="800">
                <a:solidFill>
                  <a:srgbClr val="383838"/>
                </a:solidFill>
              </a:defRPr>
            </a:lvl4pPr>
            <a:lvl5pPr>
              <a:buNone/>
              <a:defRPr sz="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Rectangle 44">
            <a:hlinkClick r:id="rId9" action="ppaction://hlinksldjump"/>
            <a:extLst>
              <a:ext uri="{FF2B5EF4-FFF2-40B4-BE49-F238E27FC236}">
                <a16:creationId xmlns:a16="http://schemas.microsoft.com/office/drawing/2014/main" id="{437B0005-2061-43E0-A9C1-96F3E6D34217}"/>
              </a:ext>
            </a:extLst>
          </p:cNvPr>
          <p:cNvSpPr/>
          <p:nvPr userDrawn="1"/>
        </p:nvSpPr>
        <p:spPr>
          <a:xfrm>
            <a:off x="10509414" y="6411981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879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ondar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423FB07-8C36-4643-8371-8C5346BF08E5}"/>
              </a:ext>
            </a:extLst>
          </p:cNvPr>
          <p:cNvSpPr/>
          <p:nvPr userDrawn="1"/>
        </p:nvSpPr>
        <p:spPr>
          <a:xfrm>
            <a:off x="3419475" y="587022"/>
            <a:ext cx="8772524" cy="542995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Light">
            <a:extLst>
              <a:ext uri="{FF2B5EF4-FFF2-40B4-BE49-F238E27FC236}">
                <a16:creationId xmlns:a16="http://schemas.microsoft.com/office/drawing/2014/main" id="{671EA981-377E-A949-BF86-8C599CD46B66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3420533" cy="6858000"/>
          </a:xfrm>
          <a:prstGeom prst="rect">
            <a:avLst/>
          </a:prstGeom>
          <a:solidFill>
            <a:srgbClr val="383838">
              <a:alpha val="20000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D14FF95-6AA5-424F-A63F-EC7DFB78F86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12457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3C5B9AD-6147-44A2-9597-ED5C18AD72CC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E31837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8AC853-273D-4145-A4B9-020840EE19D8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CA3326-C26C-4B39-9864-F54599F541F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904264"/>
            <a:ext cx="2514601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1000" b="0" dirty="0">
                <a:solidFill>
                  <a:srgbClr val="383838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SUB-SECTION SUMMARY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397BB2-55E4-5D49-90FF-5A930711CE68}"/>
              </a:ext>
            </a:extLst>
          </p:cNvPr>
          <p:cNvSpPr txBox="1">
            <a:spLocks/>
          </p:cNvSpPr>
          <p:nvPr userDrawn="1"/>
        </p:nvSpPr>
        <p:spPr>
          <a:xfrm>
            <a:off x="3560837" y="6559973"/>
            <a:ext cx="6937829" cy="2007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16" name="moderna logo">
            <a:extLst>
              <a:ext uri="{FF2B5EF4-FFF2-40B4-BE49-F238E27FC236}">
                <a16:creationId xmlns:a16="http://schemas.microsoft.com/office/drawing/2014/main" id="{B95B4EC7-6F18-F145-AD39-DE5CD9FBD0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44289" y="6469366"/>
            <a:ext cx="1463040" cy="327429"/>
            <a:chOff x="5137150" y="3621898"/>
            <a:chExt cx="2446281" cy="547481"/>
          </a:xfrm>
        </p:grpSpPr>
        <p:grpSp>
          <p:nvGrpSpPr>
            <p:cNvPr id="20" name="dashed line">
              <a:extLst>
                <a:ext uri="{FF2B5EF4-FFF2-40B4-BE49-F238E27FC236}">
                  <a16:creationId xmlns:a16="http://schemas.microsoft.com/office/drawing/2014/main" id="{62D30336-F91C-A246-986A-CEF2C6979C60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51D8C61A-F4D6-D44E-8335-38AF81E9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40">
                <a:extLst>
                  <a:ext uri="{FF2B5EF4-FFF2-40B4-BE49-F238E27FC236}">
                    <a16:creationId xmlns:a16="http://schemas.microsoft.com/office/drawing/2014/main" id="{90DA71DD-FB38-BE47-B878-53A8DEF8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41">
                <a:extLst>
                  <a:ext uri="{FF2B5EF4-FFF2-40B4-BE49-F238E27FC236}">
                    <a16:creationId xmlns:a16="http://schemas.microsoft.com/office/drawing/2014/main" id="{2639ED31-77DA-C641-BB95-0151424B7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42">
                <a:extLst>
                  <a:ext uri="{FF2B5EF4-FFF2-40B4-BE49-F238E27FC236}">
                    <a16:creationId xmlns:a16="http://schemas.microsoft.com/office/drawing/2014/main" id="{DAB6FBAE-9F08-ED48-BACE-211B847BF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3">
                <a:extLst>
                  <a:ext uri="{FF2B5EF4-FFF2-40B4-BE49-F238E27FC236}">
                    <a16:creationId xmlns:a16="http://schemas.microsoft.com/office/drawing/2014/main" id="{A4EED86E-9DFF-D14A-AE2A-0C22588A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4">
                <a:extLst>
                  <a:ext uri="{FF2B5EF4-FFF2-40B4-BE49-F238E27FC236}">
                    <a16:creationId xmlns:a16="http://schemas.microsoft.com/office/drawing/2014/main" id="{80D01600-D9D5-F34A-8F28-74A66AB5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5">
                <a:extLst>
                  <a:ext uri="{FF2B5EF4-FFF2-40B4-BE49-F238E27FC236}">
                    <a16:creationId xmlns:a16="http://schemas.microsoft.com/office/drawing/2014/main" id="{753E8DBC-18C1-E547-A80C-1CE89CDD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6">
                <a:extLst>
                  <a:ext uri="{FF2B5EF4-FFF2-40B4-BE49-F238E27FC236}">
                    <a16:creationId xmlns:a16="http://schemas.microsoft.com/office/drawing/2014/main" id="{1692BF2D-28E9-3C43-AAF3-5732F1B3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308C03CF-84AF-6442-B839-FA34BD4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8">
                <a:extLst>
                  <a:ext uri="{FF2B5EF4-FFF2-40B4-BE49-F238E27FC236}">
                    <a16:creationId xmlns:a16="http://schemas.microsoft.com/office/drawing/2014/main" id="{2E003C63-D7B6-FF42-B6EA-CE64BF18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9">
                <a:extLst>
                  <a:ext uri="{FF2B5EF4-FFF2-40B4-BE49-F238E27FC236}">
                    <a16:creationId xmlns:a16="http://schemas.microsoft.com/office/drawing/2014/main" id="{0F9D6895-64D4-4C4A-B4CB-A3BB8521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50">
                <a:extLst>
                  <a:ext uri="{FF2B5EF4-FFF2-40B4-BE49-F238E27FC236}">
                    <a16:creationId xmlns:a16="http://schemas.microsoft.com/office/drawing/2014/main" id="{C204F062-BD81-1B45-816A-7A3FF0E8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moderna">
              <a:extLst>
                <a:ext uri="{FF2B5EF4-FFF2-40B4-BE49-F238E27FC236}">
                  <a16:creationId xmlns:a16="http://schemas.microsoft.com/office/drawing/2014/main" id="{309F1E3F-4EE4-1E47-9513-B2DB8A114EA8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3" name="Freeform 151">
                <a:extLst>
                  <a:ext uri="{FF2B5EF4-FFF2-40B4-BE49-F238E27FC236}">
                    <a16:creationId xmlns:a16="http://schemas.microsoft.com/office/drawing/2014/main" id="{754D2928-D9D8-8142-8EF4-E15ED348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2">
                <a:extLst>
                  <a:ext uri="{FF2B5EF4-FFF2-40B4-BE49-F238E27FC236}">
                    <a16:creationId xmlns:a16="http://schemas.microsoft.com/office/drawing/2014/main" id="{C58BA4A2-3C73-4A43-8296-0947ACD80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3">
                <a:extLst>
                  <a:ext uri="{FF2B5EF4-FFF2-40B4-BE49-F238E27FC236}">
                    <a16:creationId xmlns:a16="http://schemas.microsoft.com/office/drawing/2014/main" id="{FD0E74AE-49B3-D445-B0C7-6A1543B15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4">
                <a:extLst>
                  <a:ext uri="{FF2B5EF4-FFF2-40B4-BE49-F238E27FC236}">
                    <a16:creationId xmlns:a16="http://schemas.microsoft.com/office/drawing/2014/main" id="{DD43C6DA-E653-BB40-B770-3A2AC7A0C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5">
                <a:extLst>
                  <a:ext uri="{FF2B5EF4-FFF2-40B4-BE49-F238E27FC236}">
                    <a16:creationId xmlns:a16="http://schemas.microsoft.com/office/drawing/2014/main" id="{76B48EEE-A39D-D04F-951C-22682761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6">
                <a:extLst>
                  <a:ext uri="{FF2B5EF4-FFF2-40B4-BE49-F238E27FC236}">
                    <a16:creationId xmlns:a16="http://schemas.microsoft.com/office/drawing/2014/main" id="{BA98365C-D814-3D47-9405-986A607D7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7">
                <a:extLst>
                  <a:ext uri="{FF2B5EF4-FFF2-40B4-BE49-F238E27FC236}">
                    <a16:creationId xmlns:a16="http://schemas.microsoft.com/office/drawing/2014/main" id="{FF523334-288D-254B-A9F0-C29D4E74F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g mark">
              <a:extLst>
                <a:ext uri="{FF2B5EF4-FFF2-40B4-BE49-F238E27FC236}">
                  <a16:creationId xmlns:a16="http://schemas.microsoft.com/office/drawing/2014/main" id="{E96885F4-15C2-124C-A707-5E1C4A8778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72B9B-E497-D349-850C-D98390585260}"/>
              </a:ext>
            </a:extLst>
          </p:cNvPr>
          <p:cNvCxnSpPr/>
          <p:nvPr userDrawn="1"/>
        </p:nvCxnSpPr>
        <p:spPr>
          <a:xfrm>
            <a:off x="10533888" y="6501384"/>
            <a:ext cx="0" cy="256032"/>
          </a:xfrm>
          <a:prstGeom prst="line">
            <a:avLst/>
          </a:prstGeom>
          <a:ln>
            <a:solidFill>
              <a:srgbClr val="12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65237EE-6C2E-D343-B111-9BAA18DE38B7}"/>
              </a:ext>
            </a:extLst>
          </p:cNvPr>
          <p:cNvSpPr/>
          <p:nvPr userDrawn="1"/>
        </p:nvSpPr>
        <p:spPr>
          <a:xfrm>
            <a:off x="-1" y="6544019"/>
            <a:ext cx="881349" cy="20603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995CD-46DC-084E-AD78-23E1E7E1A12A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14BB79-0020-2E46-B5FF-CA71DB599C68}"/>
              </a:ext>
            </a:extLst>
          </p:cNvPr>
          <p:cNvCxnSpPr>
            <a:cxnSpLocks/>
          </p:cNvCxnSpPr>
          <p:nvPr userDrawn="1"/>
        </p:nvCxnSpPr>
        <p:spPr>
          <a:xfrm>
            <a:off x="570016" y="3590306"/>
            <a:ext cx="2505693" cy="0"/>
          </a:xfrm>
          <a:prstGeom prst="line">
            <a:avLst/>
          </a:prstGeom>
          <a:ln w="28575">
            <a:solidFill>
              <a:srgbClr val="00A5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hlinkClick r:id="rId9" action="ppaction://hlinksldjump"/>
            <a:extLst>
              <a:ext uri="{FF2B5EF4-FFF2-40B4-BE49-F238E27FC236}">
                <a16:creationId xmlns:a16="http://schemas.microsoft.com/office/drawing/2014/main" id="{69F83D09-82BD-400E-89F8-CE589D0327BA}"/>
              </a:ext>
            </a:extLst>
          </p:cNvPr>
          <p:cNvSpPr/>
          <p:nvPr userDrawn="1"/>
        </p:nvSpPr>
        <p:spPr>
          <a:xfrm>
            <a:off x="10533888" y="6423162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ontent Placeholder 18">
            <a:extLst>
              <a:ext uri="{FF2B5EF4-FFF2-40B4-BE49-F238E27FC236}">
                <a16:creationId xmlns:a16="http://schemas.microsoft.com/office/drawing/2014/main" id="{42B7CFF0-B307-9840-B39B-086819B49F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22663" y="6103939"/>
            <a:ext cx="4503737" cy="6191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rgbClr val="383838"/>
                </a:solidFill>
              </a:defRPr>
            </a:lvl1pPr>
            <a:lvl2pPr>
              <a:buNone/>
              <a:defRPr sz="800">
                <a:solidFill>
                  <a:srgbClr val="383838"/>
                </a:solidFill>
              </a:defRPr>
            </a:lvl2pPr>
            <a:lvl3pPr>
              <a:buNone/>
              <a:defRPr sz="800">
                <a:solidFill>
                  <a:srgbClr val="383838"/>
                </a:solidFill>
              </a:defRPr>
            </a:lvl3pPr>
            <a:lvl4pPr>
              <a:buNone/>
              <a:defRPr sz="800">
                <a:solidFill>
                  <a:srgbClr val="383838"/>
                </a:solidFill>
              </a:defRPr>
            </a:lvl4pPr>
            <a:lvl5pPr>
              <a:buNone/>
              <a:defRPr sz="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0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371600"/>
            <a:ext cx="1158210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691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551372" y="6165966"/>
            <a:ext cx="4632470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51371" y="5474879"/>
            <a:ext cx="1109272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1371" y="4474248"/>
            <a:ext cx="11092725" cy="615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sz="40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33FB4B-1DEB-4491-8F4D-4820C1485BDC}"/>
              </a:ext>
            </a:extLst>
          </p:cNvPr>
          <p:cNvGrpSpPr/>
          <p:nvPr userDrawn="1"/>
        </p:nvGrpSpPr>
        <p:grpSpPr>
          <a:xfrm>
            <a:off x="6846073" y="395135"/>
            <a:ext cx="4798024" cy="2345137"/>
            <a:chOff x="7624263" y="395135"/>
            <a:chExt cx="4019833" cy="2562773"/>
          </a:xfrm>
        </p:grpSpPr>
        <p:pic>
          <p:nvPicPr>
            <p:cNvPr id="26" name="Cell" descr="Orange cell.tif">
              <a:extLst>
                <a:ext uri="{FF2B5EF4-FFF2-40B4-BE49-F238E27FC236}">
                  <a16:creationId xmlns:a16="http://schemas.microsoft.com/office/drawing/2014/main" id="{F2098F9A-310B-40AC-AB0E-299F9C64C2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263" y="1226895"/>
              <a:ext cx="1988366" cy="1278496"/>
            </a:xfrm>
            <a:prstGeom prst="rect">
              <a:avLst/>
            </a:prstGeom>
          </p:spPr>
        </p:pic>
        <p:pic>
          <p:nvPicPr>
            <p:cNvPr id="27" name="Person" descr="Green-figure.png">
              <a:extLst>
                <a:ext uri="{FF2B5EF4-FFF2-40B4-BE49-F238E27FC236}">
                  <a16:creationId xmlns:a16="http://schemas.microsoft.com/office/drawing/2014/main" id="{63D98619-4F6C-4A69-911D-C215EB8AA1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546"/>
            <a:stretch/>
          </p:blipFill>
          <p:spPr>
            <a:xfrm>
              <a:off x="9928820" y="395135"/>
              <a:ext cx="1715276" cy="256277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7E128C-0A52-40A3-AE76-8E860AA48A7E}"/>
              </a:ext>
            </a:extLst>
          </p:cNvPr>
          <p:cNvGrpSpPr>
            <a:grpSpLocks/>
          </p:cNvGrpSpPr>
          <p:nvPr userDrawn="1"/>
        </p:nvGrpSpPr>
        <p:grpSpPr>
          <a:xfrm>
            <a:off x="554736" y="5259480"/>
            <a:ext cx="11093295" cy="45720"/>
            <a:chOff x="228600" y="1204793"/>
            <a:chExt cx="8686800" cy="45720"/>
          </a:xfrm>
        </p:grpSpPr>
        <p:sp>
          <p:nvSpPr>
            <p:cNvPr id="30" name="Freeform 139">
              <a:extLst>
                <a:ext uri="{FF2B5EF4-FFF2-40B4-BE49-F238E27FC236}">
                  <a16:creationId xmlns:a16="http://schemas.microsoft.com/office/drawing/2014/main" id="{9973387B-E627-4F8E-97AF-2CA4AFA7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2204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AAC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Freeform 140">
              <a:extLst>
                <a:ext uri="{FF2B5EF4-FFF2-40B4-BE49-F238E27FC236}">
                  <a16:creationId xmlns:a16="http://schemas.microsoft.com/office/drawing/2014/main" id="{828E7B2B-0FD4-497E-9656-BBFE13ED7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858" y="1204793"/>
              <a:ext cx="583196" cy="45720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2" y="0"/>
                    <a:pt x="0" y="13"/>
                    <a:pt x="0" y="38"/>
                  </a:cubicBezTo>
                  <a:cubicBezTo>
                    <a:pt x="0" y="62"/>
                    <a:pt x="12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FB4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Freeform 141">
              <a:extLst>
                <a:ext uri="{FF2B5EF4-FFF2-40B4-BE49-F238E27FC236}">
                  <a16:creationId xmlns:a16="http://schemas.microsoft.com/office/drawing/2014/main" id="{356CACA9-46CD-422C-B8C2-894D7DA63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510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CB9E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142">
              <a:extLst>
                <a:ext uri="{FF2B5EF4-FFF2-40B4-BE49-F238E27FC236}">
                  <a16:creationId xmlns:a16="http://schemas.microsoft.com/office/drawing/2014/main" id="{2F84804F-297E-439D-BFC7-48351F0C1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6999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8BE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143">
              <a:extLst>
                <a:ext uri="{FF2B5EF4-FFF2-40B4-BE49-F238E27FC236}">
                  <a16:creationId xmlns:a16="http://schemas.microsoft.com/office/drawing/2014/main" id="{7D6C739F-F359-4B81-BA39-39B9E533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004" y="1204793"/>
              <a:ext cx="580845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65C3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144">
              <a:extLst>
                <a:ext uri="{FF2B5EF4-FFF2-40B4-BE49-F238E27FC236}">
                  <a16:creationId xmlns:a16="http://schemas.microsoft.com/office/drawing/2014/main" id="{649AA520-12A6-4746-B955-2A254F321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658" y="1204793"/>
              <a:ext cx="580845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2C8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Freeform 145">
              <a:extLst>
                <a:ext uri="{FF2B5EF4-FFF2-40B4-BE49-F238E27FC236}">
                  <a16:creationId xmlns:a16="http://schemas.microsoft.com/office/drawing/2014/main" id="{1FCCF09D-112B-4613-BC70-5F4D032E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147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2" y="75"/>
                    <a:pt x="412" y="62"/>
                    <a:pt x="412" y="38"/>
                  </a:cubicBezTo>
                  <a:cubicBezTo>
                    <a:pt x="412" y="13"/>
                    <a:pt x="402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CDE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reeform 146">
              <a:extLst>
                <a:ext uri="{FF2B5EF4-FFF2-40B4-BE49-F238E27FC236}">
                  <a16:creationId xmlns:a16="http://schemas.microsoft.com/office/drawing/2014/main" id="{1073D4AF-16E7-4ACE-9AD3-0B0403A88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800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80 w 412"/>
                <a:gd name="T15" fmla="*/ 75 h 75"/>
                <a:gd name="T16" fmla="*/ 412 w 412"/>
                <a:gd name="T17" fmla="*/ 38 h 75"/>
                <a:gd name="T18" fmla="*/ 380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D2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reeform 147">
              <a:extLst>
                <a:ext uri="{FF2B5EF4-FFF2-40B4-BE49-F238E27FC236}">
                  <a16:creationId xmlns:a16="http://schemas.microsoft.com/office/drawing/2014/main" id="{CC80FFEF-3A66-42FE-9ACD-96737079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1454" y="1204793"/>
              <a:ext cx="583196" cy="45720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8D7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148">
              <a:extLst>
                <a:ext uri="{FF2B5EF4-FFF2-40B4-BE49-F238E27FC236}">
                  <a16:creationId xmlns:a16="http://schemas.microsoft.com/office/drawing/2014/main" id="{EAF73005-EC99-4351-885C-070679304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293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5DC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149">
              <a:extLst>
                <a:ext uri="{FF2B5EF4-FFF2-40B4-BE49-F238E27FC236}">
                  <a16:creationId xmlns:a16="http://schemas.microsoft.com/office/drawing/2014/main" id="{87EE108C-C62C-4902-AA14-9EF17908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595" y="1204793"/>
              <a:ext cx="585548" cy="45720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2E1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150">
              <a:extLst>
                <a:ext uri="{FF2B5EF4-FFF2-40B4-BE49-F238E27FC236}">
                  <a16:creationId xmlns:a16="http://schemas.microsoft.com/office/drawing/2014/main" id="{8FF038C4-B9AE-4365-ADC5-565E533927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600" y="1204793"/>
              <a:ext cx="583196" cy="45720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FE6F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FFFA4D6B-382E-438E-9E84-FF68AFC7487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1370" y="465957"/>
            <a:ext cx="2304673" cy="520410"/>
          </a:xfrm>
          <a:prstGeom prst="rect">
            <a:avLst/>
          </a:prstGeom>
        </p:spPr>
      </p:pic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84990111-A2FF-0547-A645-5F390045F25F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2575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600200"/>
            <a:ext cx="11582104" cy="44805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6" y="155519"/>
            <a:ext cx="11582400" cy="10108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3AD32787-2A7F-44FA-9321-BDE46323B8B7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C16CE-9C69-C047-B36C-43790D68F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5096" y="6105600"/>
            <a:ext cx="11585448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</p:spTree>
    <p:extLst>
      <p:ext uri="{BB962C8B-B14F-4D97-AF65-F5344CB8AC3E}">
        <p14:creationId xmlns:p14="http://schemas.microsoft.com/office/powerpoint/2010/main" val="3153979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0/60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65855" y="1371600"/>
            <a:ext cx="7315200" cy="50292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371599"/>
            <a:ext cx="4389120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8277-2566-4CCC-9E61-A69EC1B3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15A926B0-F43F-4453-AD55-7B2B1CB19DE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2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6096000" y="2200278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cs-CZ" sz="140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2" name="Rectangle 10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5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7" name="Oval 2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A148-2845-4DCC-9B3A-79D5E617B852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8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9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561ACFE-F992-4612-8B61-DA0E56DBF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5099" y="1371599"/>
            <a:ext cx="5748568" cy="5029200"/>
          </a:xfrm>
        </p:spPr>
        <p:txBody>
          <a:bodyPr rIns="182880"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33932" y="1371599"/>
            <a:ext cx="5748568" cy="5029200"/>
          </a:xfrm>
        </p:spPr>
        <p:txBody>
          <a:bodyPr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57117-B8BE-4DF4-BE3D-5C7074ED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0EFD7228-5A90-4F19-85D5-9B7E808756F6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065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8B66-F14B-4457-B857-CAE0246F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6DF446A9-C821-411A-A6F2-3216ECB9BFA3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44CE908-106B-DB4A-A4B3-EB74FAEF8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105600"/>
            <a:ext cx="11615532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</p:spTree>
    <p:extLst>
      <p:ext uri="{BB962C8B-B14F-4D97-AF65-F5344CB8AC3E}">
        <p14:creationId xmlns:p14="http://schemas.microsoft.com/office/powerpoint/2010/main" val="1815519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03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6D377E92-FBBE-42BF-9C8B-0495D0D36F71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022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Typ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Moderna color palette and type treatment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04100" y="1791539"/>
            <a:ext cx="39838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*Moderna Brand Colors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35" y="3685591"/>
            <a:ext cx="1904495" cy="95924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179021" y="3869466"/>
            <a:ext cx="1368312" cy="1499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12575" y="3873057"/>
            <a:ext cx="198964" cy="1427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553367" y="2528817"/>
            <a:ext cx="3938900" cy="161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PPT theme colors: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AE05073-A9C5-4BBE-B58B-DD02E3676B46}"/>
              </a:ext>
            </a:extLst>
          </p:cNvPr>
          <p:cNvGrpSpPr/>
          <p:nvPr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69C946FD-3928-4697-82D0-8747084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4F3BA8B-5638-42BF-9E1B-82DBCF7659B7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05D1709-D6AE-4119-8A65-AADC5C63CBC5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A1A8D9D-0DDE-4CE9-BCBC-4A6E22986605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B542E71-D546-4336-83BA-40B9472F1832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083D770-5644-480B-8FDF-79624C412074}"/>
              </a:ext>
            </a:extLst>
          </p:cNvPr>
          <p:cNvSpPr/>
          <p:nvPr userDrawn="1"/>
        </p:nvSpPr>
        <p:spPr>
          <a:xfrm>
            <a:off x="1933400" y="2706728"/>
            <a:ext cx="10073739" cy="7570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D745C671-DA3A-4023-8792-5264DA6E6EC8}"/>
              </a:ext>
            </a:extLst>
          </p:cNvPr>
          <p:cNvSpPr/>
          <p:nvPr/>
        </p:nvSpPr>
        <p:spPr>
          <a:xfrm>
            <a:off x="2628695" y="3465587"/>
            <a:ext cx="1164772" cy="494332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9" h="494332">
                <a:moveTo>
                  <a:pt x="873579" y="0"/>
                </a:moveTo>
                <a:cubicBezTo>
                  <a:pt x="815748" y="176212"/>
                  <a:pt x="757918" y="352425"/>
                  <a:pt x="612322" y="432707"/>
                </a:cubicBezTo>
                <a:cubicBezTo>
                  <a:pt x="466726" y="512989"/>
                  <a:pt x="233363" y="497341"/>
                  <a:pt x="0" y="481693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AFC965B0-3F07-4846-847A-4D63AF8FE1D9}"/>
              </a:ext>
            </a:extLst>
          </p:cNvPr>
          <p:cNvSpPr/>
          <p:nvPr/>
        </p:nvSpPr>
        <p:spPr>
          <a:xfrm>
            <a:off x="379303" y="3236046"/>
            <a:ext cx="364616" cy="681927"/>
          </a:xfrm>
          <a:custGeom>
            <a:avLst/>
            <a:gdLst>
              <a:gd name="connsiteX0" fmla="*/ 140177 w 273462"/>
              <a:gd name="connsiteY0" fmla="*/ 0 h 681926"/>
              <a:gd name="connsiteX1" fmla="*/ 3791 w 273462"/>
              <a:gd name="connsiteY1" fmla="*/ 294468 h 681926"/>
              <a:gd name="connsiteX2" fmla="*/ 273462 w 273462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62" h="681926">
                <a:moveTo>
                  <a:pt x="140177" y="0"/>
                </a:moveTo>
                <a:cubicBezTo>
                  <a:pt x="60877" y="90407"/>
                  <a:pt x="-18423" y="180814"/>
                  <a:pt x="3791" y="294468"/>
                </a:cubicBezTo>
                <a:cubicBezTo>
                  <a:pt x="26005" y="408122"/>
                  <a:pt x="149733" y="545024"/>
                  <a:pt x="273462" y="681926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6A5B7C7-EE00-476B-AEF3-726E9C3E6D66}"/>
              </a:ext>
            </a:extLst>
          </p:cNvPr>
          <p:cNvSpPr/>
          <p:nvPr/>
        </p:nvSpPr>
        <p:spPr>
          <a:xfrm>
            <a:off x="6083407" y="2058103"/>
            <a:ext cx="1018176" cy="733484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80820 w 820740"/>
              <a:gd name="connsiteY0" fmla="*/ 0 h 733484"/>
              <a:gd name="connsiteX1" fmla="*/ 804708 w 820740"/>
              <a:gd name="connsiteY1" fmla="*/ 733484 h 733484"/>
              <a:gd name="connsiteX0" fmla="*/ 19 w 746211"/>
              <a:gd name="connsiteY0" fmla="*/ 0 h 733484"/>
              <a:gd name="connsiteX1" fmla="*/ 723907 w 746211"/>
              <a:gd name="connsiteY1" fmla="*/ 733484 h 7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211" h="733484">
                <a:moveTo>
                  <a:pt x="19" y="0"/>
                </a:moveTo>
                <a:cubicBezTo>
                  <a:pt x="-4731" y="332842"/>
                  <a:pt x="898039" y="354258"/>
                  <a:pt x="723907" y="733484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4F852308-C4A7-4BB9-B6FA-0CB7C5FF1194}"/>
              </a:ext>
            </a:extLst>
          </p:cNvPr>
          <p:cNvSpPr/>
          <p:nvPr/>
        </p:nvSpPr>
        <p:spPr>
          <a:xfrm>
            <a:off x="5623664" y="2044919"/>
            <a:ext cx="455989" cy="733483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792647 w 792647"/>
              <a:gd name="connsiteY0" fmla="*/ 0 h 733483"/>
              <a:gd name="connsiteX1" fmla="*/ 0 w 792647"/>
              <a:gd name="connsiteY1" fmla="*/ 733483 h 733483"/>
              <a:gd name="connsiteX0" fmla="*/ 792647 w 792647"/>
              <a:gd name="connsiteY0" fmla="*/ 0 h 733483"/>
              <a:gd name="connsiteX1" fmla="*/ 0 w 792647"/>
              <a:gd name="connsiteY1" fmla="*/ 733483 h 7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647" h="733483">
                <a:moveTo>
                  <a:pt x="792647" y="0"/>
                </a:moveTo>
                <a:cubicBezTo>
                  <a:pt x="748559" y="279834"/>
                  <a:pt x="174132" y="354257"/>
                  <a:pt x="0" y="733483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6056C59-D02B-4948-AF26-23B470C438A5}"/>
              </a:ext>
            </a:extLst>
          </p:cNvPr>
          <p:cNvSpPr/>
          <p:nvPr/>
        </p:nvSpPr>
        <p:spPr>
          <a:xfrm>
            <a:off x="4145181" y="2039296"/>
            <a:ext cx="1924107" cy="726857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3342009 w 3344690"/>
              <a:gd name="connsiteY0" fmla="*/ 0 h 726857"/>
              <a:gd name="connsiteX1" fmla="*/ 0 w 3344690"/>
              <a:gd name="connsiteY1" fmla="*/ 726857 h 7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4690" h="726857">
                <a:moveTo>
                  <a:pt x="3342009" y="0"/>
                </a:moveTo>
                <a:cubicBezTo>
                  <a:pt x="3451494" y="206947"/>
                  <a:pt x="174132" y="347631"/>
                  <a:pt x="0" y="726857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E008606-B3B8-479B-B144-992FF50B8895}"/>
              </a:ext>
            </a:extLst>
          </p:cNvPr>
          <p:cNvSpPr/>
          <p:nvPr/>
        </p:nvSpPr>
        <p:spPr>
          <a:xfrm>
            <a:off x="6094477" y="2072424"/>
            <a:ext cx="3707379" cy="687101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0 w 14274702"/>
              <a:gd name="connsiteY0" fmla="*/ 0 h 587710"/>
              <a:gd name="connsiteX1" fmla="*/ 14273128 w 14274702"/>
              <a:gd name="connsiteY1" fmla="*/ 587710 h 587710"/>
              <a:gd name="connsiteX0" fmla="*/ 0 w 14274774"/>
              <a:gd name="connsiteY0" fmla="*/ 0 h 587710"/>
              <a:gd name="connsiteX1" fmla="*/ 14273128 w 14274774"/>
              <a:gd name="connsiteY1" fmla="*/ 587710 h 587710"/>
              <a:gd name="connsiteX0" fmla="*/ 0 w 6444566"/>
              <a:gd name="connsiteY0" fmla="*/ 0 h 687101"/>
              <a:gd name="connsiteX1" fmla="*/ 6440764 w 6444566"/>
              <a:gd name="connsiteY1" fmla="*/ 687101 h 68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4566" h="687101">
                <a:moveTo>
                  <a:pt x="0" y="0"/>
                </a:moveTo>
                <a:cubicBezTo>
                  <a:pt x="754504" y="399103"/>
                  <a:pt x="6614896" y="307875"/>
                  <a:pt x="6440764" y="687101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7AFC05-907B-4423-958C-F6DA329C64ED}"/>
              </a:ext>
            </a:extLst>
          </p:cNvPr>
          <p:cNvSpPr txBox="1"/>
          <p:nvPr userDrawn="1"/>
        </p:nvSpPr>
        <p:spPr>
          <a:xfrm>
            <a:off x="6250951" y="4162765"/>
            <a:ext cx="51536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Title is in Century Gothic, Bold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Body copy, footers, and general text is in Arial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7BDF3-EF23-4A53-8AC6-C810D1E0F2CF}"/>
              </a:ext>
            </a:extLst>
          </p:cNvPr>
          <p:cNvSpPr txBox="1"/>
          <p:nvPr userDrawn="1"/>
        </p:nvSpPr>
        <p:spPr>
          <a:xfrm>
            <a:off x="6250953" y="4877005"/>
            <a:ext cx="4511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Subtitles and body copy is set to “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charcoal"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but if you need added emphasis, please use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“Blue”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red”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 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blue”.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C0EB18-43CE-4DDF-9BFD-C438A033A456}"/>
              </a:ext>
            </a:extLst>
          </p:cNvPr>
          <p:cNvGrpSpPr/>
          <p:nvPr userDrawn="1"/>
        </p:nvGrpSpPr>
        <p:grpSpPr>
          <a:xfrm>
            <a:off x="536729" y="2781453"/>
            <a:ext cx="1429329" cy="665999"/>
            <a:chOff x="402544" y="2781448"/>
            <a:chExt cx="1071997" cy="66599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D119478-6DF7-49FA-989B-02516773199E}"/>
                </a:ext>
              </a:extLst>
            </p:cNvPr>
            <p:cNvSpPr/>
            <p:nvPr userDrawn="1"/>
          </p:nvSpPr>
          <p:spPr>
            <a:xfrm>
              <a:off x="450620" y="2781448"/>
              <a:ext cx="974543" cy="435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Charcoal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FEE84F-CAD2-45E8-ABDF-FA9598537645}"/>
                </a:ext>
              </a:extLst>
            </p:cNvPr>
            <p:cNvSpPr txBox="1"/>
            <p:nvPr/>
          </p:nvSpPr>
          <p:spPr>
            <a:xfrm>
              <a:off x="402544" y="321661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R64, G64, B64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8D89543-EDF4-42F0-8CB1-A31804C4D4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E49CA3B-77DB-41B7-AB89-2AF972FA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2614719-34BC-4D9D-A437-218A504F0A3E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7F7D6E2-15D9-4CE6-9E87-DA5927E661FB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92DD76-E998-471F-AEA3-3C8010F1A01B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6A496A8-5F4F-46A0-81DB-6A7AB2A45456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4BF478-BE8E-43E6-9CBE-40B64E8EE9A9}"/>
              </a:ext>
            </a:extLst>
          </p:cNvPr>
          <p:cNvGrpSpPr/>
          <p:nvPr userDrawn="1"/>
        </p:nvGrpSpPr>
        <p:grpSpPr>
          <a:xfrm>
            <a:off x="1934801" y="2775985"/>
            <a:ext cx="1429329" cy="665999"/>
            <a:chOff x="420758" y="4007438"/>
            <a:chExt cx="1071997" cy="6659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82B362-4C03-452F-9790-C0AF2FF48D28}"/>
                </a:ext>
              </a:extLst>
            </p:cNvPr>
            <p:cNvSpPr/>
            <p:nvPr/>
          </p:nvSpPr>
          <p:spPr>
            <a:xfrm>
              <a:off x="468834" y="4007438"/>
              <a:ext cx="974543" cy="435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Blue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7D3C71F-C2DA-4F19-BD8C-26971F46C4F3}"/>
                </a:ext>
              </a:extLst>
            </p:cNvPr>
            <p:cNvSpPr txBox="1"/>
            <p:nvPr/>
          </p:nvSpPr>
          <p:spPr>
            <a:xfrm>
              <a:off x="420758" y="444260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R17, G78, B130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4466D4-3A68-46A2-A2AA-EAA98DD5F00C}"/>
              </a:ext>
            </a:extLst>
          </p:cNvPr>
          <p:cNvGrpSpPr/>
          <p:nvPr userDrawn="1"/>
        </p:nvGrpSpPr>
        <p:grpSpPr>
          <a:xfrm>
            <a:off x="3332872" y="2775984"/>
            <a:ext cx="1572261" cy="669203"/>
            <a:chOff x="1686122" y="4007438"/>
            <a:chExt cx="1179196" cy="66920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90D1D4-0BCA-4319-9250-8BEBC3753BAA}"/>
                </a:ext>
              </a:extLst>
            </p:cNvPr>
            <p:cNvSpPr/>
            <p:nvPr/>
          </p:nvSpPr>
          <p:spPr>
            <a:xfrm>
              <a:off x="1788449" y="4007438"/>
              <a:ext cx="974543" cy="4351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red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90537B-A2E9-464D-8D23-AB71E8830E06}"/>
                </a:ext>
              </a:extLst>
            </p:cNvPr>
            <p:cNvSpPr txBox="1"/>
            <p:nvPr/>
          </p:nvSpPr>
          <p:spPr>
            <a:xfrm>
              <a:off x="1686122" y="444580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R227, G24, B55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B8AF04-0361-496D-8CD1-7877FA7D1CE4}"/>
              </a:ext>
            </a:extLst>
          </p:cNvPr>
          <p:cNvGrpSpPr/>
          <p:nvPr userDrawn="1"/>
        </p:nvGrpSpPr>
        <p:grpSpPr>
          <a:xfrm>
            <a:off x="4873877" y="2775984"/>
            <a:ext cx="1429329" cy="669203"/>
            <a:chOff x="3058686" y="4007438"/>
            <a:chExt cx="1071997" cy="6692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B95846-35D0-4704-BD57-23D42C8E79A1}"/>
                </a:ext>
              </a:extLst>
            </p:cNvPr>
            <p:cNvSpPr/>
            <p:nvPr/>
          </p:nvSpPr>
          <p:spPr>
            <a:xfrm>
              <a:off x="3107413" y="4007438"/>
              <a:ext cx="974543" cy="4351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gold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4B79D9-D32A-4C84-B31E-3A6893EF8042}"/>
                </a:ext>
              </a:extLst>
            </p:cNvPr>
            <p:cNvSpPr txBox="1"/>
            <p:nvPr/>
          </p:nvSpPr>
          <p:spPr>
            <a:xfrm>
              <a:off x="3058686" y="4445809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R248, G151, B29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1C1DC0-DD56-4F7B-A18E-EFC44B566961}"/>
              </a:ext>
            </a:extLst>
          </p:cNvPr>
          <p:cNvGrpSpPr/>
          <p:nvPr userDrawn="1"/>
        </p:nvGrpSpPr>
        <p:grpSpPr>
          <a:xfrm>
            <a:off x="6271949" y="2775985"/>
            <a:ext cx="1431065" cy="665999"/>
            <a:chOff x="4376348" y="4007438"/>
            <a:chExt cx="1073299" cy="66599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5A80688-8C67-492F-9CC5-EF589CB1D943}"/>
                </a:ext>
              </a:extLst>
            </p:cNvPr>
            <p:cNvSpPr/>
            <p:nvPr/>
          </p:nvSpPr>
          <p:spPr>
            <a:xfrm>
              <a:off x="4426377" y="4007438"/>
              <a:ext cx="974543" cy="4351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green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D2E5C7-F8BF-4E93-979A-C4478CE3B8EE}"/>
                </a:ext>
              </a:extLst>
            </p:cNvPr>
            <p:cNvSpPr txBox="1"/>
            <p:nvPr/>
          </p:nvSpPr>
          <p:spPr>
            <a:xfrm>
              <a:off x="4376348" y="4442605"/>
              <a:ext cx="1073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R122, G193, B67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24ED9A8-CF5E-48CD-83E2-792B75615319}"/>
              </a:ext>
            </a:extLst>
          </p:cNvPr>
          <p:cNvGrpSpPr/>
          <p:nvPr userDrawn="1"/>
        </p:nvGrpSpPr>
        <p:grpSpPr>
          <a:xfrm>
            <a:off x="7671753" y="2775984"/>
            <a:ext cx="1428960" cy="669203"/>
            <a:chOff x="5425971" y="4007438"/>
            <a:chExt cx="1071720" cy="66920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EA275B-CD7E-428B-A524-CAA36B0C8AEE}"/>
                </a:ext>
              </a:extLst>
            </p:cNvPr>
            <p:cNvSpPr/>
            <p:nvPr/>
          </p:nvSpPr>
          <p:spPr>
            <a:xfrm>
              <a:off x="5474560" y="4007438"/>
              <a:ext cx="974543" cy="4351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Moderna blue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7605415-B3F8-4F16-ABCE-3FCC2315AD25}"/>
                </a:ext>
              </a:extLst>
            </p:cNvPr>
            <p:cNvSpPr txBox="1"/>
            <p:nvPr/>
          </p:nvSpPr>
          <p:spPr>
            <a:xfrm>
              <a:off x="5425971" y="4445809"/>
              <a:ext cx="1071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R0, G174, B239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D01D007-5967-4AD1-B6F5-4143FE64553D}"/>
              </a:ext>
            </a:extLst>
          </p:cNvPr>
          <p:cNvGrpSpPr/>
          <p:nvPr userDrawn="1"/>
        </p:nvGrpSpPr>
        <p:grpSpPr>
          <a:xfrm>
            <a:off x="9069460" y="2778405"/>
            <a:ext cx="1429329" cy="665999"/>
            <a:chOff x="6961328" y="4009858"/>
            <a:chExt cx="1071997" cy="66599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E53E87-6994-4B43-9EDE-A9B188FE25E4}"/>
                </a:ext>
              </a:extLst>
            </p:cNvPr>
            <p:cNvSpPr/>
            <p:nvPr/>
          </p:nvSpPr>
          <p:spPr>
            <a:xfrm>
              <a:off x="7009404" y="4009858"/>
              <a:ext cx="974543" cy="4351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Grape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D5BE11-CD8E-4EDD-86BC-DCEFBE767B2A}"/>
                </a:ext>
              </a:extLst>
            </p:cNvPr>
            <p:cNvSpPr txBox="1"/>
            <p:nvPr/>
          </p:nvSpPr>
          <p:spPr>
            <a:xfrm>
              <a:off x="6961328" y="444502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R140, G34, B138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32FA72-7F07-4D2E-9B01-3D0902DAEFDD}"/>
              </a:ext>
            </a:extLst>
          </p:cNvPr>
          <p:cNvGrpSpPr/>
          <p:nvPr userDrawn="1"/>
        </p:nvGrpSpPr>
        <p:grpSpPr>
          <a:xfrm>
            <a:off x="10467532" y="2772780"/>
            <a:ext cx="1572261" cy="669203"/>
            <a:chOff x="8226692" y="4009858"/>
            <a:chExt cx="1179196" cy="66920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29EDA69-E931-4280-B9BE-E5E4621B3799}"/>
                </a:ext>
              </a:extLst>
            </p:cNvPr>
            <p:cNvSpPr/>
            <p:nvPr/>
          </p:nvSpPr>
          <p:spPr>
            <a:xfrm>
              <a:off x="8329019" y="4009858"/>
              <a:ext cx="974543" cy="4351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Merlot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ED1CE96-ABD5-4A0A-AC18-3AB348A71C4C}"/>
                </a:ext>
              </a:extLst>
            </p:cNvPr>
            <p:cNvSpPr txBox="1"/>
            <p:nvPr/>
          </p:nvSpPr>
          <p:spPr>
            <a:xfrm>
              <a:off x="8226692" y="444822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R117, G24, B55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D3F6ED-9467-41E8-8B3F-BF0BE58915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59DFE33-1DED-4D3B-AB1B-3765CEDCB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289579E-407E-4443-BDCA-2C4C90CE0CB2}"/>
                </a:ext>
              </a:extLst>
            </p:cNvPr>
            <p:cNvGrpSpPr/>
            <p:nvPr userDrawn="1"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E381390-DA0D-46DF-9E7A-D5B307CBAF12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88F5797-E421-4263-BB0C-0B0F2A71CE44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3F54BD2-14E1-4934-AA23-DC7BAAE50284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Rectangle 59">
            <a:hlinkClick r:id="rId3" action="ppaction://hlinksldjump"/>
            <a:extLst>
              <a:ext uri="{FF2B5EF4-FFF2-40B4-BE49-F238E27FC236}">
                <a16:creationId xmlns:a16="http://schemas.microsoft.com/office/drawing/2014/main" id="{2CEC939E-330A-47F7-95EE-C1FA8C199ED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6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2F6FD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8D527AC1-DD34-4B0D-96E1-2F15D40A13A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554734" y="6501669"/>
            <a:ext cx="791870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5D4ED1-2FA5-894C-BE5A-A2F3DBA5D6BB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E8E8E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605AB97B-E51E-394D-B861-6AA749A04E50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21" name="moderna logo">
            <a:extLst>
              <a:ext uri="{FF2B5EF4-FFF2-40B4-BE49-F238E27FC236}">
                <a16:creationId xmlns:a16="http://schemas.microsoft.com/office/drawing/2014/main" id="{8F8AADC3-D388-3045-97CE-FAE1724AFA9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24160" y="6469366"/>
            <a:ext cx="1463040" cy="327429"/>
            <a:chOff x="5137150" y="3621898"/>
            <a:chExt cx="2446281" cy="547481"/>
          </a:xfrm>
        </p:grpSpPr>
        <p:grpSp>
          <p:nvGrpSpPr>
            <p:cNvPr id="22" name="dashed line">
              <a:extLst>
                <a:ext uri="{FF2B5EF4-FFF2-40B4-BE49-F238E27FC236}">
                  <a16:creationId xmlns:a16="http://schemas.microsoft.com/office/drawing/2014/main" id="{DFB69B37-DB65-AF41-8DAE-76D27A9B9B3D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3" name="Freeform 139">
                <a:extLst>
                  <a:ext uri="{FF2B5EF4-FFF2-40B4-BE49-F238E27FC236}">
                    <a16:creationId xmlns:a16="http://schemas.microsoft.com/office/drawing/2014/main" id="{872B1726-2826-264F-A17C-3606317C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0">
                <a:extLst>
                  <a:ext uri="{FF2B5EF4-FFF2-40B4-BE49-F238E27FC236}">
                    <a16:creationId xmlns:a16="http://schemas.microsoft.com/office/drawing/2014/main" id="{5E5C3F7B-355F-E64D-8C26-D299B75D2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1">
                <a:extLst>
                  <a:ext uri="{FF2B5EF4-FFF2-40B4-BE49-F238E27FC236}">
                    <a16:creationId xmlns:a16="http://schemas.microsoft.com/office/drawing/2014/main" id="{A69EC992-3BAB-F947-85F6-60255FE97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2">
                <a:extLst>
                  <a:ext uri="{FF2B5EF4-FFF2-40B4-BE49-F238E27FC236}">
                    <a16:creationId xmlns:a16="http://schemas.microsoft.com/office/drawing/2014/main" id="{7BA41988-E280-9F4A-8B7F-4C86B1DC5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3">
                <a:extLst>
                  <a:ext uri="{FF2B5EF4-FFF2-40B4-BE49-F238E27FC236}">
                    <a16:creationId xmlns:a16="http://schemas.microsoft.com/office/drawing/2014/main" id="{7C8356D8-16B4-0F41-B518-288F62BEB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4">
                <a:extLst>
                  <a:ext uri="{FF2B5EF4-FFF2-40B4-BE49-F238E27FC236}">
                    <a16:creationId xmlns:a16="http://schemas.microsoft.com/office/drawing/2014/main" id="{8B97F600-8D96-404C-954A-E56080CFA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5">
                <a:extLst>
                  <a:ext uri="{FF2B5EF4-FFF2-40B4-BE49-F238E27FC236}">
                    <a16:creationId xmlns:a16="http://schemas.microsoft.com/office/drawing/2014/main" id="{F960176B-4D2B-4346-A5AC-9EF3F5631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6">
                <a:extLst>
                  <a:ext uri="{FF2B5EF4-FFF2-40B4-BE49-F238E27FC236}">
                    <a16:creationId xmlns:a16="http://schemas.microsoft.com/office/drawing/2014/main" id="{73EE2269-E58A-3B40-9590-1FDE872EE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47">
                <a:extLst>
                  <a:ext uri="{FF2B5EF4-FFF2-40B4-BE49-F238E27FC236}">
                    <a16:creationId xmlns:a16="http://schemas.microsoft.com/office/drawing/2014/main" id="{1F69A94A-9248-BF4D-A30E-E57B85DB6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148">
                <a:extLst>
                  <a:ext uri="{FF2B5EF4-FFF2-40B4-BE49-F238E27FC236}">
                    <a16:creationId xmlns:a16="http://schemas.microsoft.com/office/drawing/2014/main" id="{F3CFB3AE-27B9-0C45-8ACF-7945084C9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149">
                <a:extLst>
                  <a:ext uri="{FF2B5EF4-FFF2-40B4-BE49-F238E27FC236}">
                    <a16:creationId xmlns:a16="http://schemas.microsoft.com/office/drawing/2014/main" id="{1E42C24B-A62D-7C42-84F9-6B2A47033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150">
                <a:extLst>
                  <a:ext uri="{FF2B5EF4-FFF2-40B4-BE49-F238E27FC236}">
                    <a16:creationId xmlns:a16="http://schemas.microsoft.com/office/drawing/2014/main" id="{C46264DD-8A36-9B42-A1CE-9D40B78F6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moderna">
              <a:extLst>
                <a:ext uri="{FF2B5EF4-FFF2-40B4-BE49-F238E27FC236}">
                  <a16:creationId xmlns:a16="http://schemas.microsoft.com/office/drawing/2014/main" id="{2D7CB45F-3BB7-FE46-9E95-8AC599BF5309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6" name="Freeform 151">
                <a:extLst>
                  <a:ext uri="{FF2B5EF4-FFF2-40B4-BE49-F238E27FC236}">
                    <a16:creationId xmlns:a16="http://schemas.microsoft.com/office/drawing/2014/main" id="{B4F182B7-1DD6-CD46-BB5C-F2D94D1F3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2">
                <a:extLst>
                  <a:ext uri="{FF2B5EF4-FFF2-40B4-BE49-F238E27FC236}">
                    <a16:creationId xmlns:a16="http://schemas.microsoft.com/office/drawing/2014/main" id="{ED9E0CC5-AB1F-CD46-9B93-D03D37C1D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3">
                <a:extLst>
                  <a:ext uri="{FF2B5EF4-FFF2-40B4-BE49-F238E27FC236}">
                    <a16:creationId xmlns:a16="http://schemas.microsoft.com/office/drawing/2014/main" id="{0A40EC51-F8E7-934B-99E4-457CAFC34F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4">
                <a:extLst>
                  <a:ext uri="{FF2B5EF4-FFF2-40B4-BE49-F238E27FC236}">
                    <a16:creationId xmlns:a16="http://schemas.microsoft.com/office/drawing/2014/main" id="{B27262B4-638F-5D42-82F5-503FF66572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155">
                <a:extLst>
                  <a:ext uri="{FF2B5EF4-FFF2-40B4-BE49-F238E27FC236}">
                    <a16:creationId xmlns:a16="http://schemas.microsoft.com/office/drawing/2014/main" id="{B998ED3E-19EC-004E-96C2-81BACD496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56">
                <a:extLst>
                  <a:ext uri="{FF2B5EF4-FFF2-40B4-BE49-F238E27FC236}">
                    <a16:creationId xmlns:a16="http://schemas.microsoft.com/office/drawing/2014/main" id="{4AF0E30A-DFFB-B445-8C4C-A68E0333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57">
                <a:extLst>
                  <a:ext uri="{FF2B5EF4-FFF2-40B4-BE49-F238E27FC236}">
                    <a16:creationId xmlns:a16="http://schemas.microsoft.com/office/drawing/2014/main" id="{64E7D8E9-ED99-B643-AB81-A3C8FBFA7F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" name="reg mark">
              <a:extLst>
                <a:ext uri="{FF2B5EF4-FFF2-40B4-BE49-F238E27FC236}">
                  <a16:creationId xmlns:a16="http://schemas.microsoft.com/office/drawing/2014/main" id="{883A9DEB-DCA1-0B43-A35A-2D3DCC4C281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6" name="Rectangle 45">
            <a:hlinkClick r:id="rId6" action="ppaction://hlinksldjump"/>
            <a:extLst>
              <a:ext uri="{FF2B5EF4-FFF2-40B4-BE49-F238E27FC236}">
                <a16:creationId xmlns:a16="http://schemas.microsoft.com/office/drawing/2014/main" id="{6CB76651-95FC-4840-8C36-B92A0BA4B5DB}"/>
              </a:ext>
            </a:extLst>
          </p:cNvPr>
          <p:cNvSpPr/>
          <p:nvPr userDrawn="1"/>
        </p:nvSpPr>
        <p:spPr>
          <a:xfrm>
            <a:off x="10171611" y="6423162"/>
            <a:ext cx="2020389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8FC3AD3C-53C3-4343-892F-2456609BAC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6105600"/>
            <a:ext cx="8168640" cy="434838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900">
                <a:latin typeface="+mn-lt"/>
              </a:defRPr>
            </a:lvl1pPr>
          </a:lstStyle>
          <a:p>
            <a:pPr lvl="0"/>
            <a:r>
              <a:rPr lang="en-US" dirty="0"/>
              <a:t>References/footnotes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3C8AC19-2336-4F45-AB14-11D7FC66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6" y="155519"/>
            <a:ext cx="8168344" cy="10108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4973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mmar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1214E1FF-B27B-344A-85D6-D46EBFB4D1A7}"/>
              </a:ext>
            </a:extLst>
          </p:cNvPr>
          <p:cNvSpPr/>
          <p:nvPr userDrawn="1"/>
        </p:nvSpPr>
        <p:spPr>
          <a:xfrm>
            <a:off x="3375378" y="587022"/>
            <a:ext cx="8816621" cy="542995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Light">
            <a:extLst>
              <a:ext uri="{FF2B5EF4-FFF2-40B4-BE49-F238E27FC236}">
                <a16:creationId xmlns:a16="http://schemas.microsoft.com/office/drawing/2014/main" id="{671EA981-377E-A949-BF86-8C599CD46B66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3420533" cy="6858000"/>
          </a:xfrm>
          <a:prstGeom prst="rect">
            <a:avLst/>
          </a:prstGeom>
          <a:solidFill>
            <a:srgbClr val="124577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D14FF95-6AA5-424F-A63F-EC7DFB78F86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3C5B9AD-6147-44A2-9597-ED5C18AD72CC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DDDDDD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8AC853-273D-4145-A4B9-020840EE19D8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CA3326-C26C-4B39-9864-F54599F541F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904264"/>
            <a:ext cx="2514601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1000" b="0" dirty="0">
                <a:solidFill>
                  <a:srgbClr val="E31837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SUMMARY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397BB2-55E4-5D49-90FF-5A930711CE68}"/>
              </a:ext>
            </a:extLst>
          </p:cNvPr>
          <p:cNvSpPr txBox="1">
            <a:spLocks/>
          </p:cNvSpPr>
          <p:nvPr userDrawn="1"/>
        </p:nvSpPr>
        <p:spPr>
          <a:xfrm>
            <a:off x="8111067" y="6534573"/>
            <a:ext cx="2472266" cy="2133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Moderna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16" name="moderna logo">
            <a:extLst>
              <a:ext uri="{FF2B5EF4-FFF2-40B4-BE49-F238E27FC236}">
                <a16:creationId xmlns:a16="http://schemas.microsoft.com/office/drawing/2014/main" id="{B95B4EC7-6F18-F145-AD39-DE5CD9FBD0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44289" y="6469366"/>
            <a:ext cx="1463040" cy="327429"/>
            <a:chOff x="5137150" y="3621898"/>
            <a:chExt cx="2446281" cy="547481"/>
          </a:xfrm>
        </p:grpSpPr>
        <p:grpSp>
          <p:nvGrpSpPr>
            <p:cNvPr id="20" name="dashed line">
              <a:extLst>
                <a:ext uri="{FF2B5EF4-FFF2-40B4-BE49-F238E27FC236}">
                  <a16:creationId xmlns:a16="http://schemas.microsoft.com/office/drawing/2014/main" id="{62D30336-F91C-A246-986A-CEF2C6979C60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51D8C61A-F4D6-D44E-8335-38AF81E9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40">
                <a:extLst>
                  <a:ext uri="{FF2B5EF4-FFF2-40B4-BE49-F238E27FC236}">
                    <a16:creationId xmlns:a16="http://schemas.microsoft.com/office/drawing/2014/main" id="{90DA71DD-FB38-BE47-B878-53A8DEF8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41">
                <a:extLst>
                  <a:ext uri="{FF2B5EF4-FFF2-40B4-BE49-F238E27FC236}">
                    <a16:creationId xmlns:a16="http://schemas.microsoft.com/office/drawing/2014/main" id="{2639ED31-77DA-C641-BB95-0151424B7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42">
                <a:extLst>
                  <a:ext uri="{FF2B5EF4-FFF2-40B4-BE49-F238E27FC236}">
                    <a16:creationId xmlns:a16="http://schemas.microsoft.com/office/drawing/2014/main" id="{DAB6FBAE-9F08-ED48-BACE-211B847BF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3">
                <a:extLst>
                  <a:ext uri="{FF2B5EF4-FFF2-40B4-BE49-F238E27FC236}">
                    <a16:creationId xmlns:a16="http://schemas.microsoft.com/office/drawing/2014/main" id="{A4EED86E-9DFF-D14A-AE2A-0C22588A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4">
                <a:extLst>
                  <a:ext uri="{FF2B5EF4-FFF2-40B4-BE49-F238E27FC236}">
                    <a16:creationId xmlns:a16="http://schemas.microsoft.com/office/drawing/2014/main" id="{80D01600-D9D5-F34A-8F28-74A66AB5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5">
                <a:extLst>
                  <a:ext uri="{FF2B5EF4-FFF2-40B4-BE49-F238E27FC236}">
                    <a16:creationId xmlns:a16="http://schemas.microsoft.com/office/drawing/2014/main" id="{753E8DBC-18C1-E547-A80C-1CE89CDD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6">
                <a:extLst>
                  <a:ext uri="{FF2B5EF4-FFF2-40B4-BE49-F238E27FC236}">
                    <a16:creationId xmlns:a16="http://schemas.microsoft.com/office/drawing/2014/main" id="{1692BF2D-28E9-3C43-AAF3-5732F1B3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308C03CF-84AF-6442-B839-FA34BD4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8">
                <a:extLst>
                  <a:ext uri="{FF2B5EF4-FFF2-40B4-BE49-F238E27FC236}">
                    <a16:creationId xmlns:a16="http://schemas.microsoft.com/office/drawing/2014/main" id="{2E003C63-D7B6-FF42-B6EA-CE64BF18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9">
                <a:extLst>
                  <a:ext uri="{FF2B5EF4-FFF2-40B4-BE49-F238E27FC236}">
                    <a16:creationId xmlns:a16="http://schemas.microsoft.com/office/drawing/2014/main" id="{0F9D6895-64D4-4C4A-B4CB-A3BB8521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50">
                <a:extLst>
                  <a:ext uri="{FF2B5EF4-FFF2-40B4-BE49-F238E27FC236}">
                    <a16:creationId xmlns:a16="http://schemas.microsoft.com/office/drawing/2014/main" id="{C204F062-BD81-1B45-816A-7A3FF0E8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moderna">
              <a:extLst>
                <a:ext uri="{FF2B5EF4-FFF2-40B4-BE49-F238E27FC236}">
                  <a16:creationId xmlns:a16="http://schemas.microsoft.com/office/drawing/2014/main" id="{309F1E3F-4EE4-1E47-9513-B2DB8A114EA8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3" name="Freeform 151">
                <a:extLst>
                  <a:ext uri="{FF2B5EF4-FFF2-40B4-BE49-F238E27FC236}">
                    <a16:creationId xmlns:a16="http://schemas.microsoft.com/office/drawing/2014/main" id="{754D2928-D9D8-8142-8EF4-E15ED348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2">
                <a:extLst>
                  <a:ext uri="{FF2B5EF4-FFF2-40B4-BE49-F238E27FC236}">
                    <a16:creationId xmlns:a16="http://schemas.microsoft.com/office/drawing/2014/main" id="{C58BA4A2-3C73-4A43-8296-0947ACD80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3">
                <a:extLst>
                  <a:ext uri="{FF2B5EF4-FFF2-40B4-BE49-F238E27FC236}">
                    <a16:creationId xmlns:a16="http://schemas.microsoft.com/office/drawing/2014/main" id="{FD0E74AE-49B3-D445-B0C7-6A1543B15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4">
                <a:extLst>
                  <a:ext uri="{FF2B5EF4-FFF2-40B4-BE49-F238E27FC236}">
                    <a16:creationId xmlns:a16="http://schemas.microsoft.com/office/drawing/2014/main" id="{DD43C6DA-E653-BB40-B770-3A2AC7A0C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5">
                <a:extLst>
                  <a:ext uri="{FF2B5EF4-FFF2-40B4-BE49-F238E27FC236}">
                    <a16:creationId xmlns:a16="http://schemas.microsoft.com/office/drawing/2014/main" id="{76B48EEE-A39D-D04F-951C-22682761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6">
                <a:extLst>
                  <a:ext uri="{FF2B5EF4-FFF2-40B4-BE49-F238E27FC236}">
                    <a16:creationId xmlns:a16="http://schemas.microsoft.com/office/drawing/2014/main" id="{BA98365C-D814-3D47-9405-986A607D7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7">
                <a:extLst>
                  <a:ext uri="{FF2B5EF4-FFF2-40B4-BE49-F238E27FC236}">
                    <a16:creationId xmlns:a16="http://schemas.microsoft.com/office/drawing/2014/main" id="{FF523334-288D-254B-A9F0-C29D4E74F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g mark">
              <a:extLst>
                <a:ext uri="{FF2B5EF4-FFF2-40B4-BE49-F238E27FC236}">
                  <a16:creationId xmlns:a16="http://schemas.microsoft.com/office/drawing/2014/main" id="{E96885F4-15C2-124C-A707-5E1C4A8778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72B9B-E497-D349-850C-D98390585260}"/>
              </a:ext>
            </a:extLst>
          </p:cNvPr>
          <p:cNvCxnSpPr/>
          <p:nvPr userDrawn="1"/>
        </p:nvCxnSpPr>
        <p:spPr>
          <a:xfrm>
            <a:off x="10533888" y="6501384"/>
            <a:ext cx="0" cy="256032"/>
          </a:xfrm>
          <a:prstGeom prst="line">
            <a:avLst/>
          </a:prstGeom>
          <a:ln>
            <a:solidFill>
              <a:srgbClr val="12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65237EE-6C2E-D343-B111-9BAA18DE38B7}"/>
              </a:ext>
            </a:extLst>
          </p:cNvPr>
          <p:cNvSpPr/>
          <p:nvPr userDrawn="1"/>
        </p:nvSpPr>
        <p:spPr>
          <a:xfrm>
            <a:off x="-1" y="6544019"/>
            <a:ext cx="881349" cy="20603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995CD-46DC-084E-AD78-23E1E7E1A12A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9F886B-BC56-A945-A849-B92C74B22607}"/>
              </a:ext>
            </a:extLst>
          </p:cNvPr>
          <p:cNvCxnSpPr>
            <a:cxnSpLocks/>
          </p:cNvCxnSpPr>
          <p:nvPr userDrawn="1"/>
        </p:nvCxnSpPr>
        <p:spPr>
          <a:xfrm>
            <a:off x="570016" y="3590306"/>
            <a:ext cx="2505693" cy="0"/>
          </a:xfrm>
          <a:prstGeom prst="line">
            <a:avLst/>
          </a:prstGeom>
          <a:ln w="28575">
            <a:solidFill>
              <a:srgbClr val="00A5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CB62A2-7A42-C749-918F-1676E500F7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22663" y="6103939"/>
            <a:ext cx="4503737" cy="6191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rgbClr val="383838"/>
                </a:solidFill>
              </a:defRPr>
            </a:lvl1pPr>
            <a:lvl2pPr>
              <a:buNone/>
              <a:defRPr sz="800">
                <a:solidFill>
                  <a:srgbClr val="383838"/>
                </a:solidFill>
              </a:defRPr>
            </a:lvl2pPr>
            <a:lvl3pPr>
              <a:buNone/>
              <a:defRPr sz="800">
                <a:solidFill>
                  <a:srgbClr val="383838"/>
                </a:solidFill>
              </a:defRPr>
            </a:lvl3pPr>
            <a:lvl4pPr>
              <a:buNone/>
              <a:defRPr sz="800">
                <a:solidFill>
                  <a:srgbClr val="383838"/>
                </a:solidFill>
              </a:defRPr>
            </a:lvl4pPr>
            <a:lvl5pPr>
              <a:buNone/>
              <a:defRPr sz="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Rectangle 44">
            <a:hlinkClick r:id="rId9" action="ppaction://hlinksldjump"/>
            <a:extLst>
              <a:ext uri="{FF2B5EF4-FFF2-40B4-BE49-F238E27FC236}">
                <a16:creationId xmlns:a16="http://schemas.microsoft.com/office/drawing/2014/main" id="{437B0005-2061-43E0-A9C1-96F3E6D34217}"/>
              </a:ext>
            </a:extLst>
          </p:cNvPr>
          <p:cNvSpPr/>
          <p:nvPr userDrawn="1"/>
        </p:nvSpPr>
        <p:spPr>
          <a:xfrm>
            <a:off x="10509414" y="6411981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64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ondar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7423FB07-8C36-4643-8371-8C5346BF08E5}"/>
              </a:ext>
            </a:extLst>
          </p:cNvPr>
          <p:cNvSpPr/>
          <p:nvPr userDrawn="1"/>
        </p:nvSpPr>
        <p:spPr>
          <a:xfrm>
            <a:off x="3419475" y="587022"/>
            <a:ext cx="8772524" cy="5429955"/>
          </a:xfrm>
          <a:prstGeom prst="rect">
            <a:avLst/>
          </a:prstGeom>
          <a:solidFill>
            <a:schemeClr val="accent4">
              <a:lumMod val="40000"/>
              <a:lumOff val="6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Light">
            <a:extLst>
              <a:ext uri="{FF2B5EF4-FFF2-40B4-BE49-F238E27FC236}">
                <a16:creationId xmlns:a16="http://schemas.microsoft.com/office/drawing/2014/main" id="{671EA981-377E-A949-BF86-8C599CD46B66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ltGray">
          <a:xfrm>
            <a:off x="0" y="0"/>
            <a:ext cx="3420533" cy="6858000"/>
          </a:xfrm>
          <a:prstGeom prst="rect">
            <a:avLst/>
          </a:prstGeom>
          <a:solidFill>
            <a:srgbClr val="383838">
              <a:alpha val="20000"/>
            </a:srgb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id="{2D14FF95-6AA5-424F-A63F-EC7DFB78F86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rgbClr val="124577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B3C5B9AD-6147-44A2-9597-ED5C18AD72CC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rgbClr val="E31837"/>
                </a:solidFill>
                <a:latin typeface="+mj-lt"/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5. Source" hidden="1">
            <a:extLst>
              <a:ext uri="{FF2B5EF4-FFF2-40B4-BE49-F238E27FC236}">
                <a16:creationId xmlns:a16="http://schemas.microsoft.com/office/drawing/2014/main" id="{388AC853-273D-4145-A4B9-020840EE19D8}"/>
              </a:ext>
            </a:extLst>
          </p:cNvPr>
          <p:cNvSpPr txBox="1">
            <a:spLocks/>
          </p:cNvSpPr>
          <p:nvPr userDrawn="1">
            <p:custDataLst>
              <p:tags r:id="rId5"/>
            </p:custDataLst>
          </p:nvPr>
        </p:nvSpPr>
        <p:spPr>
          <a:xfrm>
            <a:off x="554735" y="6501669"/>
            <a:ext cx="25146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latin typeface="+mj-lt"/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4" name="1. On-page tracker">
            <a:extLst>
              <a:ext uri="{FF2B5EF4-FFF2-40B4-BE49-F238E27FC236}">
                <a16:creationId xmlns:a16="http://schemas.microsoft.com/office/drawing/2014/main" id="{C3CA3326-C26C-4B39-9864-F54599F541F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1904264"/>
            <a:ext cx="2514601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1000" b="0" dirty="0">
                <a:solidFill>
                  <a:srgbClr val="383838"/>
                </a:solidFill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SUB-SECTION SUMMARY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1397BB2-55E4-5D49-90FF-5A930711CE68}"/>
              </a:ext>
            </a:extLst>
          </p:cNvPr>
          <p:cNvSpPr txBox="1">
            <a:spLocks/>
          </p:cNvSpPr>
          <p:nvPr userDrawn="1"/>
        </p:nvSpPr>
        <p:spPr>
          <a:xfrm>
            <a:off x="3560837" y="6559973"/>
            <a:ext cx="6937829" cy="20078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16" name="moderna logo">
            <a:extLst>
              <a:ext uri="{FF2B5EF4-FFF2-40B4-BE49-F238E27FC236}">
                <a16:creationId xmlns:a16="http://schemas.microsoft.com/office/drawing/2014/main" id="{B95B4EC7-6F18-F145-AD39-DE5CD9FBD0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44289" y="6469366"/>
            <a:ext cx="1463040" cy="327429"/>
            <a:chOff x="5137150" y="3621898"/>
            <a:chExt cx="2446281" cy="547481"/>
          </a:xfrm>
        </p:grpSpPr>
        <p:grpSp>
          <p:nvGrpSpPr>
            <p:cNvPr id="20" name="dashed line">
              <a:extLst>
                <a:ext uri="{FF2B5EF4-FFF2-40B4-BE49-F238E27FC236}">
                  <a16:creationId xmlns:a16="http://schemas.microsoft.com/office/drawing/2014/main" id="{62D30336-F91C-A246-986A-CEF2C6979C60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30" name="Freeform 139">
                <a:extLst>
                  <a:ext uri="{FF2B5EF4-FFF2-40B4-BE49-F238E27FC236}">
                    <a16:creationId xmlns:a16="http://schemas.microsoft.com/office/drawing/2014/main" id="{51D8C61A-F4D6-D44E-8335-38AF81E9D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" name="Freeform 140">
                <a:extLst>
                  <a:ext uri="{FF2B5EF4-FFF2-40B4-BE49-F238E27FC236}">
                    <a16:creationId xmlns:a16="http://schemas.microsoft.com/office/drawing/2014/main" id="{90DA71DD-FB38-BE47-B878-53A8DEF82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" name="Freeform 141">
                <a:extLst>
                  <a:ext uri="{FF2B5EF4-FFF2-40B4-BE49-F238E27FC236}">
                    <a16:creationId xmlns:a16="http://schemas.microsoft.com/office/drawing/2014/main" id="{2639ED31-77DA-C641-BB95-0151424B7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142">
                <a:extLst>
                  <a:ext uri="{FF2B5EF4-FFF2-40B4-BE49-F238E27FC236}">
                    <a16:creationId xmlns:a16="http://schemas.microsoft.com/office/drawing/2014/main" id="{DAB6FBAE-9F08-ED48-BACE-211B847BF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143">
                <a:extLst>
                  <a:ext uri="{FF2B5EF4-FFF2-40B4-BE49-F238E27FC236}">
                    <a16:creationId xmlns:a16="http://schemas.microsoft.com/office/drawing/2014/main" id="{A4EED86E-9DFF-D14A-AE2A-0C22588A7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" name="Freeform 144">
                <a:extLst>
                  <a:ext uri="{FF2B5EF4-FFF2-40B4-BE49-F238E27FC236}">
                    <a16:creationId xmlns:a16="http://schemas.microsoft.com/office/drawing/2014/main" id="{80D01600-D9D5-F34A-8F28-74A66AB52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145">
                <a:extLst>
                  <a:ext uri="{FF2B5EF4-FFF2-40B4-BE49-F238E27FC236}">
                    <a16:creationId xmlns:a16="http://schemas.microsoft.com/office/drawing/2014/main" id="{753E8DBC-18C1-E547-A80C-1CE89CDD6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146">
                <a:extLst>
                  <a:ext uri="{FF2B5EF4-FFF2-40B4-BE49-F238E27FC236}">
                    <a16:creationId xmlns:a16="http://schemas.microsoft.com/office/drawing/2014/main" id="{1692BF2D-28E9-3C43-AAF3-5732F1B3D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147">
                <a:extLst>
                  <a:ext uri="{FF2B5EF4-FFF2-40B4-BE49-F238E27FC236}">
                    <a16:creationId xmlns:a16="http://schemas.microsoft.com/office/drawing/2014/main" id="{308C03CF-84AF-6442-B839-FA34BD4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148">
                <a:extLst>
                  <a:ext uri="{FF2B5EF4-FFF2-40B4-BE49-F238E27FC236}">
                    <a16:creationId xmlns:a16="http://schemas.microsoft.com/office/drawing/2014/main" id="{2E003C63-D7B6-FF42-B6EA-CE64BF18D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149">
                <a:extLst>
                  <a:ext uri="{FF2B5EF4-FFF2-40B4-BE49-F238E27FC236}">
                    <a16:creationId xmlns:a16="http://schemas.microsoft.com/office/drawing/2014/main" id="{0F9D6895-64D4-4C4A-B4CB-A3BB85214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150">
                <a:extLst>
                  <a:ext uri="{FF2B5EF4-FFF2-40B4-BE49-F238E27FC236}">
                    <a16:creationId xmlns:a16="http://schemas.microsoft.com/office/drawing/2014/main" id="{C204F062-BD81-1B45-816A-7A3FF0E8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moderna">
              <a:extLst>
                <a:ext uri="{FF2B5EF4-FFF2-40B4-BE49-F238E27FC236}">
                  <a16:creationId xmlns:a16="http://schemas.microsoft.com/office/drawing/2014/main" id="{309F1E3F-4EE4-1E47-9513-B2DB8A114EA8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23" name="Freeform 151">
                <a:extLst>
                  <a:ext uri="{FF2B5EF4-FFF2-40B4-BE49-F238E27FC236}">
                    <a16:creationId xmlns:a16="http://schemas.microsoft.com/office/drawing/2014/main" id="{754D2928-D9D8-8142-8EF4-E15ED348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52">
                <a:extLst>
                  <a:ext uri="{FF2B5EF4-FFF2-40B4-BE49-F238E27FC236}">
                    <a16:creationId xmlns:a16="http://schemas.microsoft.com/office/drawing/2014/main" id="{C58BA4A2-3C73-4A43-8296-0947ACD80D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53">
                <a:extLst>
                  <a:ext uri="{FF2B5EF4-FFF2-40B4-BE49-F238E27FC236}">
                    <a16:creationId xmlns:a16="http://schemas.microsoft.com/office/drawing/2014/main" id="{FD0E74AE-49B3-D445-B0C7-6A1543B153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154">
                <a:extLst>
                  <a:ext uri="{FF2B5EF4-FFF2-40B4-BE49-F238E27FC236}">
                    <a16:creationId xmlns:a16="http://schemas.microsoft.com/office/drawing/2014/main" id="{DD43C6DA-E653-BB40-B770-3A2AC7A0C5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155">
                <a:extLst>
                  <a:ext uri="{FF2B5EF4-FFF2-40B4-BE49-F238E27FC236}">
                    <a16:creationId xmlns:a16="http://schemas.microsoft.com/office/drawing/2014/main" id="{76B48EEE-A39D-D04F-951C-22682761B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156">
                <a:extLst>
                  <a:ext uri="{FF2B5EF4-FFF2-40B4-BE49-F238E27FC236}">
                    <a16:creationId xmlns:a16="http://schemas.microsoft.com/office/drawing/2014/main" id="{BA98365C-D814-3D47-9405-986A607D7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157">
                <a:extLst>
                  <a:ext uri="{FF2B5EF4-FFF2-40B4-BE49-F238E27FC236}">
                    <a16:creationId xmlns:a16="http://schemas.microsoft.com/office/drawing/2014/main" id="{FF523334-288D-254B-A9F0-C29D4E74FF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g mark">
              <a:extLst>
                <a:ext uri="{FF2B5EF4-FFF2-40B4-BE49-F238E27FC236}">
                  <a16:creationId xmlns:a16="http://schemas.microsoft.com/office/drawing/2014/main" id="{E96885F4-15C2-124C-A707-5E1C4A87781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E72B9B-E497-D349-850C-D98390585260}"/>
              </a:ext>
            </a:extLst>
          </p:cNvPr>
          <p:cNvCxnSpPr/>
          <p:nvPr userDrawn="1"/>
        </p:nvCxnSpPr>
        <p:spPr>
          <a:xfrm>
            <a:off x="10533888" y="6501384"/>
            <a:ext cx="0" cy="256032"/>
          </a:xfrm>
          <a:prstGeom prst="line">
            <a:avLst/>
          </a:prstGeom>
          <a:ln>
            <a:solidFill>
              <a:srgbClr val="124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565237EE-6C2E-D343-B111-9BAA18DE38B7}"/>
              </a:ext>
            </a:extLst>
          </p:cNvPr>
          <p:cNvSpPr/>
          <p:nvPr userDrawn="1"/>
        </p:nvSpPr>
        <p:spPr>
          <a:xfrm>
            <a:off x="-1" y="6544019"/>
            <a:ext cx="881349" cy="206031"/>
          </a:xfrm>
          <a:prstGeom prst="rect">
            <a:avLst/>
          </a:prstGeom>
          <a:solidFill>
            <a:srgbClr val="E31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E995CD-46DC-084E-AD78-23E1E7E1A12A}"/>
              </a:ext>
            </a:extLst>
          </p:cNvPr>
          <p:cNvSpPr txBox="1"/>
          <p:nvPr userDrawn="1"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E14BB79-0020-2E46-B5FF-CA71DB599C68}"/>
              </a:ext>
            </a:extLst>
          </p:cNvPr>
          <p:cNvCxnSpPr>
            <a:cxnSpLocks/>
          </p:cNvCxnSpPr>
          <p:nvPr userDrawn="1"/>
        </p:nvCxnSpPr>
        <p:spPr>
          <a:xfrm>
            <a:off x="570016" y="3590306"/>
            <a:ext cx="2505693" cy="0"/>
          </a:xfrm>
          <a:prstGeom prst="line">
            <a:avLst/>
          </a:prstGeom>
          <a:ln w="28575">
            <a:solidFill>
              <a:srgbClr val="00A5E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hlinkClick r:id="rId9" action="ppaction://hlinksldjump"/>
            <a:extLst>
              <a:ext uri="{FF2B5EF4-FFF2-40B4-BE49-F238E27FC236}">
                <a16:creationId xmlns:a16="http://schemas.microsoft.com/office/drawing/2014/main" id="{69F83D09-82BD-400E-89F8-CE589D0327BA}"/>
              </a:ext>
            </a:extLst>
          </p:cNvPr>
          <p:cNvSpPr/>
          <p:nvPr userDrawn="1"/>
        </p:nvSpPr>
        <p:spPr>
          <a:xfrm>
            <a:off x="10533888" y="6423162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Content Placeholder 18">
            <a:extLst>
              <a:ext uri="{FF2B5EF4-FFF2-40B4-BE49-F238E27FC236}">
                <a16:creationId xmlns:a16="http://schemas.microsoft.com/office/drawing/2014/main" id="{42B7CFF0-B307-9840-B39B-086819B49F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22663" y="6103939"/>
            <a:ext cx="4503737" cy="619125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rgbClr val="383838"/>
                </a:solidFill>
              </a:defRPr>
            </a:lvl1pPr>
            <a:lvl2pPr>
              <a:buNone/>
              <a:defRPr sz="800">
                <a:solidFill>
                  <a:srgbClr val="383838"/>
                </a:solidFill>
              </a:defRPr>
            </a:lvl2pPr>
            <a:lvl3pPr>
              <a:buNone/>
              <a:defRPr sz="800">
                <a:solidFill>
                  <a:srgbClr val="383838"/>
                </a:solidFill>
              </a:defRPr>
            </a:lvl3pPr>
            <a:lvl4pPr>
              <a:buNone/>
              <a:defRPr sz="800">
                <a:solidFill>
                  <a:srgbClr val="383838"/>
                </a:solidFill>
              </a:defRPr>
            </a:lvl4pPr>
            <a:lvl5pPr>
              <a:buNone/>
              <a:defRPr sz="800">
                <a:solidFill>
                  <a:srgbClr val="38383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4276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371600"/>
            <a:ext cx="1158210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153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305096" y="1371600"/>
            <a:ext cx="11582104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3235E-C282-4898-8ABB-1FE4347C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BC845CA-D09B-4683-A90A-DD44A5C4B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7347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0/60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65855" y="1371600"/>
            <a:ext cx="73152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371599"/>
            <a:ext cx="4389120" cy="502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28277-2566-4CCC-9E61-A69EC1B3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10A4606-6FD5-45E6-B154-DE1720DB9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30172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537A-9947-4557-810F-8233A8D9B89A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4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FE66-D69A-47D1-A12B-002FE5E9F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5099" y="1371599"/>
            <a:ext cx="5748568" cy="5029200"/>
          </a:xfrm>
        </p:spPr>
        <p:txBody>
          <a:bodyPr rIns="182880"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6233932" y="1371599"/>
            <a:ext cx="5748568" cy="5029200"/>
          </a:xfrm>
        </p:spPr>
        <p:txBody>
          <a:bodyPr/>
          <a:lstStyle>
            <a:lvl1pPr>
              <a:buClr>
                <a:srgbClr val="E31837"/>
              </a:buClr>
              <a:defRPr sz="1800"/>
            </a:lvl1pPr>
            <a:lvl2pPr marL="174621" indent="-174621">
              <a:buClr>
                <a:srgbClr val="E31837"/>
              </a:buClr>
              <a:defRPr sz="1800"/>
            </a:lvl2pPr>
            <a:lvl3pPr>
              <a:buClr>
                <a:srgbClr val="E31837"/>
              </a:buClr>
              <a:defRPr sz="1600"/>
            </a:lvl3pPr>
            <a:lvl4pPr>
              <a:buClr>
                <a:srgbClr val="E31837"/>
              </a:buClr>
              <a:defRPr sz="1400"/>
            </a:lvl4pPr>
            <a:lvl5pPr>
              <a:buClr>
                <a:srgbClr val="E31837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57117-B8BE-4DF4-BE3D-5C7074ED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DE2E8BE-E89C-42B9-A6D6-800054BF0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37125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1371600"/>
            <a:ext cx="12192000" cy="5029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171D8F-47AF-4B2E-9AFD-A1BC0EAD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DE76551-5C09-4BB1-9E4F-E714ECB3E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2493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8B66-F14B-4457-B857-CAE0246F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10D2C17-DFDC-4CD4-B65D-C2A878C40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299135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"/>
            <a:ext cx="12192000" cy="603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48A2FA3-6B35-4026-A40C-34851C19A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40795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Typ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Moderna color palette and type treatment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104100" y="1791539"/>
            <a:ext cx="398380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*Moderna Brand Colors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35" y="3685591"/>
            <a:ext cx="1904495" cy="95924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179021" y="3869466"/>
            <a:ext cx="1368312" cy="14996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12575" y="3873057"/>
            <a:ext cx="198964" cy="14278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553367" y="2528817"/>
            <a:ext cx="3938900" cy="161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1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PPT theme colors: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AE05073-A9C5-4BBE-B58B-DD02E3676B46}"/>
              </a:ext>
            </a:extLst>
          </p:cNvPr>
          <p:cNvGrpSpPr/>
          <p:nvPr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69C946FD-3928-4697-82D0-87470848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4F3BA8B-5638-42BF-9E1B-82DBCF7659B7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05D1709-D6AE-4119-8A65-AADC5C63CBC5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A1A8D9D-0DDE-4CE9-BCBC-4A6E22986605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1B542E71-D546-4336-83BA-40B9472F1832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D083D770-5644-480B-8FDF-79624C412074}"/>
              </a:ext>
            </a:extLst>
          </p:cNvPr>
          <p:cNvSpPr/>
          <p:nvPr userDrawn="1"/>
        </p:nvSpPr>
        <p:spPr>
          <a:xfrm>
            <a:off x="1933400" y="2706728"/>
            <a:ext cx="10073739" cy="7570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D745C671-DA3A-4023-8792-5264DA6E6EC8}"/>
              </a:ext>
            </a:extLst>
          </p:cNvPr>
          <p:cNvSpPr/>
          <p:nvPr/>
        </p:nvSpPr>
        <p:spPr>
          <a:xfrm>
            <a:off x="2628695" y="3465587"/>
            <a:ext cx="1164772" cy="494332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579" h="494332">
                <a:moveTo>
                  <a:pt x="873579" y="0"/>
                </a:moveTo>
                <a:cubicBezTo>
                  <a:pt x="815748" y="176212"/>
                  <a:pt x="757918" y="352425"/>
                  <a:pt x="612322" y="432707"/>
                </a:cubicBezTo>
                <a:cubicBezTo>
                  <a:pt x="466726" y="512989"/>
                  <a:pt x="233363" y="497341"/>
                  <a:pt x="0" y="481693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AFC965B0-3F07-4846-847A-4D63AF8FE1D9}"/>
              </a:ext>
            </a:extLst>
          </p:cNvPr>
          <p:cNvSpPr/>
          <p:nvPr/>
        </p:nvSpPr>
        <p:spPr>
          <a:xfrm>
            <a:off x="379303" y="3236046"/>
            <a:ext cx="364616" cy="681927"/>
          </a:xfrm>
          <a:custGeom>
            <a:avLst/>
            <a:gdLst>
              <a:gd name="connsiteX0" fmla="*/ 140177 w 273462"/>
              <a:gd name="connsiteY0" fmla="*/ 0 h 681926"/>
              <a:gd name="connsiteX1" fmla="*/ 3791 w 273462"/>
              <a:gd name="connsiteY1" fmla="*/ 294468 h 681926"/>
              <a:gd name="connsiteX2" fmla="*/ 273462 w 273462"/>
              <a:gd name="connsiteY2" fmla="*/ 681926 h 68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462" h="681926">
                <a:moveTo>
                  <a:pt x="140177" y="0"/>
                </a:moveTo>
                <a:cubicBezTo>
                  <a:pt x="60877" y="90407"/>
                  <a:pt x="-18423" y="180814"/>
                  <a:pt x="3791" y="294468"/>
                </a:cubicBezTo>
                <a:cubicBezTo>
                  <a:pt x="26005" y="408122"/>
                  <a:pt x="149733" y="545024"/>
                  <a:pt x="273462" y="681926"/>
                </a:cubicBezTo>
              </a:path>
            </a:pathLst>
          </a:custGeom>
          <a:noFill/>
          <a:ln w="12700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76A5B7C7-EE00-476B-AEF3-726E9C3E6D66}"/>
              </a:ext>
            </a:extLst>
          </p:cNvPr>
          <p:cNvSpPr/>
          <p:nvPr/>
        </p:nvSpPr>
        <p:spPr>
          <a:xfrm>
            <a:off x="6083407" y="2058103"/>
            <a:ext cx="1018176" cy="733484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80820 w 820740"/>
              <a:gd name="connsiteY0" fmla="*/ 0 h 733484"/>
              <a:gd name="connsiteX1" fmla="*/ 804708 w 820740"/>
              <a:gd name="connsiteY1" fmla="*/ 733484 h 733484"/>
              <a:gd name="connsiteX0" fmla="*/ 19 w 746211"/>
              <a:gd name="connsiteY0" fmla="*/ 0 h 733484"/>
              <a:gd name="connsiteX1" fmla="*/ 723907 w 746211"/>
              <a:gd name="connsiteY1" fmla="*/ 733484 h 7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6211" h="733484">
                <a:moveTo>
                  <a:pt x="19" y="0"/>
                </a:moveTo>
                <a:cubicBezTo>
                  <a:pt x="-4731" y="332842"/>
                  <a:pt x="898039" y="354258"/>
                  <a:pt x="723907" y="733484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4F852308-C4A7-4BB9-B6FA-0CB7C5FF1194}"/>
              </a:ext>
            </a:extLst>
          </p:cNvPr>
          <p:cNvSpPr/>
          <p:nvPr/>
        </p:nvSpPr>
        <p:spPr>
          <a:xfrm>
            <a:off x="5623664" y="2044919"/>
            <a:ext cx="455989" cy="733483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792647 w 792647"/>
              <a:gd name="connsiteY0" fmla="*/ 0 h 733483"/>
              <a:gd name="connsiteX1" fmla="*/ 0 w 792647"/>
              <a:gd name="connsiteY1" fmla="*/ 733483 h 733483"/>
              <a:gd name="connsiteX0" fmla="*/ 792647 w 792647"/>
              <a:gd name="connsiteY0" fmla="*/ 0 h 733483"/>
              <a:gd name="connsiteX1" fmla="*/ 0 w 792647"/>
              <a:gd name="connsiteY1" fmla="*/ 733483 h 73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647" h="733483">
                <a:moveTo>
                  <a:pt x="792647" y="0"/>
                </a:moveTo>
                <a:cubicBezTo>
                  <a:pt x="748559" y="279834"/>
                  <a:pt x="174132" y="354257"/>
                  <a:pt x="0" y="733483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26056C59-D02B-4948-AF26-23B470C438A5}"/>
              </a:ext>
            </a:extLst>
          </p:cNvPr>
          <p:cNvSpPr/>
          <p:nvPr/>
        </p:nvSpPr>
        <p:spPr>
          <a:xfrm>
            <a:off x="4145181" y="2039296"/>
            <a:ext cx="1924107" cy="726857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3342009 w 3344690"/>
              <a:gd name="connsiteY0" fmla="*/ 0 h 726857"/>
              <a:gd name="connsiteX1" fmla="*/ 0 w 3344690"/>
              <a:gd name="connsiteY1" fmla="*/ 726857 h 7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44690" h="726857">
                <a:moveTo>
                  <a:pt x="3342009" y="0"/>
                </a:moveTo>
                <a:cubicBezTo>
                  <a:pt x="3451494" y="206947"/>
                  <a:pt x="174132" y="347631"/>
                  <a:pt x="0" y="726857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BE008606-B3B8-479B-B144-992FF50B8895}"/>
              </a:ext>
            </a:extLst>
          </p:cNvPr>
          <p:cNvSpPr/>
          <p:nvPr/>
        </p:nvSpPr>
        <p:spPr>
          <a:xfrm>
            <a:off x="6094477" y="2072424"/>
            <a:ext cx="3707379" cy="687101"/>
          </a:xfrm>
          <a:custGeom>
            <a:avLst/>
            <a:gdLst>
              <a:gd name="connsiteX0" fmla="*/ 873579 w 873579"/>
              <a:gd name="connsiteY0" fmla="*/ 0 h 494332"/>
              <a:gd name="connsiteX1" fmla="*/ 612322 w 873579"/>
              <a:gd name="connsiteY1" fmla="*/ 432707 h 494332"/>
              <a:gd name="connsiteX2" fmla="*/ 0 w 873579"/>
              <a:gd name="connsiteY2" fmla="*/ 481693 h 494332"/>
              <a:gd name="connsiteX0" fmla="*/ 873579 w 873579"/>
              <a:gd name="connsiteY0" fmla="*/ 0 h 481693"/>
              <a:gd name="connsiteX1" fmla="*/ 0 w 873579"/>
              <a:gd name="connsiteY1" fmla="*/ 481693 h 481693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238014 w 1238014"/>
              <a:gd name="connsiteY0" fmla="*/ 0 h 620840"/>
              <a:gd name="connsiteX1" fmla="*/ 0 w 1238014"/>
              <a:gd name="connsiteY1" fmla="*/ 620840 h 620840"/>
              <a:gd name="connsiteX0" fmla="*/ 132341 w 274193"/>
              <a:gd name="connsiteY0" fmla="*/ 0 h 607588"/>
              <a:gd name="connsiteX1" fmla="*/ 245787 w 274193"/>
              <a:gd name="connsiteY1" fmla="*/ 607588 h 607588"/>
              <a:gd name="connsiteX0" fmla="*/ 0 w 186430"/>
              <a:gd name="connsiteY0" fmla="*/ 0 h 607588"/>
              <a:gd name="connsiteX1" fmla="*/ 113446 w 186430"/>
              <a:gd name="connsiteY1" fmla="*/ 607588 h 607588"/>
              <a:gd name="connsiteX0" fmla="*/ 0 w 210968"/>
              <a:gd name="connsiteY0" fmla="*/ 0 h 600962"/>
              <a:gd name="connsiteX1" fmla="*/ 144161 w 210968"/>
              <a:gd name="connsiteY1" fmla="*/ 600962 h 600962"/>
              <a:gd name="connsiteX0" fmla="*/ 0 w 14274702"/>
              <a:gd name="connsiteY0" fmla="*/ 0 h 587710"/>
              <a:gd name="connsiteX1" fmla="*/ 14273128 w 14274702"/>
              <a:gd name="connsiteY1" fmla="*/ 587710 h 587710"/>
              <a:gd name="connsiteX0" fmla="*/ 0 w 14274774"/>
              <a:gd name="connsiteY0" fmla="*/ 0 h 587710"/>
              <a:gd name="connsiteX1" fmla="*/ 14273128 w 14274774"/>
              <a:gd name="connsiteY1" fmla="*/ 587710 h 587710"/>
              <a:gd name="connsiteX0" fmla="*/ 0 w 6444566"/>
              <a:gd name="connsiteY0" fmla="*/ 0 h 687101"/>
              <a:gd name="connsiteX1" fmla="*/ 6440764 w 6444566"/>
              <a:gd name="connsiteY1" fmla="*/ 687101 h 68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4566" h="687101">
                <a:moveTo>
                  <a:pt x="0" y="0"/>
                </a:moveTo>
                <a:cubicBezTo>
                  <a:pt x="754504" y="399103"/>
                  <a:pt x="6614896" y="307875"/>
                  <a:pt x="6440764" y="687101"/>
                </a:cubicBezTo>
              </a:path>
            </a:pathLst>
          </a:custGeom>
          <a:noFill/>
          <a:ln w="1270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7AFC05-907B-4423-958C-F6DA329C64ED}"/>
              </a:ext>
            </a:extLst>
          </p:cNvPr>
          <p:cNvSpPr txBox="1"/>
          <p:nvPr userDrawn="1"/>
        </p:nvSpPr>
        <p:spPr>
          <a:xfrm>
            <a:off x="6250951" y="4162765"/>
            <a:ext cx="51536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Title is in Century Gothic, Bold</a:t>
            </a: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Body copy, footers, and general text is in Arial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87BDF3-EF23-4A53-8AC6-C810D1E0F2CF}"/>
              </a:ext>
            </a:extLst>
          </p:cNvPr>
          <p:cNvSpPr txBox="1"/>
          <p:nvPr userDrawn="1"/>
        </p:nvSpPr>
        <p:spPr>
          <a:xfrm>
            <a:off x="6250953" y="4877005"/>
            <a:ext cx="45119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Subtitles and body copy is set to “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charcoal"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but if you need added emphasis, please use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“Blue”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31837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red”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, or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"/>
                <a:ea typeface="+mn-ea"/>
                <a:cs typeface="Century Gothic"/>
              </a:rPr>
              <a:t>“Moderna blue”.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"/>
              <a:ea typeface="+mn-ea"/>
              <a:cs typeface="Century Gothic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C0EB18-43CE-4DDF-9BFD-C438A033A456}"/>
              </a:ext>
            </a:extLst>
          </p:cNvPr>
          <p:cNvGrpSpPr/>
          <p:nvPr userDrawn="1"/>
        </p:nvGrpSpPr>
        <p:grpSpPr>
          <a:xfrm>
            <a:off x="536729" y="2781453"/>
            <a:ext cx="1429329" cy="665999"/>
            <a:chOff x="402544" y="2781448"/>
            <a:chExt cx="1071997" cy="66599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D119478-6DF7-49FA-989B-02516773199E}"/>
                </a:ext>
              </a:extLst>
            </p:cNvPr>
            <p:cNvSpPr/>
            <p:nvPr userDrawn="1"/>
          </p:nvSpPr>
          <p:spPr>
            <a:xfrm>
              <a:off x="450620" y="2781448"/>
              <a:ext cx="974543" cy="4351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Charcoal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6FEE84F-CAD2-45E8-ABDF-FA9598537645}"/>
                </a:ext>
              </a:extLst>
            </p:cNvPr>
            <p:cNvSpPr txBox="1"/>
            <p:nvPr/>
          </p:nvSpPr>
          <p:spPr>
            <a:xfrm>
              <a:off x="402544" y="321661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R64, G64, B64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8D89543-EDF4-42F0-8CB1-A31804C4D4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AE49CA3B-77DB-41B7-AB89-2AF972FA1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2614719-34BC-4D9D-A437-218A504F0A3E}"/>
                </a:ext>
              </a:extLst>
            </p:cNvPr>
            <p:cNvGrpSpPr/>
            <p:nvPr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57F7D6E2-15D9-4CE6-9E87-DA5927E661FB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CB92DD76-E998-471F-AEA3-3C8010F1A01B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6A496A8-5F4F-46A0-81DB-6A7AB2A45456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E4BF478-BE8E-43E6-9CBE-40B64E8EE9A9}"/>
              </a:ext>
            </a:extLst>
          </p:cNvPr>
          <p:cNvGrpSpPr/>
          <p:nvPr userDrawn="1"/>
        </p:nvGrpSpPr>
        <p:grpSpPr>
          <a:xfrm>
            <a:off x="1934801" y="2775985"/>
            <a:ext cx="1429329" cy="665999"/>
            <a:chOff x="420758" y="4007438"/>
            <a:chExt cx="1071997" cy="66599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82B362-4C03-452F-9790-C0AF2FF48D28}"/>
                </a:ext>
              </a:extLst>
            </p:cNvPr>
            <p:cNvSpPr/>
            <p:nvPr/>
          </p:nvSpPr>
          <p:spPr>
            <a:xfrm>
              <a:off x="468834" y="4007438"/>
              <a:ext cx="974543" cy="4351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Blue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7D3C71F-C2DA-4F19-BD8C-26971F46C4F3}"/>
                </a:ext>
              </a:extLst>
            </p:cNvPr>
            <p:cNvSpPr txBox="1"/>
            <p:nvPr/>
          </p:nvSpPr>
          <p:spPr>
            <a:xfrm>
              <a:off x="420758" y="444260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R17, G78, B130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4466D4-3A68-46A2-A2AA-EAA98DD5F00C}"/>
              </a:ext>
            </a:extLst>
          </p:cNvPr>
          <p:cNvGrpSpPr/>
          <p:nvPr userDrawn="1"/>
        </p:nvGrpSpPr>
        <p:grpSpPr>
          <a:xfrm>
            <a:off x="3332872" y="2775984"/>
            <a:ext cx="1572261" cy="669203"/>
            <a:chOff x="1686122" y="4007438"/>
            <a:chExt cx="1179196" cy="66920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490D1D4-0BCA-4319-9250-8BEBC3753BAA}"/>
                </a:ext>
              </a:extLst>
            </p:cNvPr>
            <p:cNvSpPr/>
            <p:nvPr/>
          </p:nvSpPr>
          <p:spPr>
            <a:xfrm>
              <a:off x="1788449" y="4007438"/>
              <a:ext cx="974543" cy="4351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red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90537B-A2E9-464D-8D23-AB71E8830E06}"/>
                </a:ext>
              </a:extLst>
            </p:cNvPr>
            <p:cNvSpPr txBox="1"/>
            <p:nvPr/>
          </p:nvSpPr>
          <p:spPr>
            <a:xfrm>
              <a:off x="1686122" y="444580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R227, G24, B55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4B8AF04-0361-496D-8CD1-7877FA7D1CE4}"/>
              </a:ext>
            </a:extLst>
          </p:cNvPr>
          <p:cNvGrpSpPr/>
          <p:nvPr userDrawn="1"/>
        </p:nvGrpSpPr>
        <p:grpSpPr>
          <a:xfrm>
            <a:off x="4873877" y="2775984"/>
            <a:ext cx="1429329" cy="669203"/>
            <a:chOff x="3058686" y="4007438"/>
            <a:chExt cx="1071997" cy="66920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AB95846-35D0-4704-BD57-23D42C8E79A1}"/>
                </a:ext>
              </a:extLst>
            </p:cNvPr>
            <p:cNvSpPr/>
            <p:nvPr/>
          </p:nvSpPr>
          <p:spPr>
            <a:xfrm>
              <a:off x="3107413" y="4007438"/>
              <a:ext cx="974543" cy="4351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gold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B4B79D9-D32A-4C84-B31E-3A6893EF8042}"/>
                </a:ext>
              </a:extLst>
            </p:cNvPr>
            <p:cNvSpPr txBox="1"/>
            <p:nvPr/>
          </p:nvSpPr>
          <p:spPr>
            <a:xfrm>
              <a:off x="3058686" y="4445809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R248, G151, B29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1C1DC0-DD56-4F7B-A18E-EFC44B566961}"/>
              </a:ext>
            </a:extLst>
          </p:cNvPr>
          <p:cNvGrpSpPr/>
          <p:nvPr userDrawn="1"/>
        </p:nvGrpSpPr>
        <p:grpSpPr>
          <a:xfrm>
            <a:off x="6271949" y="2775985"/>
            <a:ext cx="1431065" cy="665999"/>
            <a:chOff x="4376348" y="4007438"/>
            <a:chExt cx="1073299" cy="66599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5A80688-8C67-492F-9CC5-EF589CB1D943}"/>
                </a:ext>
              </a:extLst>
            </p:cNvPr>
            <p:cNvSpPr/>
            <p:nvPr/>
          </p:nvSpPr>
          <p:spPr>
            <a:xfrm>
              <a:off x="4426377" y="4007438"/>
              <a:ext cx="974543" cy="4351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Moderna green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D2E5C7-F8BF-4E93-979A-C4478CE3B8EE}"/>
                </a:ext>
              </a:extLst>
            </p:cNvPr>
            <p:cNvSpPr txBox="1"/>
            <p:nvPr/>
          </p:nvSpPr>
          <p:spPr>
            <a:xfrm>
              <a:off x="4376348" y="4442605"/>
              <a:ext cx="10732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R122, G193, B67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24ED9A8-CF5E-48CD-83E2-792B75615319}"/>
              </a:ext>
            </a:extLst>
          </p:cNvPr>
          <p:cNvGrpSpPr/>
          <p:nvPr userDrawn="1"/>
        </p:nvGrpSpPr>
        <p:grpSpPr>
          <a:xfrm>
            <a:off x="7671753" y="2775984"/>
            <a:ext cx="1428960" cy="669203"/>
            <a:chOff x="5425971" y="4007438"/>
            <a:chExt cx="1071720" cy="66920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EA275B-CD7E-428B-A524-CAA36B0C8AEE}"/>
                </a:ext>
              </a:extLst>
            </p:cNvPr>
            <p:cNvSpPr/>
            <p:nvPr/>
          </p:nvSpPr>
          <p:spPr>
            <a:xfrm>
              <a:off x="5474560" y="4007438"/>
              <a:ext cx="974543" cy="4351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Moderna blue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7605415-B3F8-4F16-ABCE-3FCC2315AD25}"/>
                </a:ext>
              </a:extLst>
            </p:cNvPr>
            <p:cNvSpPr txBox="1"/>
            <p:nvPr/>
          </p:nvSpPr>
          <p:spPr>
            <a:xfrm>
              <a:off x="5425971" y="4445809"/>
              <a:ext cx="10717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R0, G174, B239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D01D007-5967-4AD1-B6F5-4143FE64553D}"/>
              </a:ext>
            </a:extLst>
          </p:cNvPr>
          <p:cNvGrpSpPr/>
          <p:nvPr userDrawn="1"/>
        </p:nvGrpSpPr>
        <p:grpSpPr>
          <a:xfrm>
            <a:off x="9069460" y="2778405"/>
            <a:ext cx="1429329" cy="665999"/>
            <a:chOff x="6961328" y="4009858"/>
            <a:chExt cx="1071997" cy="66599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9E53E87-6994-4B43-9EDE-A9B188FE25E4}"/>
                </a:ext>
              </a:extLst>
            </p:cNvPr>
            <p:cNvSpPr/>
            <p:nvPr/>
          </p:nvSpPr>
          <p:spPr>
            <a:xfrm>
              <a:off x="7009404" y="4009858"/>
              <a:ext cx="974543" cy="4351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Grape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0D5BE11-CD8E-4EDD-86BC-DCEFBE767B2A}"/>
                </a:ext>
              </a:extLst>
            </p:cNvPr>
            <p:cNvSpPr txBox="1"/>
            <p:nvPr/>
          </p:nvSpPr>
          <p:spPr>
            <a:xfrm>
              <a:off x="6961328" y="4445025"/>
              <a:ext cx="10719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R140, G34, B138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032FA72-7F07-4D2E-9B01-3D0902DAEFDD}"/>
              </a:ext>
            </a:extLst>
          </p:cNvPr>
          <p:cNvGrpSpPr/>
          <p:nvPr userDrawn="1"/>
        </p:nvGrpSpPr>
        <p:grpSpPr>
          <a:xfrm>
            <a:off x="10467532" y="2772780"/>
            <a:ext cx="1572261" cy="669203"/>
            <a:chOff x="8226692" y="4009858"/>
            <a:chExt cx="1179196" cy="66920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29EDA69-E931-4280-B9BE-E5E4621B3799}"/>
                </a:ext>
              </a:extLst>
            </p:cNvPr>
            <p:cNvSpPr/>
            <p:nvPr/>
          </p:nvSpPr>
          <p:spPr>
            <a:xfrm>
              <a:off x="8329019" y="4009858"/>
              <a:ext cx="974543" cy="4351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Merlot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ED1CE96-ABD5-4A0A-AC18-3AB348A71C4C}"/>
                </a:ext>
              </a:extLst>
            </p:cNvPr>
            <p:cNvSpPr txBox="1"/>
            <p:nvPr/>
          </p:nvSpPr>
          <p:spPr>
            <a:xfrm>
              <a:off x="8226692" y="4448229"/>
              <a:ext cx="117919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Century Gothic"/>
                </a:rPr>
                <a:t>R117, G24, B55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D3F6ED-9467-41E8-8B3F-BF0BE589150E}"/>
              </a:ext>
            </a:extLst>
          </p:cNvPr>
          <p:cNvGrpSpPr/>
          <p:nvPr userDrawn="1"/>
        </p:nvGrpSpPr>
        <p:grpSpPr>
          <a:xfrm>
            <a:off x="4158241" y="4472923"/>
            <a:ext cx="1904495" cy="959248"/>
            <a:chOff x="3151808" y="4671703"/>
            <a:chExt cx="1428371" cy="959248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59DFE33-1DED-4D3B-AB1B-3765CEDCB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51808" y="4671703"/>
              <a:ext cx="1428371" cy="959248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E289579E-407E-4443-BDCA-2C4C90CE0CB2}"/>
                </a:ext>
              </a:extLst>
            </p:cNvPr>
            <p:cNvGrpSpPr/>
            <p:nvPr userDrawn="1"/>
          </p:nvGrpSpPr>
          <p:grpSpPr>
            <a:xfrm>
              <a:off x="3291766" y="4857868"/>
              <a:ext cx="998225" cy="157899"/>
              <a:chOff x="4153173" y="5268490"/>
              <a:chExt cx="998225" cy="157899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E381390-DA0D-46DF-9E7A-D5B307CBAF12}"/>
                  </a:ext>
                </a:extLst>
              </p:cNvPr>
              <p:cNvSpPr/>
              <p:nvPr/>
            </p:nvSpPr>
            <p:spPr>
              <a:xfrm>
                <a:off x="4431108" y="5268490"/>
                <a:ext cx="322880" cy="15789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E88F5797-E421-4263-BB0C-0B0F2A71CE44}"/>
                  </a:ext>
                </a:extLst>
              </p:cNvPr>
              <p:cNvSpPr/>
              <p:nvPr/>
            </p:nvSpPr>
            <p:spPr>
              <a:xfrm>
                <a:off x="4153173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23F54BD2-14E1-4934-AA23-DC7BAAE50284}"/>
                  </a:ext>
                </a:extLst>
              </p:cNvPr>
              <p:cNvSpPr/>
              <p:nvPr/>
            </p:nvSpPr>
            <p:spPr>
              <a:xfrm>
                <a:off x="5002175" y="5276049"/>
                <a:ext cx="149223" cy="14278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0" name="Footer Placeholder 1">
            <a:extLst>
              <a:ext uri="{FF2B5EF4-FFF2-40B4-BE49-F238E27FC236}">
                <a16:creationId xmlns:a16="http://schemas.microsoft.com/office/drawing/2014/main" id="{A1106634-2AAF-4B3F-B634-EAA8D40C6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2020 Moderna Therapeutics</a:t>
            </a:r>
          </a:p>
        </p:txBody>
      </p:sp>
    </p:spTree>
    <p:extLst>
      <p:ext uri="{BB962C8B-B14F-4D97-AF65-F5344CB8AC3E}">
        <p14:creationId xmlns:p14="http://schemas.microsoft.com/office/powerpoint/2010/main" val="40200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F6191E-8E4A-4A47-8F90-5D1E7AF02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684" y="2691045"/>
            <a:ext cx="1801185" cy="129756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F3D4190-74C2-4936-9E3A-1286793293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629" y="2901381"/>
            <a:ext cx="2230743" cy="87689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758A88F-F53F-4193-ACD8-C11FDC0509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4361" y="2931005"/>
            <a:ext cx="2398722" cy="817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237" y="3790955"/>
            <a:ext cx="11106067" cy="1191973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239" y="5124455"/>
            <a:ext cx="11117732" cy="6845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2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357605" y="6554769"/>
            <a:ext cx="5476799" cy="17033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© 2019 Moderna Therapeutics</a:t>
            </a:r>
          </a:p>
        </p:txBody>
      </p:sp>
      <p:grpSp>
        <p:nvGrpSpPr>
          <p:cNvPr id="44" name="moderna logo">
            <a:extLst>
              <a:ext uri="{FF2B5EF4-FFF2-40B4-BE49-F238E27FC236}">
                <a16:creationId xmlns:a16="http://schemas.microsoft.com/office/drawing/2014/main" id="{8F37B114-7278-430F-BBBA-A22AF6E7C42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85379" y="407751"/>
            <a:ext cx="3474720" cy="777647"/>
            <a:chOff x="5137150" y="3621898"/>
            <a:chExt cx="2446281" cy="547481"/>
          </a:xfrm>
        </p:grpSpPr>
        <p:grpSp>
          <p:nvGrpSpPr>
            <p:cNvPr id="45" name="dashed line">
              <a:extLst>
                <a:ext uri="{FF2B5EF4-FFF2-40B4-BE49-F238E27FC236}">
                  <a16:creationId xmlns:a16="http://schemas.microsoft.com/office/drawing/2014/main" id="{703D3817-148B-4EB8-9FC7-3D42D7D3FAC5}"/>
                </a:ext>
              </a:extLst>
            </p:cNvPr>
            <p:cNvGrpSpPr/>
            <p:nvPr userDrawn="1"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id="{785A7A1B-8DE5-449C-9977-DA1217F08E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Freeform 140">
                <a:extLst>
                  <a:ext uri="{FF2B5EF4-FFF2-40B4-BE49-F238E27FC236}">
                    <a16:creationId xmlns:a16="http://schemas.microsoft.com/office/drawing/2014/main" id="{DE48F721-F66C-4E67-B38A-C22E99CE96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Freeform 141">
                <a:extLst>
                  <a:ext uri="{FF2B5EF4-FFF2-40B4-BE49-F238E27FC236}">
                    <a16:creationId xmlns:a16="http://schemas.microsoft.com/office/drawing/2014/main" id="{AF5AB67D-CF79-4917-8E23-8454EC4E80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Freeform 142">
                <a:extLst>
                  <a:ext uri="{FF2B5EF4-FFF2-40B4-BE49-F238E27FC236}">
                    <a16:creationId xmlns:a16="http://schemas.microsoft.com/office/drawing/2014/main" id="{48F6CA27-669C-4FD4-BFEE-722F656D7D6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Freeform 143">
                <a:extLst>
                  <a:ext uri="{FF2B5EF4-FFF2-40B4-BE49-F238E27FC236}">
                    <a16:creationId xmlns:a16="http://schemas.microsoft.com/office/drawing/2014/main" id="{1AB124B9-6E14-40D0-82F4-6964C7B888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Freeform 144">
                <a:extLst>
                  <a:ext uri="{FF2B5EF4-FFF2-40B4-BE49-F238E27FC236}">
                    <a16:creationId xmlns:a16="http://schemas.microsoft.com/office/drawing/2014/main" id="{27B665F3-CFA2-4E39-AC37-E9804225E5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Freeform 145">
                <a:extLst>
                  <a:ext uri="{FF2B5EF4-FFF2-40B4-BE49-F238E27FC236}">
                    <a16:creationId xmlns:a16="http://schemas.microsoft.com/office/drawing/2014/main" id="{D6D65D57-C873-44BE-922A-12B1FDFC48B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Freeform 146">
                <a:extLst>
                  <a:ext uri="{FF2B5EF4-FFF2-40B4-BE49-F238E27FC236}">
                    <a16:creationId xmlns:a16="http://schemas.microsoft.com/office/drawing/2014/main" id="{DA0C6DB7-A601-487D-AC3F-B09EE8C722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" name="Freeform 147">
                <a:extLst>
                  <a:ext uri="{FF2B5EF4-FFF2-40B4-BE49-F238E27FC236}">
                    <a16:creationId xmlns:a16="http://schemas.microsoft.com/office/drawing/2014/main" id="{98ED84EB-3EEE-43CA-A29D-DBEEB29194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Freeform 148">
                <a:extLst>
                  <a:ext uri="{FF2B5EF4-FFF2-40B4-BE49-F238E27FC236}">
                    <a16:creationId xmlns:a16="http://schemas.microsoft.com/office/drawing/2014/main" id="{50C9C130-6EDA-416A-93A4-2A9E89C3E8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" name="Freeform 149">
                <a:extLst>
                  <a:ext uri="{FF2B5EF4-FFF2-40B4-BE49-F238E27FC236}">
                    <a16:creationId xmlns:a16="http://schemas.microsoft.com/office/drawing/2014/main" id="{2B613D87-0F04-4EF7-9140-41C431418D2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" name="Freeform 150">
                <a:extLst>
                  <a:ext uri="{FF2B5EF4-FFF2-40B4-BE49-F238E27FC236}">
                    <a16:creationId xmlns:a16="http://schemas.microsoft.com/office/drawing/2014/main" id="{4A146ADE-2A16-4961-A9B8-35669C00EAB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moderna">
              <a:extLst>
                <a:ext uri="{FF2B5EF4-FFF2-40B4-BE49-F238E27FC236}">
                  <a16:creationId xmlns:a16="http://schemas.microsoft.com/office/drawing/2014/main" id="{39EFFD01-BA95-449C-B09B-F59C107B627B}"/>
                </a:ext>
              </a:extLst>
            </p:cNvPr>
            <p:cNvGrpSpPr/>
            <p:nvPr userDrawn="1"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48" name="Freeform 151">
                <a:extLst>
                  <a:ext uri="{FF2B5EF4-FFF2-40B4-BE49-F238E27FC236}">
                    <a16:creationId xmlns:a16="http://schemas.microsoft.com/office/drawing/2014/main" id="{756E009E-252B-4F59-B8CA-6F6DF830C29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52">
                <a:extLst>
                  <a:ext uri="{FF2B5EF4-FFF2-40B4-BE49-F238E27FC236}">
                    <a16:creationId xmlns:a16="http://schemas.microsoft.com/office/drawing/2014/main" id="{7981EB3A-4DDE-4165-BBD1-983F8FB1208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53">
                <a:extLst>
                  <a:ext uri="{FF2B5EF4-FFF2-40B4-BE49-F238E27FC236}">
                    <a16:creationId xmlns:a16="http://schemas.microsoft.com/office/drawing/2014/main" id="{E113D9D7-9280-43D1-A76E-F570585534D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54">
                <a:extLst>
                  <a:ext uri="{FF2B5EF4-FFF2-40B4-BE49-F238E27FC236}">
                    <a16:creationId xmlns:a16="http://schemas.microsoft.com/office/drawing/2014/main" id="{D6138E75-0B10-4DE9-9F50-5250578195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55">
                <a:extLst>
                  <a:ext uri="{FF2B5EF4-FFF2-40B4-BE49-F238E27FC236}">
                    <a16:creationId xmlns:a16="http://schemas.microsoft.com/office/drawing/2014/main" id="{D2D532E9-CB0B-477D-9B0E-08EFC1ADD74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56">
                <a:extLst>
                  <a:ext uri="{FF2B5EF4-FFF2-40B4-BE49-F238E27FC236}">
                    <a16:creationId xmlns:a16="http://schemas.microsoft.com/office/drawing/2014/main" id="{9F31D618-F720-4C3C-8C38-A8A5CCCB13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Freeform 157">
                <a:extLst>
                  <a:ext uri="{FF2B5EF4-FFF2-40B4-BE49-F238E27FC236}">
                    <a16:creationId xmlns:a16="http://schemas.microsoft.com/office/drawing/2014/main" id="{670A7793-C647-41B4-AEFE-0CCE4529888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reg mark">
              <a:extLst>
                <a:ext uri="{FF2B5EF4-FFF2-40B4-BE49-F238E27FC236}">
                  <a16:creationId xmlns:a16="http://schemas.microsoft.com/office/drawing/2014/main" id="{9A81CE30-F4C4-414A-8507-EA1FF77F9CA2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0" name="Rounded Rectangle 17">
            <a:extLst>
              <a:ext uri="{FF2B5EF4-FFF2-40B4-BE49-F238E27FC236}">
                <a16:creationId xmlns:a16="http://schemas.microsoft.com/office/drawing/2014/main" id="{E461B9CB-D464-41B2-8DF4-5077EBF28579}"/>
              </a:ext>
            </a:extLst>
          </p:cNvPr>
          <p:cNvSpPr/>
          <p:nvPr/>
        </p:nvSpPr>
        <p:spPr>
          <a:xfrm>
            <a:off x="916414" y="1896768"/>
            <a:ext cx="2734619" cy="730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DNA</a:t>
            </a:r>
          </a:p>
        </p:txBody>
      </p:sp>
      <p:sp>
        <p:nvSpPr>
          <p:cNvPr id="71" name="Rounded Rectangle 18">
            <a:extLst>
              <a:ext uri="{FF2B5EF4-FFF2-40B4-BE49-F238E27FC236}">
                <a16:creationId xmlns:a16="http://schemas.microsoft.com/office/drawing/2014/main" id="{AE7E506E-0F5D-4D78-AB78-E1A35159BAD0}"/>
              </a:ext>
            </a:extLst>
          </p:cNvPr>
          <p:cNvSpPr/>
          <p:nvPr/>
        </p:nvSpPr>
        <p:spPr>
          <a:xfrm>
            <a:off x="4728691" y="1896768"/>
            <a:ext cx="2734619" cy="730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mRNA</a:t>
            </a:r>
          </a:p>
        </p:txBody>
      </p:sp>
      <p:sp>
        <p:nvSpPr>
          <p:cNvPr id="72" name="Rounded Rectangle 19">
            <a:extLst>
              <a:ext uri="{FF2B5EF4-FFF2-40B4-BE49-F238E27FC236}">
                <a16:creationId xmlns:a16="http://schemas.microsoft.com/office/drawing/2014/main" id="{57100D0D-8D31-4CE6-8CBF-C8C54AE3FC88}"/>
              </a:ext>
            </a:extLst>
          </p:cNvPr>
          <p:cNvSpPr/>
          <p:nvPr/>
        </p:nvSpPr>
        <p:spPr>
          <a:xfrm>
            <a:off x="8540968" y="1896768"/>
            <a:ext cx="2734619" cy="7302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Protein</a:t>
            </a:r>
          </a:p>
        </p:txBody>
      </p:sp>
      <p:sp>
        <p:nvSpPr>
          <p:cNvPr id="73" name="Right Arrow 20">
            <a:extLst>
              <a:ext uri="{FF2B5EF4-FFF2-40B4-BE49-F238E27FC236}">
                <a16:creationId xmlns:a16="http://schemas.microsoft.com/office/drawing/2014/main" id="{29398032-EA7C-42A3-80A1-875E095DE7A0}"/>
              </a:ext>
            </a:extLst>
          </p:cNvPr>
          <p:cNvSpPr/>
          <p:nvPr/>
        </p:nvSpPr>
        <p:spPr>
          <a:xfrm>
            <a:off x="3861073" y="1986706"/>
            <a:ext cx="657577" cy="55036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Right Arrow 21">
            <a:extLst>
              <a:ext uri="{FF2B5EF4-FFF2-40B4-BE49-F238E27FC236}">
                <a16:creationId xmlns:a16="http://schemas.microsoft.com/office/drawing/2014/main" id="{50E16561-4C5A-47E3-AE05-977BEC7F3BA2}"/>
              </a:ext>
            </a:extLst>
          </p:cNvPr>
          <p:cNvSpPr/>
          <p:nvPr/>
        </p:nvSpPr>
        <p:spPr>
          <a:xfrm>
            <a:off x="7673349" y="1986706"/>
            <a:ext cx="657577" cy="55036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7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id="{2ED22A4B-D671-4E00-A258-B48E9994946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55432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F8F36767-9C5D-4F04-AE4E-B3AF9BFF11D9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1122307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+mj-lt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id="{51455997-F7C6-4CF2-9092-FAD4ECC90CAF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+mj-lt"/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2447160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9DF2-B4CE-4350-A7AB-650E9779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B39-E9BF-41F2-8328-446BC3ABB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67C7-61D4-468E-AC0B-B96000E9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966DA-5067-4C57-8282-8FAD89AF7BC5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92E8-67DA-40E1-B636-37ACE631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80EB-BA31-46EF-B58E-FFD0DC40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352C08-6A0D-4C74-8376-31F800AFF58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8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3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4735" y="6391278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7536-991D-463F-850E-3A321CA68023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3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383735-AAF1-4287-8B0F-C3B2CD55C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3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4" name="Oval 10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190D19-EFD7-4D87-A3EE-44625106C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43292-C69F-4910-97C2-67C300B8E830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9" y="6410328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203200" y="152403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4" name="Oval 12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27D3C-FF8D-45ED-A1B4-372626915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9" y="640556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6EB3C-3302-4D2D-B15D-7B4B041E7302}" type="datetimeFigureOut">
              <a:rPr lang="en-US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9" y="6410328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vmlDrawing" Target="../drawings/vmlDrawing2.vml"/><Relationship Id="rId1" Type="http://schemas.openxmlformats.org/officeDocument/2006/relationships/theme" Target="../theme/theme10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tags" Target="../tags/tag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vmlDrawing" Target="../drawings/vmlDrawing3.vml"/><Relationship Id="rId1" Type="http://schemas.openxmlformats.org/officeDocument/2006/relationships/theme" Target="../theme/theme11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tags" Target="../tags/tag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vmlDrawing" Target="../drawings/vmlDrawing4.vml"/><Relationship Id="rId1" Type="http://schemas.openxmlformats.org/officeDocument/2006/relationships/theme" Target="../theme/theme1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tags" Target="../tags/tag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" Target="../slides/slide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" Target="../slides/slide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9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cs-CZ" altLang="cs-CZ" sz="1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2" y="6405566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5658738-B046-46A3-B6E9-75B1D57E368D}" type="datetimeFigureOut">
              <a:rPr lang="en-US"/>
              <a:pPr>
                <a:defRPr/>
              </a:pPr>
              <a:t>11/7/2022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8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 dirty="0"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6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D612C06-D987-4C7F-B2F8-5601E1BB090C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3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3838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293843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7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5378768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48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3981826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22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2B9A6-B614-409C-9604-E7878AF4BB9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07.11.2022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6A7DB-ABB8-4817-902B-E47A8ED49AF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4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5096" y="155519"/>
            <a:ext cx="11582400" cy="10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062" rIns="0" bIns="45062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5096" y="1371601"/>
            <a:ext cx="11582400" cy="45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E8E8E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55" name="dashed line"/>
          <p:cNvGrpSpPr/>
          <p:nvPr/>
        </p:nvGrpSpPr>
        <p:grpSpPr>
          <a:xfrm>
            <a:off x="304800" y="1204793"/>
            <a:ext cx="11582400" cy="45720"/>
            <a:chOff x="1638300" y="3697288"/>
            <a:chExt cx="5864225" cy="71438"/>
          </a:xfrm>
        </p:grpSpPr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1088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AAC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6615113" y="3697288"/>
              <a:ext cx="393700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2" y="0"/>
                    <a:pt x="0" y="13"/>
                    <a:pt x="0" y="38"/>
                  </a:cubicBezTo>
                  <a:cubicBezTo>
                    <a:pt x="0" y="62"/>
                    <a:pt x="12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FB4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1214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CB9E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561340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8BE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5121275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65C3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4627563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2C8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4119563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2" y="75"/>
                    <a:pt x="412" y="62"/>
                    <a:pt x="412" y="38"/>
                  </a:cubicBezTo>
                  <a:cubicBezTo>
                    <a:pt x="412" y="13"/>
                    <a:pt x="402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CDE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362585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80 w 412"/>
                <a:gd name="T15" fmla="*/ 75 h 75"/>
                <a:gd name="T16" fmla="*/ 412 w 412"/>
                <a:gd name="T17" fmla="*/ 38 h 75"/>
                <a:gd name="T18" fmla="*/ 380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D2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3132138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8D7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26257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5DC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2130425" y="3697288"/>
              <a:ext cx="395288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2E1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16383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FE6F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19" y="1592"/>
            <a:ext cx="2116" cy="1587"/>
          </a:xfrm>
          <a:prstGeom prst="rect">
            <a:avLst/>
          </a:prstGeom>
        </p:spPr>
      </p:pic>
      <p:grpSp>
        <p:nvGrpSpPr>
          <p:cNvPr id="43" name="moderna logo">
            <a:extLst>
              <a:ext uri="{FF2B5EF4-FFF2-40B4-BE49-F238E27FC236}">
                <a16:creationId xmlns:a16="http://schemas.microsoft.com/office/drawing/2014/main" id="{975E4666-A26D-4082-934F-3B62EE028C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24160" y="6469366"/>
            <a:ext cx="1463040" cy="327429"/>
            <a:chOff x="5137150" y="3621898"/>
            <a:chExt cx="2446281" cy="547481"/>
          </a:xfrm>
        </p:grpSpPr>
        <p:grpSp>
          <p:nvGrpSpPr>
            <p:cNvPr id="44" name="dashed line">
              <a:extLst>
                <a:ext uri="{FF2B5EF4-FFF2-40B4-BE49-F238E27FC236}">
                  <a16:creationId xmlns:a16="http://schemas.microsoft.com/office/drawing/2014/main" id="{CB5B80F1-26C6-4CD4-86BB-9F0F30F0636B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2A52E188-5308-4CE4-A075-F355F26B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40">
                <a:extLst>
                  <a:ext uri="{FF2B5EF4-FFF2-40B4-BE49-F238E27FC236}">
                    <a16:creationId xmlns:a16="http://schemas.microsoft.com/office/drawing/2014/main" id="{915FFB83-2797-4125-B7A3-AF976098A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41">
                <a:extLst>
                  <a:ext uri="{FF2B5EF4-FFF2-40B4-BE49-F238E27FC236}">
                    <a16:creationId xmlns:a16="http://schemas.microsoft.com/office/drawing/2014/main" id="{5224804D-DB33-40D9-A245-DA679649F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42">
                <a:extLst>
                  <a:ext uri="{FF2B5EF4-FFF2-40B4-BE49-F238E27FC236}">
                    <a16:creationId xmlns:a16="http://schemas.microsoft.com/office/drawing/2014/main" id="{435D6345-B628-47FF-BCAD-47F79F4F8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43">
                <a:extLst>
                  <a:ext uri="{FF2B5EF4-FFF2-40B4-BE49-F238E27FC236}">
                    <a16:creationId xmlns:a16="http://schemas.microsoft.com/office/drawing/2014/main" id="{405AFF4D-FD6B-45D5-ACEB-711D6069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44">
                <a:extLst>
                  <a:ext uri="{FF2B5EF4-FFF2-40B4-BE49-F238E27FC236}">
                    <a16:creationId xmlns:a16="http://schemas.microsoft.com/office/drawing/2014/main" id="{8206C1EC-433E-4824-8864-88092F0A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45">
                <a:extLst>
                  <a:ext uri="{FF2B5EF4-FFF2-40B4-BE49-F238E27FC236}">
                    <a16:creationId xmlns:a16="http://schemas.microsoft.com/office/drawing/2014/main" id="{736961CE-915B-4189-BDCA-AD13A22B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46">
                <a:extLst>
                  <a:ext uri="{FF2B5EF4-FFF2-40B4-BE49-F238E27FC236}">
                    <a16:creationId xmlns:a16="http://schemas.microsoft.com/office/drawing/2014/main" id="{D51F8330-AD40-4036-B919-6F2A0E63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147">
                <a:extLst>
                  <a:ext uri="{FF2B5EF4-FFF2-40B4-BE49-F238E27FC236}">
                    <a16:creationId xmlns:a16="http://schemas.microsoft.com/office/drawing/2014/main" id="{0B096AC2-4643-4DEA-BB24-4B27322B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148">
                <a:extLst>
                  <a:ext uri="{FF2B5EF4-FFF2-40B4-BE49-F238E27FC236}">
                    <a16:creationId xmlns:a16="http://schemas.microsoft.com/office/drawing/2014/main" id="{90ACFFE8-62EB-4055-9E61-E8877A8F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149">
                <a:extLst>
                  <a:ext uri="{FF2B5EF4-FFF2-40B4-BE49-F238E27FC236}">
                    <a16:creationId xmlns:a16="http://schemas.microsoft.com/office/drawing/2014/main" id="{CFDADFEE-2CF1-4B06-94A7-41FEF7C08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150">
                <a:extLst>
                  <a:ext uri="{FF2B5EF4-FFF2-40B4-BE49-F238E27FC236}">
                    <a16:creationId xmlns:a16="http://schemas.microsoft.com/office/drawing/2014/main" id="{4529778D-479C-4CA9-AC27-9C5E50EF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derna">
              <a:extLst>
                <a:ext uri="{FF2B5EF4-FFF2-40B4-BE49-F238E27FC236}">
                  <a16:creationId xmlns:a16="http://schemas.microsoft.com/office/drawing/2014/main" id="{713C1577-705A-4328-89A6-352F517F19E7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47" name="Freeform 151">
                <a:extLst>
                  <a:ext uri="{FF2B5EF4-FFF2-40B4-BE49-F238E27FC236}">
                    <a16:creationId xmlns:a16="http://schemas.microsoft.com/office/drawing/2014/main" id="{52CC2FF3-3C46-4111-9CFA-C424EE5CE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52">
                <a:extLst>
                  <a:ext uri="{FF2B5EF4-FFF2-40B4-BE49-F238E27FC236}">
                    <a16:creationId xmlns:a16="http://schemas.microsoft.com/office/drawing/2014/main" id="{DC3E02EE-6C98-480D-BE11-CED5580C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53">
                <a:extLst>
                  <a:ext uri="{FF2B5EF4-FFF2-40B4-BE49-F238E27FC236}">
                    <a16:creationId xmlns:a16="http://schemas.microsoft.com/office/drawing/2014/main" id="{A41DB387-CC88-4E21-8CEC-7D4450C85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54">
                <a:extLst>
                  <a:ext uri="{FF2B5EF4-FFF2-40B4-BE49-F238E27FC236}">
                    <a16:creationId xmlns:a16="http://schemas.microsoft.com/office/drawing/2014/main" id="{30A4F7DF-284F-4617-AAB2-6E4FFB643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55">
                <a:extLst>
                  <a:ext uri="{FF2B5EF4-FFF2-40B4-BE49-F238E27FC236}">
                    <a16:creationId xmlns:a16="http://schemas.microsoft.com/office/drawing/2014/main" id="{A1AA4B99-4299-4B29-AE28-C144ED450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56">
                <a:extLst>
                  <a:ext uri="{FF2B5EF4-FFF2-40B4-BE49-F238E27FC236}">
                    <a16:creationId xmlns:a16="http://schemas.microsoft.com/office/drawing/2014/main" id="{43DE5AF8-79F4-48D9-AE97-1B92DAAA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57">
                <a:extLst>
                  <a:ext uri="{FF2B5EF4-FFF2-40B4-BE49-F238E27FC236}">
                    <a16:creationId xmlns:a16="http://schemas.microsoft.com/office/drawing/2014/main" id="{FB13045A-8E4D-4F69-8C54-B1494017C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6" name="reg mark">
              <a:extLst>
                <a:ext uri="{FF2B5EF4-FFF2-40B4-BE49-F238E27FC236}">
                  <a16:creationId xmlns:a16="http://schemas.microsoft.com/office/drawing/2014/main" id="{D3FD4946-7212-4361-ADDB-8F9B6FB6A7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Content Placeholder 5">
            <a:extLst>
              <a:ext uri="{FF2B5EF4-FFF2-40B4-BE49-F238E27FC236}">
                <a16:creationId xmlns:a16="http://schemas.microsoft.com/office/drawing/2014/main" id="{E9CC2776-9AD9-294F-8BC8-02932F6EEC78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sp>
        <p:nvSpPr>
          <p:cNvPr id="75" name="Rectangle 74">
            <a:hlinkClick r:id="rId14" action="ppaction://hlinksldjump"/>
            <a:extLst>
              <a:ext uri="{FF2B5EF4-FFF2-40B4-BE49-F238E27FC236}">
                <a16:creationId xmlns:a16="http://schemas.microsoft.com/office/drawing/2014/main" id="{B732DC24-59DB-46C4-836D-208EE7242802}"/>
              </a:ext>
            </a:extLst>
          </p:cNvPr>
          <p:cNvSpPr/>
          <p:nvPr userDrawn="1"/>
        </p:nvSpPr>
        <p:spPr>
          <a:xfrm>
            <a:off x="10316908" y="6411981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hlinkClick r:id="rId14" action="ppaction://hlinksldjump"/>
            <a:extLst>
              <a:ext uri="{FF2B5EF4-FFF2-40B4-BE49-F238E27FC236}">
                <a16:creationId xmlns:a16="http://schemas.microsoft.com/office/drawing/2014/main" id="{C4C6D89B-9ABC-4857-92D1-B54D951AC136}"/>
              </a:ext>
            </a:extLst>
          </p:cNvPr>
          <p:cNvSpPr/>
          <p:nvPr userDrawn="1"/>
        </p:nvSpPr>
        <p:spPr>
          <a:xfrm>
            <a:off x="10241156" y="6406460"/>
            <a:ext cx="1950843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6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hf sldNum="0" hdr="0" dt="0"/>
  <p:txStyles>
    <p:titleStyle>
      <a:lvl1pPr algn="l" defTabSz="89952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accent1"/>
          </a:solidFill>
          <a:latin typeface="Century Gothic"/>
          <a:ea typeface="+mj-ea"/>
          <a:cs typeface="Century Gothic"/>
        </a:defRPr>
      </a:lvl1pPr>
      <a:lvl2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2pPr>
      <a:lvl3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3pPr>
      <a:lvl4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4pPr>
      <a:lvl5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5pPr>
      <a:lvl6pPr marL="316891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6pPr>
      <a:lvl7pPr marL="63377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7pPr>
      <a:lvl8pPr marL="950738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8pPr>
      <a:lvl9pPr marL="126763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9pPr>
    </p:titleStyle>
    <p:bodyStyle>
      <a:lvl1pPr marL="0" indent="0" algn="l" defTabSz="899520" rtl="0" eaLnBrk="1" fontAlgn="base" hangingPunct="1">
        <a:spcBef>
          <a:spcPts val="1200"/>
        </a:spcBef>
        <a:spcAft>
          <a:spcPct val="0"/>
        </a:spcAft>
        <a:buClr>
          <a:srgbClr val="E31837"/>
        </a:buClr>
        <a:buFont typeface="Aria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4621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73736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38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7371" indent="-115885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891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631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35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43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1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405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15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62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569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27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96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693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orient="horz" pos="2160">
          <p15:clr>
            <a:srgbClr val="F26B43"/>
          </p15:clr>
        </p15:guide>
        <p15:guide id="30" pos="3840">
          <p15:clr>
            <a:srgbClr val="F26B43"/>
          </p15:clr>
        </p15:guide>
        <p15:guide id="31" orient="horz" pos="4032">
          <p15:clr>
            <a:srgbClr val="F26B43"/>
          </p15:clr>
        </p15:guide>
        <p15:guide id="32" orient="horz" pos="1008">
          <p15:clr>
            <a:srgbClr val="F26B43"/>
          </p15:clr>
        </p15:guide>
        <p15:guide id="33" orient="horz" pos="144">
          <p15:clr>
            <a:srgbClr val="F26B43"/>
          </p15:clr>
        </p15:guide>
        <p15:guide id="34" pos="192">
          <p15:clr>
            <a:srgbClr val="F26B43"/>
          </p15:clr>
        </p15:guide>
        <p15:guide id="35" pos="7488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5096" y="155519"/>
            <a:ext cx="11582400" cy="10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062" rIns="0" bIns="45062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5096" y="1371601"/>
            <a:ext cx="11582400" cy="45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8E8E8E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55" name="dashed line"/>
          <p:cNvGrpSpPr/>
          <p:nvPr/>
        </p:nvGrpSpPr>
        <p:grpSpPr>
          <a:xfrm>
            <a:off x="304800" y="1204793"/>
            <a:ext cx="11582400" cy="45720"/>
            <a:chOff x="1638300" y="3697288"/>
            <a:chExt cx="5864225" cy="71438"/>
          </a:xfrm>
        </p:grpSpPr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1088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AAC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6615113" y="3697288"/>
              <a:ext cx="393700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2" y="0"/>
                    <a:pt x="0" y="13"/>
                    <a:pt x="0" y="38"/>
                  </a:cubicBezTo>
                  <a:cubicBezTo>
                    <a:pt x="0" y="62"/>
                    <a:pt x="12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FB4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1214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CB9E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561340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8BE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5121275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65C3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4627563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2C8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4119563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2" y="75"/>
                    <a:pt x="412" y="62"/>
                    <a:pt x="412" y="38"/>
                  </a:cubicBezTo>
                  <a:cubicBezTo>
                    <a:pt x="412" y="13"/>
                    <a:pt x="402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CDE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362585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80 w 412"/>
                <a:gd name="T15" fmla="*/ 75 h 75"/>
                <a:gd name="T16" fmla="*/ 412 w 412"/>
                <a:gd name="T17" fmla="*/ 38 h 75"/>
                <a:gd name="T18" fmla="*/ 380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D2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3132138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8D7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26257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5DC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2130425" y="3697288"/>
              <a:ext cx="395288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2E1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16383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FE6F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19" y="1592"/>
            <a:ext cx="2116" cy="1587"/>
          </a:xfrm>
          <a:prstGeom prst="rect">
            <a:avLst/>
          </a:prstGeom>
        </p:spPr>
      </p:pic>
      <p:grpSp>
        <p:nvGrpSpPr>
          <p:cNvPr id="43" name="moderna logo">
            <a:extLst>
              <a:ext uri="{FF2B5EF4-FFF2-40B4-BE49-F238E27FC236}">
                <a16:creationId xmlns:a16="http://schemas.microsoft.com/office/drawing/2014/main" id="{975E4666-A26D-4082-934F-3B62EE028C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24160" y="6469366"/>
            <a:ext cx="1463040" cy="327429"/>
            <a:chOff x="5137150" y="3621898"/>
            <a:chExt cx="2446281" cy="547481"/>
          </a:xfrm>
        </p:grpSpPr>
        <p:grpSp>
          <p:nvGrpSpPr>
            <p:cNvPr id="44" name="dashed line">
              <a:extLst>
                <a:ext uri="{FF2B5EF4-FFF2-40B4-BE49-F238E27FC236}">
                  <a16:creationId xmlns:a16="http://schemas.microsoft.com/office/drawing/2014/main" id="{CB5B80F1-26C6-4CD4-86BB-9F0F30F0636B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2A52E188-5308-4CE4-A075-F355F26B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40">
                <a:extLst>
                  <a:ext uri="{FF2B5EF4-FFF2-40B4-BE49-F238E27FC236}">
                    <a16:creationId xmlns:a16="http://schemas.microsoft.com/office/drawing/2014/main" id="{915FFB83-2797-4125-B7A3-AF976098A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41">
                <a:extLst>
                  <a:ext uri="{FF2B5EF4-FFF2-40B4-BE49-F238E27FC236}">
                    <a16:creationId xmlns:a16="http://schemas.microsoft.com/office/drawing/2014/main" id="{5224804D-DB33-40D9-A245-DA679649F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42">
                <a:extLst>
                  <a:ext uri="{FF2B5EF4-FFF2-40B4-BE49-F238E27FC236}">
                    <a16:creationId xmlns:a16="http://schemas.microsoft.com/office/drawing/2014/main" id="{435D6345-B628-47FF-BCAD-47F79F4F8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43">
                <a:extLst>
                  <a:ext uri="{FF2B5EF4-FFF2-40B4-BE49-F238E27FC236}">
                    <a16:creationId xmlns:a16="http://schemas.microsoft.com/office/drawing/2014/main" id="{405AFF4D-FD6B-45D5-ACEB-711D6069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44">
                <a:extLst>
                  <a:ext uri="{FF2B5EF4-FFF2-40B4-BE49-F238E27FC236}">
                    <a16:creationId xmlns:a16="http://schemas.microsoft.com/office/drawing/2014/main" id="{8206C1EC-433E-4824-8864-88092F0A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45">
                <a:extLst>
                  <a:ext uri="{FF2B5EF4-FFF2-40B4-BE49-F238E27FC236}">
                    <a16:creationId xmlns:a16="http://schemas.microsoft.com/office/drawing/2014/main" id="{736961CE-915B-4189-BDCA-AD13A22B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46">
                <a:extLst>
                  <a:ext uri="{FF2B5EF4-FFF2-40B4-BE49-F238E27FC236}">
                    <a16:creationId xmlns:a16="http://schemas.microsoft.com/office/drawing/2014/main" id="{D51F8330-AD40-4036-B919-6F2A0E63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147">
                <a:extLst>
                  <a:ext uri="{FF2B5EF4-FFF2-40B4-BE49-F238E27FC236}">
                    <a16:creationId xmlns:a16="http://schemas.microsoft.com/office/drawing/2014/main" id="{0B096AC2-4643-4DEA-BB24-4B27322B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148">
                <a:extLst>
                  <a:ext uri="{FF2B5EF4-FFF2-40B4-BE49-F238E27FC236}">
                    <a16:creationId xmlns:a16="http://schemas.microsoft.com/office/drawing/2014/main" id="{90ACFFE8-62EB-4055-9E61-E8877A8F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149">
                <a:extLst>
                  <a:ext uri="{FF2B5EF4-FFF2-40B4-BE49-F238E27FC236}">
                    <a16:creationId xmlns:a16="http://schemas.microsoft.com/office/drawing/2014/main" id="{CFDADFEE-2CF1-4B06-94A7-41FEF7C08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150">
                <a:extLst>
                  <a:ext uri="{FF2B5EF4-FFF2-40B4-BE49-F238E27FC236}">
                    <a16:creationId xmlns:a16="http://schemas.microsoft.com/office/drawing/2014/main" id="{4529778D-479C-4CA9-AC27-9C5E50EF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derna">
              <a:extLst>
                <a:ext uri="{FF2B5EF4-FFF2-40B4-BE49-F238E27FC236}">
                  <a16:creationId xmlns:a16="http://schemas.microsoft.com/office/drawing/2014/main" id="{713C1577-705A-4328-89A6-352F517F19E7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47" name="Freeform 151">
                <a:extLst>
                  <a:ext uri="{FF2B5EF4-FFF2-40B4-BE49-F238E27FC236}">
                    <a16:creationId xmlns:a16="http://schemas.microsoft.com/office/drawing/2014/main" id="{52CC2FF3-3C46-4111-9CFA-C424EE5CE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52">
                <a:extLst>
                  <a:ext uri="{FF2B5EF4-FFF2-40B4-BE49-F238E27FC236}">
                    <a16:creationId xmlns:a16="http://schemas.microsoft.com/office/drawing/2014/main" id="{DC3E02EE-6C98-480D-BE11-CED5580C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53">
                <a:extLst>
                  <a:ext uri="{FF2B5EF4-FFF2-40B4-BE49-F238E27FC236}">
                    <a16:creationId xmlns:a16="http://schemas.microsoft.com/office/drawing/2014/main" id="{A41DB387-CC88-4E21-8CEC-7D4450C85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54">
                <a:extLst>
                  <a:ext uri="{FF2B5EF4-FFF2-40B4-BE49-F238E27FC236}">
                    <a16:creationId xmlns:a16="http://schemas.microsoft.com/office/drawing/2014/main" id="{30A4F7DF-284F-4617-AAB2-6E4FFB643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55">
                <a:extLst>
                  <a:ext uri="{FF2B5EF4-FFF2-40B4-BE49-F238E27FC236}">
                    <a16:creationId xmlns:a16="http://schemas.microsoft.com/office/drawing/2014/main" id="{A1AA4B99-4299-4B29-AE28-C144ED450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56">
                <a:extLst>
                  <a:ext uri="{FF2B5EF4-FFF2-40B4-BE49-F238E27FC236}">
                    <a16:creationId xmlns:a16="http://schemas.microsoft.com/office/drawing/2014/main" id="{43DE5AF8-79F4-48D9-AE97-1B92DAAA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57">
                <a:extLst>
                  <a:ext uri="{FF2B5EF4-FFF2-40B4-BE49-F238E27FC236}">
                    <a16:creationId xmlns:a16="http://schemas.microsoft.com/office/drawing/2014/main" id="{FB13045A-8E4D-4F69-8C54-B1494017C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6" name="reg mark">
              <a:extLst>
                <a:ext uri="{FF2B5EF4-FFF2-40B4-BE49-F238E27FC236}">
                  <a16:creationId xmlns:a16="http://schemas.microsoft.com/office/drawing/2014/main" id="{D3FD4946-7212-4361-ADDB-8F9B6FB6A7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Content Placeholder 5">
            <a:extLst>
              <a:ext uri="{FF2B5EF4-FFF2-40B4-BE49-F238E27FC236}">
                <a16:creationId xmlns:a16="http://schemas.microsoft.com/office/drawing/2014/main" id="{E9CC2776-9AD9-294F-8BC8-02932F6EEC78}"/>
              </a:ext>
            </a:extLst>
          </p:cNvPr>
          <p:cNvSpPr txBox="1">
            <a:spLocks/>
          </p:cNvSpPr>
          <p:nvPr userDrawn="1"/>
        </p:nvSpPr>
        <p:spPr>
          <a:xfrm>
            <a:off x="3374571" y="6564086"/>
            <a:ext cx="5519057" cy="2068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8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03215" indent="-114297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Confidential and Proprietary. ©2022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>
                    <a:lumMod val="75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Moderna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75000"/>
                </a:srgbClr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sp>
        <p:nvSpPr>
          <p:cNvPr id="75" name="Rectangle 74">
            <a:hlinkClick r:id="rId14" action="ppaction://hlinksldjump"/>
            <a:extLst>
              <a:ext uri="{FF2B5EF4-FFF2-40B4-BE49-F238E27FC236}">
                <a16:creationId xmlns:a16="http://schemas.microsoft.com/office/drawing/2014/main" id="{B732DC24-59DB-46C4-836D-208EE7242802}"/>
              </a:ext>
            </a:extLst>
          </p:cNvPr>
          <p:cNvSpPr/>
          <p:nvPr userDrawn="1"/>
        </p:nvSpPr>
        <p:spPr>
          <a:xfrm>
            <a:off x="10316908" y="6411981"/>
            <a:ext cx="1658112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ctangle 77">
            <a:hlinkClick r:id="rId14" action="ppaction://hlinksldjump"/>
            <a:extLst>
              <a:ext uri="{FF2B5EF4-FFF2-40B4-BE49-F238E27FC236}">
                <a16:creationId xmlns:a16="http://schemas.microsoft.com/office/drawing/2014/main" id="{C4C6D89B-9ABC-4857-92D1-B54D951AC136}"/>
              </a:ext>
            </a:extLst>
          </p:cNvPr>
          <p:cNvSpPr/>
          <p:nvPr userDrawn="1"/>
        </p:nvSpPr>
        <p:spPr>
          <a:xfrm>
            <a:off x="10241156" y="6406460"/>
            <a:ext cx="1950843" cy="434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9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hf sldNum="0" hdr="0" dt="0"/>
  <p:txStyles>
    <p:titleStyle>
      <a:lvl1pPr algn="l" defTabSz="899520" rtl="0" eaLnBrk="1" fontAlgn="base" hangingPunct="1">
        <a:spcBef>
          <a:spcPct val="0"/>
        </a:spcBef>
        <a:spcAft>
          <a:spcPct val="0"/>
        </a:spcAft>
        <a:defRPr sz="2400" b="1" i="0" kern="1200">
          <a:solidFill>
            <a:schemeClr val="accent1"/>
          </a:solidFill>
          <a:latin typeface="Century Gothic"/>
          <a:ea typeface="+mj-ea"/>
          <a:cs typeface="Century Gothic"/>
        </a:defRPr>
      </a:lvl1pPr>
      <a:lvl2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2pPr>
      <a:lvl3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3pPr>
      <a:lvl4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4pPr>
      <a:lvl5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5pPr>
      <a:lvl6pPr marL="316891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6pPr>
      <a:lvl7pPr marL="63377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7pPr>
      <a:lvl8pPr marL="950738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8pPr>
      <a:lvl9pPr marL="126763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9pPr>
    </p:titleStyle>
    <p:bodyStyle>
      <a:lvl1pPr marL="0" indent="0" algn="l" defTabSz="899520" rtl="0" eaLnBrk="1" fontAlgn="base" hangingPunct="1">
        <a:spcBef>
          <a:spcPts val="1200"/>
        </a:spcBef>
        <a:spcAft>
          <a:spcPct val="0"/>
        </a:spcAft>
        <a:buClr>
          <a:srgbClr val="E31837"/>
        </a:buClr>
        <a:buFont typeface="Aria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4621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173736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38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7371" indent="-115885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891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631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35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43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1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405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15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62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569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27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96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693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orient="horz" pos="2160">
          <p15:clr>
            <a:srgbClr val="F26B43"/>
          </p15:clr>
        </p15:guide>
        <p15:guide id="30" pos="3840">
          <p15:clr>
            <a:srgbClr val="F26B43"/>
          </p15:clr>
        </p15:guide>
        <p15:guide id="31" orient="horz" pos="4032">
          <p15:clr>
            <a:srgbClr val="F26B43"/>
          </p15:clr>
        </p15:guide>
        <p15:guide id="32" orient="horz" pos="1008">
          <p15:clr>
            <a:srgbClr val="F26B43"/>
          </p15:clr>
        </p15:guide>
        <p15:guide id="33" orient="horz" pos="144">
          <p15:clr>
            <a:srgbClr val="F26B43"/>
          </p15:clr>
        </p15:guide>
        <p15:guide id="34" pos="192">
          <p15:clr>
            <a:srgbClr val="F26B43"/>
          </p15:clr>
        </p15:guide>
        <p15:guide id="35" pos="7488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5096" y="155519"/>
            <a:ext cx="11582400" cy="101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062" rIns="0" bIns="45062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5096" y="1371601"/>
            <a:ext cx="11582400" cy="45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1" y="6534151"/>
            <a:ext cx="2345267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t>Slide </a:t>
            </a:r>
            <a:fld id="{C2BD88BB-3667-FE4B-B1BF-4DD0E10D042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E8E8E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  <a:sym typeface="Helvetica Light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8E8E8E"/>
              </a:solidFill>
              <a:effectLst/>
              <a:uLnTx/>
              <a:uFillTx/>
              <a:latin typeface="Century Gothic"/>
              <a:ea typeface="+mn-ea"/>
              <a:cs typeface="Century Gothic"/>
              <a:sym typeface="Helvetica Light"/>
            </a:endParaRPr>
          </a:p>
        </p:txBody>
      </p:sp>
      <p:grpSp>
        <p:nvGrpSpPr>
          <p:cNvPr id="55" name="dashed line"/>
          <p:cNvGrpSpPr/>
          <p:nvPr/>
        </p:nvGrpSpPr>
        <p:grpSpPr>
          <a:xfrm>
            <a:off x="304800" y="1204793"/>
            <a:ext cx="11582400" cy="45720"/>
            <a:chOff x="1638300" y="3697288"/>
            <a:chExt cx="5864225" cy="71438"/>
          </a:xfrm>
        </p:grpSpPr>
        <p:sp>
          <p:nvSpPr>
            <p:cNvPr id="56" name="Freeform 139"/>
            <p:cNvSpPr>
              <a:spLocks/>
            </p:cNvSpPr>
            <p:nvPr/>
          </p:nvSpPr>
          <p:spPr bwMode="auto">
            <a:xfrm>
              <a:off x="71088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2AACE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reeform 140"/>
            <p:cNvSpPr>
              <a:spLocks/>
            </p:cNvSpPr>
            <p:nvPr/>
          </p:nvSpPr>
          <p:spPr bwMode="auto">
            <a:xfrm>
              <a:off x="6615113" y="3697288"/>
              <a:ext cx="393700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2" y="0"/>
                    <a:pt x="0" y="13"/>
                    <a:pt x="0" y="38"/>
                  </a:cubicBezTo>
                  <a:cubicBezTo>
                    <a:pt x="0" y="62"/>
                    <a:pt x="12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FB4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reeform 141"/>
            <p:cNvSpPr>
              <a:spLocks/>
            </p:cNvSpPr>
            <p:nvPr/>
          </p:nvSpPr>
          <p:spPr bwMode="auto">
            <a:xfrm>
              <a:off x="61214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4CB9E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reeform 142"/>
            <p:cNvSpPr>
              <a:spLocks/>
            </p:cNvSpPr>
            <p:nvPr/>
          </p:nvSpPr>
          <p:spPr bwMode="auto">
            <a:xfrm>
              <a:off x="561340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58BEE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143"/>
            <p:cNvSpPr>
              <a:spLocks/>
            </p:cNvSpPr>
            <p:nvPr/>
          </p:nvSpPr>
          <p:spPr bwMode="auto">
            <a:xfrm>
              <a:off x="5121275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65C3E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reeform 144"/>
            <p:cNvSpPr>
              <a:spLocks/>
            </p:cNvSpPr>
            <p:nvPr/>
          </p:nvSpPr>
          <p:spPr bwMode="auto">
            <a:xfrm>
              <a:off x="4627563" y="3697288"/>
              <a:ext cx="392113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2C8E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reeform 145"/>
            <p:cNvSpPr>
              <a:spLocks/>
            </p:cNvSpPr>
            <p:nvPr/>
          </p:nvSpPr>
          <p:spPr bwMode="auto">
            <a:xfrm>
              <a:off x="4119563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2" y="75"/>
                    <a:pt x="412" y="62"/>
                    <a:pt x="412" y="38"/>
                  </a:cubicBezTo>
                  <a:cubicBezTo>
                    <a:pt x="412" y="13"/>
                    <a:pt x="402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FCDE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reeform 146"/>
            <p:cNvSpPr>
              <a:spLocks/>
            </p:cNvSpPr>
            <p:nvPr/>
          </p:nvSpPr>
          <p:spPr bwMode="auto">
            <a:xfrm>
              <a:off x="3625850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80 w 412"/>
                <a:gd name="T15" fmla="*/ 75 h 75"/>
                <a:gd name="T16" fmla="*/ 412 w 412"/>
                <a:gd name="T17" fmla="*/ 38 h 75"/>
                <a:gd name="T18" fmla="*/ 380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D2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reeform 147"/>
            <p:cNvSpPr>
              <a:spLocks/>
            </p:cNvSpPr>
            <p:nvPr/>
          </p:nvSpPr>
          <p:spPr bwMode="auto">
            <a:xfrm>
              <a:off x="3132138" y="3697288"/>
              <a:ext cx="393700" cy="71438"/>
            </a:xfrm>
            <a:custGeom>
              <a:avLst/>
              <a:gdLst>
                <a:gd name="T0" fmla="*/ 123 w 412"/>
                <a:gd name="T1" fmla="*/ 0 h 75"/>
                <a:gd name="T2" fmla="*/ 123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3 w 412"/>
                <a:gd name="T11" fmla="*/ 75 h 75"/>
                <a:gd name="T12" fmla="*/ 124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4 w 412"/>
                <a:gd name="T21" fmla="*/ 0 h 75"/>
                <a:gd name="T22" fmla="*/ 123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98D7F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reeform 148"/>
            <p:cNvSpPr>
              <a:spLocks/>
            </p:cNvSpPr>
            <p:nvPr/>
          </p:nvSpPr>
          <p:spPr bwMode="auto">
            <a:xfrm>
              <a:off x="2625725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3 w 412"/>
                <a:gd name="T5" fmla="*/ 0 h 75"/>
                <a:gd name="T6" fmla="*/ 0 w 412"/>
                <a:gd name="T7" fmla="*/ 38 h 75"/>
                <a:gd name="T8" fmla="*/ 33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A5DCF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reeform 149"/>
            <p:cNvSpPr>
              <a:spLocks/>
            </p:cNvSpPr>
            <p:nvPr/>
          </p:nvSpPr>
          <p:spPr bwMode="auto">
            <a:xfrm>
              <a:off x="2130425" y="3697288"/>
              <a:ext cx="395288" cy="71438"/>
            </a:xfrm>
            <a:custGeom>
              <a:avLst/>
              <a:gdLst>
                <a:gd name="T0" fmla="*/ 123 w 413"/>
                <a:gd name="T1" fmla="*/ 0 h 75"/>
                <a:gd name="T2" fmla="*/ 123 w 413"/>
                <a:gd name="T3" fmla="*/ 0 h 75"/>
                <a:gd name="T4" fmla="*/ 33 w 413"/>
                <a:gd name="T5" fmla="*/ 0 h 75"/>
                <a:gd name="T6" fmla="*/ 0 w 413"/>
                <a:gd name="T7" fmla="*/ 38 h 75"/>
                <a:gd name="T8" fmla="*/ 33 w 413"/>
                <a:gd name="T9" fmla="*/ 75 h 75"/>
                <a:gd name="T10" fmla="*/ 123 w 413"/>
                <a:gd name="T11" fmla="*/ 75 h 75"/>
                <a:gd name="T12" fmla="*/ 124 w 413"/>
                <a:gd name="T13" fmla="*/ 75 h 75"/>
                <a:gd name="T14" fmla="*/ 380 w 413"/>
                <a:gd name="T15" fmla="*/ 75 h 75"/>
                <a:gd name="T16" fmla="*/ 413 w 413"/>
                <a:gd name="T17" fmla="*/ 38 h 75"/>
                <a:gd name="T18" fmla="*/ 380 w 413"/>
                <a:gd name="T19" fmla="*/ 0 h 75"/>
                <a:gd name="T20" fmla="*/ 124 w 413"/>
                <a:gd name="T21" fmla="*/ 0 h 75"/>
                <a:gd name="T22" fmla="*/ 123 w 413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3" h="75">
                  <a:moveTo>
                    <a:pt x="123" y="0"/>
                  </a:moveTo>
                  <a:lnTo>
                    <a:pt x="123" y="0"/>
                  </a:lnTo>
                  <a:lnTo>
                    <a:pt x="33" y="0"/>
                  </a:lnTo>
                  <a:cubicBezTo>
                    <a:pt x="11" y="0"/>
                    <a:pt x="0" y="13"/>
                    <a:pt x="0" y="38"/>
                  </a:cubicBezTo>
                  <a:cubicBezTo>
                    <a:pt x="0" y="62"/>
                    <a:pt x="11" y="75"/>
                    <a:pt x="33" y="75"/>
                  </a:cubicBezTo>
                  <a:lnTo>
                    <a:pt x="123" y="75"/>
                  </a:lnTo>
                  <a:lnTo>
                    <a:pt x="124" y="75"/>
                  </a:lnTo>
                  <a:lnTo>
                    <a:pt x="380" y="75"/>
                  </a:lnTo>
                  <a:cubicBezTo>
                    <a:pt x="402" y="75"/>
                    <a:pt x="413" y="62"/>
                    <a:pt x="413" y="38"/>
                  </a:cubicBezTo>
                  <a:cubicBezTo>
                    <a:pt x="413" y="13"/>
                    <a:pt x="402" y="0"/>
                    <a:pt x="380" y="0"/>
                  </a:cubicBezTo>
                  <a:lnTo>
                    <a:pt x="124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B2E1F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Freeform 150"/>
            <p:cNvSpPr>
              <a:spLocks/>
            </p:cNvSpPr>
            <p:nvPr/>
          </p:nvSpPr>
          <p:spPr bwMode="auto">
            <a:xfrm>
              <a:off x="1638300" y="3697288"/>
              <a:ext cx="393700" cy="71438"/>
            </a:xfrm>
            <a:custGeom>
              <a:avLst/>
              <a:gdLst>
                <a:gd name="T0" fmla="*/ 122 w 412"/>
                <a:gd name="T1" fmla="*/ 0 h 75"/>
                <a:gd name="T2" fmla="*/ 122 w 412"/>
                <a:gd name="T3" fmla="*/ 0 h 75"/>
                <a:gd name="T4" fmla="*/ 32 w 412"/>
                <a:gd name="T5" fmla="*/ 0 h 75"/>
                <a:gd name="T6" fmla="*/ 0 w 412"/>
                <a:gd name="T7" fmla="*/ 38 h 75"/>
                <a:gd name="T8" fmla="*/ 32 w 412"/>
                <a:gd name="T9" fmla="*/ 75 h 75"/>
                <a:gd name="T10" fmla="*/ 122 w 412"/>
                <a:gd name="T11" fmla="*/ 75 h 75"/>
                <a:gd name="T12" fmla="*/ 123 w 412"/>
                <a:gd name="T13" fmla="*/ 75 h 75"/>
                <a:gd name="T14" fmla="*/ 379 w 412"/>
                <a:gd name="T15" fmla="*/ 75 h 75"/>
                <a:gd name="T16" fmla="*/ 412 w 412"/>
                <a:gd name="T17" fmla="*/ 38 h 75"/>
                <a:gd name="T18" fmla="*/ 379 w 412"/>
                <a:gd name="T19" fmla="*/ 0 h 75"/>
                <a:gd name="T20" fmla="*/ 123 w 412"/>
                <a:gd name="T21" fmla="*/ 0 h 75"/>
                <a:gd name="T22" fmla="*/ 122 w 4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75">
                  <a:moveTo>
                    <a:pt x="122" y="0"/>
                  </a:moveTo>
                  <a:lnTo>
                    <a:pt x="122" y="0"/>
                  </a:lnTo>
                  <a:lnTo>
                    <a:pt x="32" y="0"/>
                  </a:lnTo>
                  <a:cubicBezTo>
                    <a:pt x="10" y="0"/>
                    <a:pt x="0" y="13"/>
                    <a:pt x="0" y="38"/>
                  </a:cubicBezTo>
                  <a:cubicBezTo>
                    <a:pt x="0" y="62"/>
                    <a:pt x="10" y="75"/>
                    <a:pt x="32" y="75"/>
                  </a:cubicBezTo>
                  <a:lnTo>
                    <a:pt x="122" y="75"/>
                  </a:lnTo>
                  <a:lnTo>
                    <a:pt x="123" y="75"/>
                  </a:lnTo>
                  <a:lnTo>
                    <a:pt x="379" y="75"/>
                  </a:lnTo>
                  <a:cubicBezTo>
                    <a:pt x="401" y="75"/>
                    <a:pt x="412" y="62"/>
                    <a:pt x="412" y="38"/>
                  </a:cubicBezTo>
                  <a:cubicBezTo>
                    <a:pt x="412" y="13"/>
                    <a:pt x="401" y="0"/>
                    <a:pt x="379" y="0"/>
                  </a:cubicBezTo>
                  <a:lnTo>
                    <a:pt x="123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BFE6F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8" name="Image 6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19" y="1592"/>
            <a:ext cx="2116" cy="1587"/>
          </a:xfrm>
          <a:prstGeom prst="rect">
            <a:avLst/>
          </a:prstGeom>
        </p:spPr>
      </p:pic>
      <p:grpSp>
        <p:nvGrpSpPr>
          <p:cNvPr id="43" name="moderna logo">
            <a:extLst>
              <a:ext uri="{FF2B5EF4-FFF2-40B4-BE49-F238E27FC236}">
                <a16:creationId xmlns:a16="http://schemas.microsoft.com/office/drawing/2014/main" id="{975E4666-A26D-4082-934F-3B62EE028C0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24160" y="6469366"/>
            <a:ext cx="1463040" cy="327429"/>
            <a:chOff x="5137150" y="3621898"/>
            <a:chExt cx="2446281" cy="547481"/>
          </a:xfrm>
        </p:grpSpPr>
        <p:grpSp>
          <p:nvGrpSpPr>
            <p:cNvPr id="44" name="dashed line">
              <a:extLst>
                <a:ext uri="{FF2B5EF4-FFF2-40B4-BE49-F238E27FC236}">
                  <a16:creationId xmlns:a16="http://schemas.microsoft.com/office/drawing/2014/main" id="{CB5B80F1-26C6-4CD4-86BB-9F0F30F0636B}"/>
                </a:ext>
              </a:extLst>
            </p:cNvPr>
            <p:cNvGrpSpPr/>
            <p:nvPr/>
          </p:nvGrpSpPr>
          <p:grpSpPr>
            <a:xfrm>
              <a:off x="5137150" y="4140564"/>
              <a:ext cx="2365375" cy="28815"/>
              <a:chOff x="1638300" y="3697288"/>
              <a:chExt cx="5864225" cy="71438"/>
            </a:xfrm>
          </p:grpSpPr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id="{2A52E188-5308-4CE4-A075-F355F26B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88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AACE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" name="Freeform 140">
                <a:extLst>
                  <a:ext uri="{FF2B5EF4-FFF2-40B4-BE49-F238E27FC236}">
                    <a16:creationId xmlns:a16="http://schemas.microsoft.com/office/drawing/2014/main" id="{915FFB83-2797-4125-B7A3-AF976098A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13" y="3697288"/>
                <a:ext cx="393700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2" y="0"/>
                      <a:pt x="0" y="13"/>
                      <a:pt x="0" y="38"/>
                    </a:cubicBezTo>
                    <a:cubicBezTo>
                      <a:pt x="0" y="62"/>
                      <a:pt x="12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3FB4E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" name="Freeform 141">
                <a:extLst>
                  <a:ext uri="{FF2B5EF4-FFF2-40B4-BE49-F238E27FC236}">
                    <a16:creationId xmlns:a16="http://schemas.microsoft.com/office/drawing/2014/main" id="{5224804D-DB33-40D9-A245-DA679649F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4CB9E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Freeform 142">
                <a:extLst>
                  <a:ext uri="{FF2B5EF4-FFF2-40B4-BE49-F238E27FC236}">
                    <a16:creationId xmlns:a16="http://schemas.microsoft.com/office/drawing/2014/main" id="{435D6345-B628-47FF-BCAD-47F79F4F8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0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8BEE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reeform 143">
                <a:extLst>
                  <a:ext uri="{FF2B5EF4-FFF2-40B4-BE49-F238E27FC236}">
                    <a16:creationId xmlns:a16="http://schemas.microsoft.com/office/drawing/2014/main" id="{405AFF4D-FD6B-45D5-ACEB-711D6069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275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65C3EB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Freeform 144">
                <a:extLst>
                  <a:ext uri="{FF2B5EF4-FFF2-40B4-BE49-F238E27FC236}">
                    <a16:creationId xmlns:a16="http://schemas.microsoft.com/office/drawing/2014/main" id="{8206C1EC-433E-4824-8864-88092F0A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3697288"/>
                <a:ext cx="392113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2C8E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reeform 145">
                <a:extLst>
                  <a:ext uri="{FF2B5EF4-FFF2-40B4-BE49-F238E27FC236}">
                    <a16:creationId xmlns:a16="http://schemas.microsoft.com/office/drawing/2014/main" id="{736961CE-915B-4189-BDCA-AD13A22BB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563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2" y="75"/>
                      <a:pt x="412" y="62"/>
                      <a:pt x="412" y="38"/>
                    </a:cubicBezTo>
                    <a:cubicBezTo>
                      <a:pt x="412" y="13"/>
                      <a:pt x="402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7FCDE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reeform 146">
                <a:extLst>
                  <a:ext uri="{FF2B5EF4-FFF2-40B4-BE49-F238E27FC236}">
                    <a16:creationId xmlns:a16="http://schemas.microsoft.com/office/drawing/2014/main" id="{D51F8330-AD40-4036-B919-6F2A0E636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850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80 w 412"/>
                  <a:gd name="T15" fmla="*/ 75 h 75"/>
                  <a:gd name="T16" fmla="*/ 412 w 412"/>
                  <a:gd name="T17" fmla="*/ 38 h 75"/>
                  <a:gd name="T18" fmla="*/ 380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CD2F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" name="Freeform 147">
                <a:extLst>
                  <a:ext uri="{FF2B5EF4-FFF2-40B4-BE49-F238E27FC236}">
                    <a16:creationId xmlns:a16="http://schemas.microsoft.com/office/drawing/2014/main" id="{0B096AC2-4643-4DEA-BB24-4B27322B8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3697288"/>
                <a:ext cx="393700" cy="71438"/>
              </a:xfrm>
              <a:custGeom>
                <a:avLst/>
                <a:gdLst>
                  <a:gd name="T0" fmla="*/ 123 w 412"/>
                  <a:gd name="T1" fmla="*/ 0 h 75"/>
                  <a:gd name="T2" fmla="*/ 123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3 w 412"/>
                  <a:gd name="T11" fmla="*/ 75 h 75"/>
                  <a:gd name="T12" fmla="*/ 124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4 w 412"/>
                  <a:gd name="T21" fmla="*/ 0 h 75"/>
                  <a:gd name="T22" fmla="*/ 123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98D7F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" name="Freeform 148">
                <a:extLst>
                  <a:ext uri="{FF2B5EF4-FFF2-40B4-BE49-F238E27FC236}">
                    <a16:creationId xmlns:a16="http://schemas.microsoft.com/office/drawing/2014/main" id="{90ACFFE8-62EB-4055-9E61-E8877A8F4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5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3 w 412"/>
                  <a:gd name="T5" fmla="*/ 0 h 75"/>
                  <a:gd name="T6" fmla="*/ 0 w 412"/>
                  <a:gd name="T7" fmla="*/ 38 h 75"/>
                  <a:gd name="T8" fmla="*/ 33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A5DCF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" name="Freeform 149">
                <a:extLst>
                  <a:ext uri="{FF2B5EF4-FFF2-40B4-BE49-F238E27FC236}">
                    <a16:creationId xmlns:a16="http://schemas.microsoft.com/office/drawing/2014/main" id="{CFDADFEE-2CF1-4B06-94A7-41FEF7C08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0425" y="3697288"/>
                <a:ext cx="395288" cy="71438"/>
              </a:xfrm>
              <a:custGeom>
                <a:avLst/>
                <a:gdLst>
                  <a:gd name="T0" fmla="*/ 123 w 413"/>
                  <a:gd name="T1" fmla="*/ 0 h 75"/>
                  <a:gd name="T2" fmla="*/ 123 w 413"/>
                  <a:gd name="T3" fmla="*/ 0 h 75"/>
                  <a:gd name="T4" fmla="*/ 33 w 413"/>
                  <a:gd name="T5" fmla="*/ 0 h 75"/>
                  <a:gd name="T6" fmla="*/ 0 w 413"/>
                  <a:gd name="T7" fmla="*/ 38 h 75"/>
                  <a:gd name="T8" fmla="*/ 33 w 413"/>
                  <a:gd name="T9" fmla="*/ 75 h 75"/>
                  <a:gd name="T10" fmla="*/ 123 w 413"/>
                  <a:gd name="T11" fmla="*/ 75 h 75"/>
                  <a:gd name="T12" fmla="*/ 124 w 413"/>
                  <a:gd name="T13" fmla="*/ 75 h 75"/>
                  <a:gd name="T14" fmla="*/ 380 w 413"/>
                  <a:gd name="T15" fmla="*/ 75 h 75"/>
                  <a:gd name="T16" fmla="*/ 413 w 413"/>
                  <a:gd name="T17" fmla="*/ 38 h 75"/>
                  <a:gd name="T18" fmla="*/ 380 w 413"/>
                  <a:gd name="T19" fmla="*/ 0 h 75"/>
                  <a:gd name="T20" fmla="*/ 124 w 413"/>
                  <a:gd name="T21" fmla="*/ 0 h 75"/>
                  <a:gd name="T22" fmla="*/ 123 w 413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3" h="75">
                    <a:moveTo>
                      <a:pt x="123" y="0"/>
                    </a:moveTo>
                    <a:lnTo>
                      <a:pt x="123" y="0"/>
                    </a:lnTo>
                    <a:lnTo>
                      <a:pt x="33" y="0"/>
                    </a:lnTo>
                    <a:cubicBezTo>
                      <a:pt x="11" y="0"/>
                      <a:pt x="0" y="13"/>
                      <a:pt x="0" y="38"/>
                    </a:cubicBezTo>
                    <a:cubicBezTo>
                      <a:pt x="0" y="62"/>
                      <a:pt x="11" y="75"/>
                      <a:pt x="33" y="75"/>
                    </a:cubicBezTo>
                    <a:lnTo>
                      <a:pt x="123" y="75"/>
                    </a:lnTo>
                    <a:lnTo>
                      <a:pt x="124" y="75"/>
                    </a:lnTo>
                    <a:lnTo>
                      <a:pt x="380" y="75"/>
                    </a:lnTo>
                    <a:cubicBezTo>
                      <a:pt x="402" y="75"/>
                      <a:pt x="413" y="62"/>
                      <a:pt x="413" y="38"/>
                    </a:cubicBezTo>
                    <a:cubicBezTo>
                      <a:pt x="413" y="13"/>
                      <a:pt x="402" y="0"/>
                      <a:pt x="380" y="0"/>
                    </a:cubicBezTo>
                    <a:lnTo>
                      <a:pt x="124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B2E1F5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" name="Freeform 150">
                <a:extLst>
                  <a:ext uri="{FF2B5EF4-FFF2-40B4-BE49-F238E27FC236}">
                    <a16:creationId xmlns:a16="http://schemas.microsoft.com/office/drawing/2014/main" id="{4529778D-479C-4CA9-AC27-9C5E50EF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697288"/>
                <a:ext cx="393700" cy="71438"/>
              </a:xfrm>
              <a:custGeom>
                <a:avLst/>
                <a:gdLst>
                  <a:gd name="T0" fmla="*/ 122 w 412"/>
                  <a:gd name="T1" fmla="*/ 0 h 75"/>
                  <a:gd name="T2" fmla="*/ 122 w 412"/>
                  <a:gd name="T3" fmla="*/ 0 h 75"/>
                  <a:gd name="T4" fmla="*/ 32 w 412"/>
                  <a:gd name="T5" fmla="*/ 0 h 75"/>
                  <a:gd name="T6" fmla="*/ 0 w 412"/>
                  <a:gd name="T7" fmla="*/ 38 h 75"/>
                  <a:gd name="T8" fmla="*/ 32 w 412"/>
                  <a:gd name="T9" fmla="*/ 75 h 75"/>
                  <a:gd name="T10" fmla="*/ 122 w 412"/>
                  <a:gd name="T11" fmla="*/ 75 h 75"/>
                  <a:gd name="T12" fmla="*/ 123 w 412"/>
                  <a:gd name="T13" fmla="*/ 75 h 75"/>
                  <a:gd name="T14" fmla="*/ 379 w 412"/>
                  <a:gd name="T15" fmla="*/ 75 h 75"/>
                  <a:gd name="T16" fmla="*/ 412 w 412"/>
                  <a:gd name="T17" fmla="*/ 38 h 75"/>
                  <a:gd name="T18" fmla="*/ 379 w 412"/>
                  <a:gd name="T19" fmla="*/ 0 h 75"/>
                  <a:gd name="T20" fmla="*/ 123 w 412"/>
                  <a:gd name="T21" fmla="*/ 0 h 75"/>
                  <a:gd name="T22" fmla="*/ 122 w 412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2" h="75">
                    <a:moveTo>
                      <a:pt x="122" y="0"/>
                    </a:moveTo>
                    <a:lnTo>
                      <a:pt x="122" y="0"/>
                    </a:lnTo>
                    <a:lnTo>
                      <a:pt x="32" y="0"/>
                    </a:lnTo>
                    <a:cubicBezTo>
                      <a:pt x="10" y="0"/>
                      <a:pt x="0" y="13"/>
                      <a:pt x="0" y="38"/>
                    </a:cubicBezTo>
                    <a:cubicBezTo>
                      <a:pt x="0" y="62"/>
                      <a:pt x="10" y="75"/>
                      <a:pt x="32" y="75"/>
                    </a:cubicBezTo>
                    <a:lnTo>
                      <a:pt x="122" y="75"/>
                    </a:lnTo>
                    <a:lnTo>
                      <a:pt x="123" y="75"/>
                    </a:lnTo>
                    <a:lnTo>
                      <a:pt x="379" y="75"/>
                    </a:lnTo>
                    <a:cubicBezTo>
                      <a:pt x="401" y="75"/>
                      <a:pt x="412" y="62"/>
                      <a:pt x="412" y="38"/>
                    </a:cubicBezTo>
                    <a:cubicBezTo>
                      <a:pt x="412" y="13"/>
                      <a:pt x="401" y="0"/>
                      <a:pt x="379" y="0"/>
                    </a:cubicBezTo>
                    <a:lnTo>
                      <a:pt x="123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BFE6F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derna">
              <a:extLst>
                <a:ext uri="{FF2B5EF4-FFF2-40B4-BE49-F238E27FC236}">
                  <a16:creationId xmlns:a16="http://schemas.microsoft.com/office/drawing/2014/main" id="{713C1577-705A-4328-89A6-352F517F19E7}"/>
                </a:ext>
              </a:extLst>
            </p:cNvPr>
            <p:cNvGrpSpPr/>
            <p:nvPr/>
          </p:nvGrpSpPr>
          <p:grpSpPr>
            <a:xfrm>
              <a:off x="5138431" y="3621898"/>
              <a:ext cx="2361533" cy="404048"/>
              <a:chOff x="1641475" y="2411413"/>
              <a:chExt cx="5854701" cy="1001713"/>
            </a:xfrm>
          </p:grpSpPr>
          <p:sp>
            <p:nvSpPr>
              <p:cNvPr id="47" name="Freeform 151">
                <a:extLst>
                  <a:ext uri="{FF2B5EF4-FFF2-40B4-BE49-F238E27FC236}">
                    <a16:creationId xmlns:a16="http://schemas.microsoft.com/office/drawing/2014/main" id="{52CC2FF3-3C46-4111-9CFA-C424EE5CE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1475" y="2665413"/>
                <a:ext cx="1060450" cy="728663"/>
              </a:xfrm>
              <a:custGeom>
                <a:avLst/>
                <a:gdLst>
                  <a:gd name="T0" fmla="*/ 0 w 1110"/>
                  <a:gd name="T1" fmla="*/ 19 h 762"/>
                  <a:gd name="T2" fmla="*/ 0 w 1110"/>
                  <a:gd name="T3" fmla="*/ 19 h 762"/>
                  <a:gd name="T4" fmla="*/ 96 w 1110"/>
                  <a:gd name="T5" fmla="*/ 19 h 762"/>
                  <a:gd name="T6" fmla="*/ 96 w 1110"/>
                  <a:gd name="T7" fmla="*/ 148 h 762"/>
                  <a:gd name="T8" fmla="*/ 198 w 1110"/>
                  <a:gd name="T9" fmla="*/ 44 h 762"/>
                  <a:gd name="T10" fmla="*/ 350 w 1110"/>
                  <a:gd name="T11" fmla="*/ 0 h 762"/>
                  <a:gd name="T12" fmla="*/ 453 w 1110"/>
                  <a:gd name="T13" fmla="*/ 21 h 762"/>
                  <a:gd name="T14" fmla="*/ 532 w 1110"/>
                  <a:gd name="T15" fmla="*/ 78 h 762"/>
                  <a:gd name="T16" fmla="*/ 585 w 1110"/>
                  <a:gd name="T17" fmla="*/ 178 h 762"/>
                  <a:gd name="T18" fmla="*/ 704 w 1110"/>
                  <a:gd name="T19" fmla="*/ 45 h 762"/>
                  <a:gd name="T20" fmla="*/ 858 w 1110"/>
                  <a:gd name="T21" fmla="*/ 0 h 762"/>
                  <a:gd name="T22" fmla="*/ 994 w 1110"/>
                  <a:gd name="T23" fmla="*/ 39 h 762"/>
                  <a:gd name="T24" fmla="*/ 1082 w 1110"/>
                  <a:gd name="T25" fmla="*/ 148 h 762"/>
                  <a:gd name="T26" fmla="*/ 1110 w 1110"/>
                  <a:gd name="T27" fmla="*/ 356 h 762"/>
                  <a:gd name="T28" fmla="*/ 1110 w 1110"/>
                  <a:gd name="T29" fmla="*/ 762 h 762"/>
                  <a:gd name="T30" fmla="*/ 1013 w 1110"/>
                  <a:gd name="T31" fmla="*/ 762 h 762"/>
                  <a:gd name="T32" fmla="*/ 1013 w 1110"/>
                  <a:gd name="T33" fmla="*/ 356 h 762"/>
                  <a:gd name="T34" fmla="*/ 996 w 1110"/>
                  <a:gd name="T35" fmla="*/ 192 h 762"/>
                  <a:gd name="T36" fmla="*/ 937 w 1110"/>
                  <a:gd name="T37" fmla="*/ 120 h 762"/>
                  <a:gd name="T38" fmla="*/ 839 w 1110"/>
                  <a:gd name="T39" fmla="*/ 93 h 762"/>
                  <a:gd name="T40" fmla="*/ 712 w 1110"/>
                  <a:gd name="T41" fmla="*/ 134 h 762"/>
                  <a:gd name="T42" fmla="*/ 628 w 1110"/>
                  <a:gd name="T43" fmla="*/ 243 h 762"/>
                  <a:gd name="T44" fmla="*/ 602 w 1110"/>
                  <a:gd name="T45" fmla="*/ 471 h 762"/>
                  <a:gd name="T46" fmla="*/ 602 w 1110"/>
                  <a:gd name="T47" fmla="*/ 762 h 762"/>
                  <a:gd name="T48" fmla="*/ 506 w 1110"/>
                  <a:gd name="T49" fmla="*/ 762 h 762"/>
                  <a:gd name="T50" fmla="*/ 506 w 1110"/>
                  <a:gd name="T51" fmla="*/ 382 h 762"/>
                  <a:gd name="T52" fmla="*/ 490 w 1110"/>
                  <a:gd name="T53" fmla="*/ 199 h 762"/>
                  <a:gd name="T54" fmla="*/ 431 w 1110"/>
                  <a:gd name="T55" fmla="*/ 122 h 762"/>
                  <a:gd name="T56" fmla="*/ 332 w 1110"/>
                  <a:gd name="T57" fmla="*/ 93 h 762"/>
                  <a:gd name="T58" fmla="*/ 208 w 1110"/>
                  <a:gd name="T59" fmla="*/ 133 h 762"/>
                  <a:gd name="T60" fmla="*/ 123 w 1110"/>
                  <a:gd name="T61" fmla="*/ 240 h 762"/>
                  <a:gd name="T62" fmla="*/ 96 w 1110"/>
                  <a:gd name="T63" fmla="*/ 447 h 762"/>
                  <a:gd name="T64" fmla="*/ 96 w 1110"/>
                  <a:gd name="T65" fmla="*/ 762 h 762"/>
                  <a:gd name="T66" fmla="*/ 0 w 1110"/>
                  <a:gd name="T67" fmla="*/ 762 h 762"/>
                  <a:gd name="T68" fmla="*/ 0 w 1110"/>
                  <a:gd name="T6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0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6" y="19"/>
                    </a:lnTo>
                    <a:lnTo>
                      <a:pt x="96" y="148"/>
                    </a:lnTo>
                    <a:cubicBezTo>
                      <a:pt x="129" y="100"/>
                      <a:pt x="163" y="66"/>
                      <a:pt x="198" y="44"/>
                    </a:cubicBezTo>
                    <a:cubicBezTo>
                      <a:pt x="246" y="15"/>
                      <a:pt x="297" y="0"/>
                      <a:pt x="350" y="0"/>
                    </a:cubicBezTo>
                    <a:cubicBezTo>
                      <a:pt x="386" y="0"/>
                      <a:pt x="420" y="7"/>
                      <a:pt x="453" y="21"/>
                    </a:cubicBezTo>
                    <a:cubicBezTo>
                      <a:pt x="485" y="35"/>
                      <a:pt x="512" y="54"/>
                      <a:pt x="532" y="78"/>
                    </a:cubicBezTo>
                    <a:cubicBezTo>
                      <a:pt x="552" y="101"/>
                      <a:pt x="570" y="135"/>
                      <a:pt x="585" y="178"/>
                    </a:cubicBezTo>
                    <a:cubicBezTo>
                      <a:pt x="617" y="120"/>
                      <a:pt x="657" y="76"/>
                      <a:pt x="704" y="45"/>
                    </a:cubicBezTo>
                    <a:cubicBezTo>
                      <a:pt x="752" y="15"/>
                      <a:pt x="803" y="0"/>
                      <a:pt x="858" y="0"/>
                    </a:cubicBezTo>
                    <a:cubicBezTo>
                      <a:pt x="910" y="0"/>
                      <a:pt x="955" y="13"/>
                      <a:pt x="994" y="39"/>
                    </a:cubicBezTo>
                    <a:cubicBezTo>
                      <a:pt x="1033" y="65"/>
                      <a:pt x="1062" y="101"/>
                      <a:pt x="1082" y="148"/>
                    </a:cubicBezTo>
                    <a:cubicBezTo>
                      <a:pt x="1101" y="194"/>
                      <a:pt x="1110" y="264"/>
                      <a:pt x="1110" y="356"/>
                    </a:cubicBezTo>
                    <a:lnTo>
                      <a:pt x="1110" y="762"/>
                    </a:lnTo>
                    <a:lnTo>
                      <a:pt x="1013" y="762"/>
                    </a:lnTo>
                    <a:lnTo>
                      <a:pt x="1013" y="356"/>
                    </a:lnTo>
                    <a:cubicBezTo>
                      <a:pt x="1013" y="277"/>
                      <a:pt x="1007" y="222"/>
                      <a:pt x="996" y="192"/>
                    </a:cubicBezTo>
                    <a:cubicBezTo>
                      <a:pt x="984" y="162"/>
                      <a:pt x="965" y="138"/>
                      <a:pt x="937" y="120"/>
                    </a:cubicBezTo>
                    <a:cubicBezTo>
                      <a:pt x="910" y="102"/>
                      <a:pt x="877" y="93"/>
                      <a:pt x="839" y="93"/>
                    </a:cubicBezTo>
                    <a:cubicBezTo>
                      <a:pt x="793" y="93"/>
                      <a:pt x="751" y="107"/>
                      <a:pt x="712" y="134"/>
                    </a:cubicBezTo>
                    <a:cubicBezTo>
                      <a:pt x="674" y="161"/>
                      <a:pt x="646" y="198"/>
                      <a:pt x="628" y="243"/>
                    </a:cubicBezTo>
                    <a:cubicBezTo>
                      <a:pt x="611" y="289"/>
                      <a:pt x="602" y="365"/>
                      <a:pt x="602" y="471"/>
                    </a:cubicBezTo>
                    <a:lnTo>
                      <a:pt x="602" y="762"/>
                    </a:lnTo>
                    <a:lnTo>
                      <a:pt x="506" y="762"/>
                    </a:lnTo>
                    <a:lnTo>
                      <a:pt x="506" y="382"/>
                    </a:lnTo>
                    <a:cubicBezTo>
                      <a:pt x="506" y="292"/>
                      <a:pt x="501" y="231"/>
                      <a:pt x="490" y="199"/>
                    </a:cubicBezTo>
                    <a:cubicBezTo>
                      <a:pt x="478" y="167"/>
                      <a:pt x="459" y="141"/>
                      <a:pt x="431" y="122"/>
                    </a:cubicBezTo>
                    <a:cubicBezTo>
                      <a:pt x="403" y="103"/>
                      <a:pt x="370" y="93"/>
                      <a:pt x="332" y="93"/>
                    </a:cubicBezTo>
                    <a:cubicBezTo>
                      <a:pt x="288" y="93"/>
                      <a:pt x="247" y="106"/>
                      <a:pt x="208" y="133"/>
                    </a:cubicBezTo>
                    <a:cubicBezTo>
                      <a:pt x="170" y="159"/>
                      <a:pt x="142" y="195"/>
                      <a:pt x="123" y="240"/>
                    </a:cubicBezTo>
                    <a:cubicBezTo>
                      <a:pt x="105" y="285"/>
                      <a:pt x="96" y="354"/>
                      <a:pt x="96" y="447"/>
                    </a:cubicBezTo>
                    <a:lnTo>
                      <a:pt x="96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152">
                <a:extLst>
                  <a:ext uri="{FF2B5EF4-FFF2-40B4-BE49-F238E27FC236}">
                    <a16:creationId xmlns:a16="http://schemas.microsoft.com/office/drawing/2014/main" id="{DC3E02EE-6C98-480D-BE11-CED5580C6E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9088" y="2665413"/>
                <a:ext cx="739775" cy="747713"/>
              </a:xfrm>
              <a:custGeom>
                <a:avLst/>
                <a:gdLst>
                  <a:gd name="T0" fmla="*/ 388 w 775"/>
                  <a:gd name="T1" fmla="*/ 94 h 781"/>
                  <a:gd name="T2" fmla="*/ 388 w 775"/>
                  <a:gd name="T3" fmla="*/ 94 h 781"/>
                  <a:gd name="T4" fmla="*/ 183 w 775"/>
                  <a:gd name="T5" fmla="*/ 182 h 781"/>
                  <a:gd name="T6" fmla="*/ 97 w 775"/>
                  <a:gd name="T7" fmla="*/ 395 h 781"/>
                  <a:gd name="T8" fmla="*/ 136 w 775"/>
                  <a:gd name="T9" fmla="*/ 545 h 781"/>
                  <a:gd name="T10" fmla="*/ 242 w 775"/>
                  <a:gd name="T11" fmla="*/ 652 h 781"/>
                  <a:gd name="T12" fmla="*/ 388 w 775"/>
                  <a:gd name="T13" fmla="*/ 690 h 781"/>
                  <a:gd name="T14" fmla="*/ 533 w 775"/>
                  <a:gd name="T15" fmla="*/ 652 h 781"/>
                  <a:gd name="T16" fmla="*/ 639 w 775"/>
                  <a:gd name="T17" fmla="*/ 545 h 781"/>
                  <a:gd name="T18" fmla="*/ 678 w 775"/>
                  <a:gd name="T19" fmla="*/ 395 h 781"/>
                  <a:gd name="T20" fmla="*/ 592 w 775"/>
                  <a:gd name="T21" fmla="*/ 182 h 781"/>
                  <a:gd name="T22" fmla="*/ 388 w 775"/>
                  <a:gd name="T23" fmla="*/ 94 h 781"/>
                  <a:gd name="T24" fmla="*/ 388 w 775"/>
                  <a:gd name="T25" fmla="*/ 0 h 781"/>
                  <a:gd name="T26" fmla="*/ 388 w 775"/>
                  <a:gd name="T27" fmla="*/ 0 h 781"/>
                  <a:gd name="T28" fmla="*/ 672 w 775"/>
                  <a:gd name="T29" fmla="*/ 124 h 781"/>
                  <a:gd name="T30" fmla="*/ 775 w 775"/>
                  <a:gd name="T31" fmla="*/ 393 h 781"/>
                  <a:gd name="T32" fmla="*/ 666 w 775"/>
                  <a:gd name="T33" fmla="*/ 664 h 781"/>
                  <a:gd name="T34" fmla="*/ 388 w 775"/>
                  <a:gd name="T35" fmla="*/ 781 h 781"/>
                  <a:gd name="T36" fmla="*/ 109 w 775"/>
                  <a:gd name="T37" fmla="*/ 664 h 781"/>
                  <a:gd name="T38" fmla="*/ 0 w 775"/>
                  <a:gd name="T39" fmla="*/ 393 h 781"/>
                  <a:gd name="T40" fmla="*/ 103 w 775"/>
                  <a:gd name="T41" fmla="*/ 125 h 781"/>
                  <a:gd name="T42" fmla="*/ 388 w 775"/>
                  <a:gd name="T4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75" h="781">
                    <a:moveTo>
                      <a:pt x="388" y="94"/>
                    </a:moveTo>
                    <a:lnTo>
                      <a:pt x="388" y="94"/>
                    </a:lnTo>
                    <a:cubicBezTo>
                      <a:pt x="308" y="94"/>
                      <a:pt x="240" y="123"/>
                      <a:pt x="183" y="182"/>
                    </a:cubicBezTo>
                    <a:cubicBezTo>
                      <a:pt x="126" y="240"/>
                      <a:pt x="97" y="311"/>
                      <a:pt x="97" y="395"/>
                    </a:cubicBezTo>
                    <a:cubicBezTo>
                      <a:pt x="97" y="448"/>
                      <a:pt x="110" y="498"/>
                      <a:pt x="136" y="545"/>
                    </a:cubicBezTo>
                    <a:cubicBezTo>
                      <a:pt x="162" y="591"/>
                      <a:pt x="197" y="627"/>
                      <a:pt x="242" y="652"/>
                    </a:cubicBezTo>
                    <a:cubicBezTo>
                      <a:pt x="286" y="677"/>
                      <a:pt x="334" y="690"/>
                      <a:pt x="388" y="690"/>
                    </a:cubicBezTo>
                    <a:cubicBezTo>
                      <a:pt x="440" y="690"/>
                      <a:pt x="489" y="677"/>
                      <a:pt x="533" y="652"/>
                    </a:cubicBezTo>
                    <a:cubicBezTo>
                      <a:pt x="578" y="627"/>
                      <a:pt x="613" y="591"/>
                      <a:pt x="639" y="545"/>
                    </a:cubicBezTo>
                    <a:cubicBezTo>
                      <a:pt x="665" y="498"/>
                      <a:pt x="678" y="448"/>
                      <a:pt x="678" y="395"/>
                    </a:cubicBezTo>
                    <a:cubicBezTo>
                      <a:pt x="678" y="311"/>
                      <a:pt x="649" y="240"/>
                      <a:pt x="592" y="182"/>
                    </a:cubicBezTo>
                    <a:cubicBezTo>
                      <a:pt x="535" y="123"/>
                      <a:pt x="467" y="94"/>
                      <a:pt x="388" y="94"/>
                    </a:cubicBezTo>
                    <a:close/>
                    <a:moveTo>
                      <a:pt x="388" y="0"/>
                    </a:moveTo>
                    <a:lnTo>
                      <a:pt x="388" y="0"/>
                    </a:lnTo>
                    <a:cubicBezTo>
                      <a:pt x="502" y="0"/>
                      <a:pt x="597" y="42"/>
                      <a:pt x="672" y="124"/>
                    </a:cubicBezTo>
                    <a:cubicBezTo>
                      <a:pt x="741" y="200"/>
                      <a:pt x="775" y="289"/>
                      <a:pt x="775" y="393"/>
                    </a:cubicBezTo>
                    <a:cubicBezTo>
                      <a:pt x="775" y="496"/>
                      <a:pt x="739" y="587"/>
                      <a:pt x="666" y="664"/>
                    </a:cubicBezTo>
                    <a:cubicBezTo>
                      <a:pt x="594" y="742"/>
                      <a:pt x="501" y="781"/>
                      <a:pt x="388" y="781"/>
                    </a:cubicBezTo>
                    <a:cubicBezTo>
                      <a:pt x="274" y="781"/>
                      <a:pt x="181" y="742"/>
                      <a:pt x="109" y="664"/>
                    </a:cubicBezTo>
                    <a:cubicBezTo>
                      <a:pt x="36" y="587"/>
                      <a:pt x="0" y="496"/>
                      <a:pt x="0" y="393"/>
                    </a:cubicBezTo>
                    <a:cubicBezTo>
                      <a:pt x="0" y="290"/>
                      <a:pt x="34" y="201"/>
                      <a:pt x="103" y="125"/>
                    </a:cubicBezTo>
                    <a:cubicBezTo>
                      <a:pt x="178" y="42"/>
                      <a:pt x="273" y="0"/>
                      <a:pt x="388" y="0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153">
                <a:extLst>
                  <a:ext uri="{FF2B5EF4-FFF2-40B4-BE49-F238E27FC236}">
                    <a16:creationId xmlns:a16="http://schemas.microsoft.com/office/drawing/2014/main" id="{A41DB387-CC88-4E21-8CEC-7D4450C857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6975" y="2411413"/>
                <a:ext cx="738188" cy="1001713"/>
              </a:xfrm>
              <a:custGeom>
                <a:avLst/>
                <a:gdLst>
                  <a:gd name="T0" fmla="*/ 392 w 773"/>
                  <a:gd name="T1" fmla="*/ 358 h 1047"/>
                  <a:gd name="T2" fmla="*/ 392 w 773"/>
                  <a:gd name="T3" fmla="*/ 358 h 1047"/>
                  <a:gd name="T4" fmla="*/ 244 w 773"/>
                  <a:gd name="T5" fmla="*/ 397 h 1047"/>
                  <a:gd name="T6" fmla="*/ 137 w 773"/>
                  <a:gd name="T7" fmla="*/ 508 h 1047"/>
                  <a:gd name="T8" fmla="*/ 97 w 773"/>
                  <a:gd name="T9" fmla="*/ 657 h 1047"/>
                  <a:gd name="T10" fmla="*/ 137 w 773"/>
                  <a:gd name="T11" fmla="*/ 807 h 1047"/>
                  <a:gd name="T12" fmla="*/ 245 w 773"/>
                  <a:gd name="T13" fmla="*/ 919 h 1047"/>
                  <a:gd name="T14" fmla="*/ 391 w 773"/>
                  <a:gd name="T15" fmla="*/ 959 h 1047"/>
                  <a:gd name="T16" fmla="*/ 540 w 773"/>
                  <a:gd name="T17" fmla="*/ 919 h 1047"/>
                  <a:gd name="T18" fmla="*/ 648 w 773"/>
                  <a:gd name="T19" fmla="*/ 812 h 1047"/>
                  <a:gd name="T20" fmla="*/ 685 w 773"/>
                  <a:gd name="T21" fmla="*/ 660 h 1047"/>
                  <a:gd name="T22" fmla="*/ 600 w 773"/>
                  <a:gd name="T23" fmla="*/ 445 h 1047"/>
                  <a:gd name="T24" fmla="*/ 392 w 773"/>
                  <a:gd name="T25" fmla="*/ 358 h 1047"/>
                  <a:gd name="T26" fmla="*/ 773 w 773"/>
                  <a:gd name="T27" fmla="*/ 0 h 1047"/>
                  <a:gd name="T28" fmla="*/ 773 w 773"/>
                  <a:gd name="T29" fmla="*/ 0 h 1047"/>
                  <a:gd name="T30" fmla="*/ 773 w 773"/>
                  <a:gd name="T31" fmla="*/ 1028 h 1047"/>
                  <a:gd name="T32" fmla="*/ 679 w 773"/>
                  <a:gd name="T33" fmla="*/ 1028 h 1047"/>
                  <a:gd name="T34" fmla="*/ 679 w 773"/>
                  <a:gd name="T35" fmla="*/ 900 h 1047"/>
                  <a:gd name="T36" fmla="*/ 545 w 773"/>
                  <a:gd name="T37" fmla="*/ 1010 h 1047"/>
                  <a:gd name="T38" fmla="*/ 381 w 773"/>
                  <a:gd name="T39" fmla="*/ 1047 h 1047"/>
                  <a:gd name="T40" fmla="*/ 112 w 773"/>
                  <a:gd name="T41" fmla="*/ 932 h 1047"/>
                  <a:gd name="T42" fmla="*/ 0 w 773"/>
                  <a:gd name="T43" fmla="*/ 654 h 1047"/>
                  <a:gd name="T44" fmla="*/ 113 w 773"/>
                  <a:gd name="T45" fmla="*/ 380 h 1047"/>
                  <a:gd name="T46" fmla="*/ 384 w 773"/>
                  <a:gd name="T47" fmla="*/ 266 h 1047"/>
                  <a:gd name="T48" fmla="*/ 549 w 773"/>
                  <a:gd name="T49" fmla="*/ 305 h 1047"/>
                  <a:gd name="T50" fmla="*/ 679 w 773"/>
                  <a:gd name="T51" fmla="*/ 422 h 1047"/>
                  <a:gd name="T52" fmla="*/ 679 w 773"/>
                  <a:gd name="T53" fmla="*/ 0 h 1047"/>
                  <a:gd name="T54" fmla="*/ 773 w 773"/>
                  <a:gd name="T55" fmla="*/ 0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1047">
                    <a:moveTo>
                      <a:pt x="392" y="358"/>
                    </a:moveTo>
                    <a:lnTo>
                      <a:pt x="392" y="358"/>
                    </a:lnTo>
                    <a:cubicBezTo>
                      <a:pt x="338" y="358"/>
                      <a:pt x="289" y="371"/>
                      <a:pt x="244" y="397"/>
                    </a:cubicBezTo>
                    <a:cubicBezTo>
                      <a:pt x="199" y="424"/>
                      <a:pt x="164" y="460"/>
                      <a:pt x="137" y="508"/>
                    </a:cubicBezTo>
                    <a:cubicBezTo>
                      <a:pt x="111" y="555"/>
                      <a:pt x="97" y="605"/>
                      <a:pt x="97" y="657"/>
                    </a:cubicBezTo>
                    <a:cubicBezTo>
                      <a:pt x="97" y="710"/>
                      <a:pt x="111" y="760"/>
                      <a:pt x="137" y="807"/>
                    </a:cubicBezTo>
                    <a:cubicBezTo>
                      <a:pt x="164" y="855"/>
                      <a:pt x="200" y="892"/>
                      <a:pt x="245" y="919"/>
                    </a:cubicBezTo>
                    <a:cubicBezTo>
                      <a:pt x="291" y="945"/>
                      <a:pt x="339" y="959"/>
                      <a:pt x="391" y="959"/>
                    </a:cubicBezTo>
                    <a:cubicBezTo>
                      <a:pt x="443" y="959"/>
                      <a:pt x="493" y="945"/>
                      <a:pt x="540" y="919"/>
                    </a:cubicBezTo>
                    <a:cubicBezTo>
                      <a:pt x="586" y="893"/>
                      <a:pt x="622" y="857"/>
                      <a:pt x="648" y="812"/>
                    </a:cubicBezTo>
                    <a:cubicBezTo>
                      <a:pt x="673" y="767"/>
                      <a:pt x="685" y="716"/>
                      <a:pt x="685" y="660"/>
                    </a:cubicBezTo>
                    <a:cubicBezTo>
                      <a:pt x="685" y="574"/>
                      <a:pt x="657" y="502"/>
                      <a:pt x="600" y="445"/>
                    </a:cubicBezTo>
                    <a:cubicBezTo>
                      <a:pt x="544" y="387"/>
                      <a:pt x="474" y="358"/>
                      <a:pt x="392" y="358"/>
                    </a:cubicBezTo>
                    <a:close/>
                    <a:moveTo>
                      <a:pt x="773" y="0"/>
                    </a:moveTo>
                    <a:lnTo>
                      <a:pt x="773" y="0"/>
                    </a:lnTo>
                    <a:lnTo>
                      <a:pt x="773" y="1028"/>
                    </a:lnTo>
                    <a:lnTo>
                      <a:pt x="679" y="1028"/>
                    </a:lnTo>
                    <a:lnTo>
                      <a:pt x="679" y="900"/>
                    </a:lnTo>
                    <a:cubicBezTo>
                      <a:pt x="639" y="949"/>
                      <a:pt x="594" y="985"/>
                      <a:pt x="545" y="1010"/>
                    </a:cubicBezTo>
                    <a:cubicBezTo>
                      <a:pt x="495" y="1034"/>
                      <a:pt x="440" y="1047"/>
                      <a:pt x="381" y="1047"/>
                    </a:cubicBezTo>
                    <a:cubicBezTo>
                      <a:pt x="276" y="1047"/>
                      <a:pt x="186" y="1009"/>
                      <a:pt x="112" y="932"/>
                    </a:cubicBezTo>
                    <a:cubicBezTo>
                      <a:pt x="38" y="856"/>
                      <a:pt x="0" y="764"/>
                      <a:pt x="0" y="654"/>
                    </a:cubicBezTo>
                    <a:cubicBezTo>
                      <a:pt x="0" y="548"/>
                      <a:pt x="38" y="456"/>
                      <a:pt x="113" y="380"/>
                    </a:cubicBezTo>
                    <a:cubicBezTo>
                      <a:pt x="188" y="304"/>
                      <a:pt x="278" y="266"/>
                      <a:pt x="384" y="266"/>
                    </a:cubicBezTo>
                    <a:cubicBezTo>
                      <a:pt x="445" y="266"/>
                      <a:pt x="500" y="279"/>
                      <a:pt x="549" y="305"/>
                    </a:cubicBezTo>
                    <a:cubicBezTo>
                      <a:pt x="599" y="331"/>
                      <a:pt x="642" y="370"/>
                      <a:pt x="679" y="422"/>
                    </a:cubicBezTo>
                    <a:lnTo>
                      <a:pt x="679" y="0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154">
                <a:extLst>
                  <a:ext uri="{FF2B5EF4-FFF2-40B4-BE49-F238E27FC236}">
                    <a16:creationId xmlns:a16="http://schemas.microsoft.com/office/drawing/2014/main" id="{30A4F7DF-284F-4617-AAB2-6E4FFB6432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6613" y="2665413"/>
                <a:ext cx="731838" cy="747713"/>
              </a:xfrm>
              <a:custGeom>
                <a:avLst/>
                <a:gdLst>
                  <a:gd name="T0" fmla="*/ 661 w 766"/>
                  <a:gd name="T1" fmla="*/ 315 h 781"/>
                  <a:gd name="T2" fmla="*/ 661 w 766"/>
                  <a:gd name="T3" fmla="*/ 315 h 781"/>
                  <a:gd name="T4" fmla="*/ 605 w 766"/>
                  <a:gd name="T5" fmla="*/ 193 h 781"/>
                  <a:gd name="T6" fmla="*/ 508 w 766"/>
                  <a:gd name="T7" fmla="*/ 120 h 781"/>
                  <a:gd name="T8" fmla="*/ 382 w 766"/>
                  <a:gd name="T9" fmla="*/ 92 h 781"/>
                  <a:gd name="T10" fmla="*/ 194 w 766"/>
                  <a:gd name="T11" fmla="*/ 162 h 781"/>
                  <a:gd name="T12" fmla="*/ 107 w 766"/>
                  <a:gd name="T13" fmla="*/ 315 h 781"/>
                  <a:gd name="T14" fmla="*/ 661 w 766"/>
                  <a:gd name="T15" fmla="*/ 315 h 781"/>
                  <a:gd name="T16" fmla="*/ 661 w 766"/>
                  <a:gd name="T17" fmla="*/ 515 h 781"/>
                  <a:gd name="T18" fmla="*/ 661 w 766"/>
                  <a:gd name="T19" fmla="*/ 515 h 781"/>
                  <a:gd name="T20" fmla="*/ 741 w 766"/>
                  <a:gd name="T21" fmla="*/ 558 h 781"/>
                  <a:gd name="T22" fmla="*/ 650 w 766"/>
                  <a:gd name="T23" fmla="*/ 683 h 781"/>
                  <a:gd name="T24" fmla="*/ 533 w 766"/>
                  <a:gd name="T25" fmla="*/ 756 h 781"/>
                  <a:gd name="T26" fmla="*/ 386 w 766"/>
                  <a:gd name="T27" fmla="*/ 781 h 781"/>
                  <a:gd name="T28" fmla="*/ 102 w 766"/>
                  <a:gd name="T29" fmla="*/ 662 h 781"/>
                  <a:gd name="T30" fmla="*/ 0 w 766"/>
                  <a:gd name="T31" fmla="*/ 393 h 781"/>
                  <a:gd name="T32" fmla="*/ 86 w 766"/>
                  <a:gd name="T33" fmla="*/ 141 h 781"/>
                  <a:gd name="T34" fmla="*/ 381 w 766"/>
                  <a:gd name="T35" fmla="*/ 0 h 781"/>
                  <a:gd name="T36" fmla="*/ 684 w 766"/>
                  <a:gd name="T37" fmla="*/ 144 h 781"/>
                  <a:gd name="T38" fmla="*/ 766 w 766"/>
                  <a:gd name="T39" fmla="*/ 398 h 781"/>
                  <a:gd name="T40" fmla="*/ 98 w 766"/>
                  <a:gd name="T41" fmla="*/ 398 h 781"/>
                  <a:gd name="T42" fmla="*/ 181 w 766"/>
                  <a:gd name="T43" fmla="*/ 610 h 781"/>
                  <a:gd name="T44" fmla="*/ 378 w 766"/>
                  <a:gd name="T45" fmla="*/ 693 h 781"/>
                  <a:gd name="T46" fmla="*/ 488 w 766"/>
                  <a:gd name="T47" fmla="*/ 673 h 781"/>
                  <a:gd name="T48" fmla="*/ 579 w 766"/>
                  <a:gd name="T49" fmla="*/ 621 h 781"/>
                  <a:gd name="T50" fmla="*/ 661 w 766"/>
                  <a:gd name="T51" fmla="*/ 515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66" h="781">
                    <a:moveTo>
                      <a:pt x="661" y="315"/>
                    </a:moveTo>
                    <a:lnTo>
                      <a:pt x="661" y="315"/>
                    </a:lnTo>
                    <a:cubicBezTo>
                      <a:pt x="648" y="264"/>
                      <a:pt x="629" y="224"/>
                      <a:pt x="605" y="193"/>
                    </a:cubicBezTo>
                    <a:cubicBezTo>
                      <a:pt x="581" y="163"/>
                      <a:pt x="549" y="138"/>
                      <a:pt x="508" y="120"/>
                    </a:cubicBezTo>
                    <a:cubicBezTo>
                      <a:pt x="468" y="101"/>
                      <a:pt x="426" y="92"/>
                      <a:pt x="382" y="92"/>
                    </a:cubicBezTo>
                    <a:cubicBezTo>
                      <a:pt x="309" y="92"/>
                      <a:pt x="247" y="115"/>
                      <a:pt x="194" y="162"/>
                    </a:cubicBezTo>
                    <a:cubicBezTo>
                      <a:pt x="156" y="196"/>
                      <a:pt x="127" y="247"/>
                      <a:pt x="107" y="315"/>
                    </a:cubicBezTo>
                    <a:lnTo>
                      <a:pt x="661" y="315"/>
                    </a:lnTo>
                    <a:close/>
                    <a:moveTo>
                      <a:pt x="661" y="515"/>
                    </a:moveTo>
                    <a:lnTo>
                      <a:pt x="661" y="515"/>
                    </a:lnTo>
                    <a:lnTo>
                      <a:pt x="741" y="558"/>
                    </a:lnTo>
                    <a:cubicBezTo>
                      <a:pt x="715" y="609"/>
                      <a:pt x="684" y="651"/>
                      <a:pt x="650" y="683"/>
                    </a:cubicBezTo>
                    <a:cubicBezTo>
                      <a:pt x="615" y="715"/>
                      <a:pt x="576" y="739"/>
                      <a:pt x="533" y="756"/>
                    </a:cubicBezTo>
                    <a:cubicBezTo>
                      <a:pt x="490" y="772"/>
                      <a:pt x="441" y="781"/>
                      <a:pt x="386" y="781"/>
                    </a:cubicBezTo>
                    <a:cubicBezTo>
                      <a:pt x="265" y="781"/>
                      <a:pt x="170" y="741"/>
                      <a:pt x="102" y="662"/>
                    </a:cubicBezTo>
                    <a:cubicBezTo>
                      <a:pt x="34" y="582"/>
                      <a:pt x="0" y="493"/>
                      <a:pt x="0" y="393"/>
                    </a:cubicBezTo>
                    <a:cubicBezTo>
                      <a:pt x="0" y="298"/>
                      <a:pt x="28" y="214"/>
                      <a:pt x="86" y="141"/>
                    </a:cubicBezTo>
                    <a:cubicBezTo>
                      <a:pt x="160" y="47"/>
                      <a:pt x="258" y="0"/>
                      <a:pt x="381" y="0"/>
                    </a:cubicBezTo>
                    <a:cubicBezTo>
                      <a:pt x="507" y="0"/>
                      <a:pt x="608" y="48"/>
                      <a:pt x="684" y="144"/>
                    </a:cubicBezTo>
                    <a:cubicBezTo>
                      <a:pt x="738" y="212"/>
                      <a:pt x="765" y="296"/>
                      <a:pt x="766" y="398"/>
                    </a:cubicBezTo>
                    <a:lnTo>
                      <a:pt x="98" y="398"/>
                    </a:lnTo>
                    <a:cubicBezTo>
                      <a:pt x="100" y="484"/>
                      <a:pt x="127" y="555"/>
                      <a:pt x="181" y="610"/>
                    </a:cubicBezTo>
                    <a:cubicBezTo>
                      <a:pt x="234" y="665"/>
                      <a:pt x="300" y="693"/>
                      <a:pt x="378" y="693"/>
                    </a:cubicBezTo>
                    <a:cubicBezTo>
                      <a:pt x="416" y="693"/>
                      <a:pt x="452" y="686"/>
                      <a:pt x="488" y="673"/>
                    </a:cubicBezTo>
                    <a:cubicBezTo>
                      <a:pt x="524" y="660"/>
                      <a:pt x="554" y="642"/>
                      <a:pt x="579" y="621"/>
                    </a:cubicBezTo>
                    <a:cubicBezTo>
                      <a:pt x="605" y="599"/>
                      <a:pt x="632" y="564"/>
                      <a:pt x="661" y="515"/>
                    </a:cubicBez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155">
                <a:extLst>
                  <a:ext uri="{FF2B5EF4-FFF2-40B4-BE49-F238E27FC236}">
                    <a16:creationId xmlns:a16="http://schemas.microsoft.com/office/drawing/2014/main" id="{A1AA4B99-4299-4B29-AE28-C144ED450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65413"/>
                <a:ext cx="358775" cy="728663"/>
              </a:xfrm>
              <a:custGeom>
                <a:avLst/>
                <a:gdLst>
                  <a:gd name="T0" fmla="*/ 0 w 375"/>
                  <a:gd name="T1" fmla="*/ 19 h 762"/>
                  <a:gd name="T2" fmla="*/ 0 w 375"/>
                  <a:gd name="T3" fmla="*/ 19 h 762"/>
                  <a:gd name="T4" fmla="*/ 97 w 375"/>
                  <a:gd name="T5" fmla="*/ 19 h 762"/>
                  <a:gd name="T6" fmla="*/ 97 w 375"/>
                  <a:gd name="T7" fmla="*/ 128 h 762"/>
                  <a:gd name="T8" fmla="*/ 189 w 375"/>
                  <a:gd name="T9" fmla="*/ 32 h 762"/>
                  <a:gd name="T10" fmla="*/ 290 w 375"/>
                  <a:gd name="T11" fmla="*/ 0 h 762"/>
                  <a:gd name="T12" fmla="*/ 375 w 375"/>
                  <a:gd name="T13" fmla="*/ 25 h 762"/>
                  <a:gd name="T14" fmla="*/ 325 w 375"/>
                  <a:gd name="T15" fmla="*/ 106 h 762"/>
                  <a:gd name="T16" fmla="*/ 275 w 375"/>
                  <a:gd name="T17" fmla="*/ 93 h 762"/>
                  <a:gd name="T18" fmla="*/ 183 w 375"/>
                  <a:gd name="T19" fmla="*/ 132 h 762"/>
                  <a:gd name="T20" fmla="*/ 115 w 375"/>
                  <a:gd name="T21" fmla="*/ 254 h 762"/>
                  <a:gd name="T22" fmla="*/ 97 w 375"/>
                  <a:gd name="T23" fmla="*/ 511 h 762"/>
                  <a:gd name="T24" fmla="*/ 97 w 375"/>
                  <a:gd name="T25" fmla="*/ 762 h 762"/>
                  <a:gd name="T26" fmla="*/ 0 w 375"/>
                  <a:gd name="T27" fmla="*/ 762 h 762"/>
                  <a:gd name="T28" fmla="*/ 0 w 375"/>
                  <a:gd name="T29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5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7" y="19"/>
                    </a:lnTo>
                    <a:lnTo>
                      <a:pt x="97" y="128"/>
                    </a:lnTo>
                    <a:cubicBezTo>
                      <a:pt x="126" y="85"/>
                      <a:pt x="157" y="53"/>
                      <a:pt x="189" y="32"/>
                    </a:cubicBezTo>
                    <a:cubicBezTo>
                      <a:pt x="222" y="11"/>
                      <a:pt x="255" y="0"/>
                      <a:pt x="290" y="0"/>
                    </a:cubicBezTo>
                    <a:cubicBezTo>
                      <a:pt x="317" y="0"/>
                      <a:pt x="345" y="9"/>
                      <a:pt x="375" y="25"/>
                    </a:cubicBezTo>
                    <a:lnTo>
                      <a:pt x="325" y="106"/>
                    </a:lnTo>
                    <a:cubicBezTo>
                      <a:pt x="305" y="97"/>
                      <a:pt x="288" y="93"/>
                      <a:pt x="275" y="93"/>
                    </a:cubicBezTo>
                    <a:cubicBezTo>
                      <a:pt x="243" y="93"/>
                      <a:pt x="212" y="106"/>
                      <a:pt x="183" y="132"/>
                    </a:cubicBezTo>
                    <a:cubicBezTo>
                      <a:pt x="153" y="158"/>
                      <a:pt x="131" y="199"/>
                      <a:pt x="115" y="254"/>
                    </a:cubicBezTo>
                    <a:cubicBezTo>
                      <a:pt x="103" y="296"/>
                      <a:pt x="97" y="382"/>
                      <a:pt x="97" y="511"/>
                    </a:cubicBezTo>
                    <a:lnTo>
                      <a:pt x="97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reeform 156">
                <a:extLst>
                  <a:ext uri="{FF2B5EF4-FFF2-40B4-BE49-F238E27FC236}">
                    <a16:creationId xmlns:a16="http://schemas.microsoft.com/office/drawing/2014/main" id="{43DE5AF8-79F4-48D9-AE97-1B92DAAA2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2665413"/>
                <a:ext cx="617538" cy="728663"/>
              </a:xfrm>
              <a:custGeom>
                <a:avLst/>
                <a:gdLst>
                  <a:gd name="T0" fmla="*/ 0 w 647"/>
                  <a:gd name="T1" fmla="*/ 19 h 762"/>
                  <a:gd name="T2" fmla="*/ 0 w 647"/>
                  <a:gd name="T3" fmla="*/ 19 h 762"/>
                  <a:gd name="T4" fmla="*/ 95 w 647"/>
                  <a:gd name="T5" fmla="*/ 19 h 762"/>
                  <a:gd name="T6" fmla="*/ 95 w 647"/>
                  <a:gd name="T7" fmla="*/ 152 h 762"/>
                  <a:gd name="T8" fmla="*/ 222 w 647"/>
                  <a:gd name="T9" fmla="*/ 38 h 762"/>
                  <a:gd name="T10" fmla="*/ 373 w 647"/>
                  <a:gd name="T11" fmla="*/ 0 h 762"/>
                  <a:gd name="T12" fmla="*/ 521 w 647"/>
                  <a:gd name="T13" fmla="*/ 42 h 762"/>
                  <a:gd name="T14" fmla="*/ 616 w 647"/>
                  <a:gd name="T15" fmla="*/ 156 h 762"/>
                  <a:gd name="T16" fmla="*/ 647 w 647"/>
                  <a:gd name="T17" fmla="*/ 380 h 762"/>
                  <a:gd name="T18" fmla="*/ 647 w 647"/>
                  <a:gd name="T19" fmla="*/ 762 h 762"/>
                  <a:gd name="T20" fmla="*/ 552 w 647"/>
                  <a:gd name="T21" fmla="*/ 762 h 762"/>
                  <a:gd name="T22" fmla="*/ 552 w 647"/>
                  <a:gd name="T23" fmla="*/ 408 h 762"/>
                  <a:gd name="T24" fmla="*/ 541 w 647"/>
                  <a:gd name="T25" fmla="*/ 236 h 762"/>
                  <a:gd name="T26" fmla="*/ 477 w 647"/>
                  <a:gd name="T27" fmla="*/ 125 h 762"/>
                  <a:gd name="T28" fmla="*/ 354 w 647"/>
                  <a:gd name="T29" fmla="*/ 88 h 762"/>
                  <a:gd name="T30" fmla="*/ 199 w 647"/>
                  <a:gd name="T31" fmla="*/ 145 h 762"/>
                  <a:gd name="T32" fmla="*/ 109 w 647"/>
                  <a:gd name="T33" fmla="*/ 287 h 762"/>
                  <a:gd name="T34" fmla="*/ 95 w 647"/>
                  <a:gd name="T35" fmla="*/ 489 h 762"/>
                  <a:gd name="T36" fmla="*/ 95 w 647"/>
                  <a:gd name="T37" fmla="*/ 762 h 762"/>
                  <a:gd name="T38" fmla="*/ 0 w 647"/>
                  <a:gd name="T39" fmla="*/ 762 h 762"/>
                  <a:gd name="T40" fmla="*/ 0 w 647"/>
                  <a:gd name="T41" fmla="*/ 19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62">
                    <a:moveTo>
                      <a:pt x="0" y="19"/>
                    </a:moveTo>
                    <a:lnTo>
                      <a:pt x="0" y="19"/>
                    </a:lnTo>
                    <a:lnTo>
                      <a:pt x="95" y="19"/>
                    </a:lnTo>
                    <a:lnTo>
                      <a:pt x="95" y="152"/>
                    </a:lnTo>
                    <a:cubicBezTo>
                      <a:pt x="133" y="101"/>
                      <a:pt x="176" y="63"/>
                      <a:pt x="222" y="38"/>
                    </a:cubicBezTo>
                    <a:cubicBezTo>
                      <a:pt x="268" y="13"/>
                      <a:pt x="319" y="0"/>
                      <a:pt x="373" y="0"/>
                    </a:cubicBezTo>
                    <a:cubicBezTo>
                      <a:pt x="429" y="0"/>
                      <a:pt x="478" y="14"/>
                      <a:pt x="521" y="42"/>
                    </a:cubicBezTo>
                    <a:cubicBezTo>
                      <a:pt x="564" y="71"/>
                      <a:pt x="596" y="109"/>
                      <a:pt x="616" y="156"/>
                    </a:cubicBezTo>
                    <a:cubicBezTo>
                      <a:pt x="637" y="204"/>
                      <a:pt x="647" y="278"/>
                      <a:pt x="647" y="380"/>
                    </a:cubicBezTo>
                    <a:lnTo>
                      <a:pt x="647" y="762"/>
                    </a:lnTo>
                    <a:lnTo>
                      <a:pt x="552" y="762"/>
                    </a:lnTo>
                    <a:lnTo>
                      <a:pt x="552" y="408"/>
                    </a:lnTo>
                    <a:cubicBezTo>
                      <a:pt x="552" y="322"/>
                      <a:pt x="548" y="265"/>
                      <a:pt x="541" y="236"/>
                    </a:cubicBezTo>
                    <a:cubicBezTo>
                      <a:pt x="530" y="187"/>
                      <a:pt x="509" y="150"/>
                      <a:pt x="477" y="125"/>
                    </a:cubicBezTo>
                    <a:cubicBezTo>
                      <a:pt x="446" y="101"/>
                      <a:pt x="405" y="88"/>
                      <a:pt x="354" y="88"/>
                    </a:cubicBezTo>
                    <a:cubicBezTo>
                      <a:pt x="297" y="88"/>
                      <a:pt x="245" y="107"/>
                      <a:pt x="199" y="145"/>
                    </a:cubicBezTo>
                    <a:cubicBezTo>
                      <a:pt x="153" y="184"/>
                      <a:pt x="123" y="231"/>
                      <a:pt x="109" y="287"/>
                    </a:cubicBezTo>
                    <a:cubicBezTo>
                      <a:pt x="100" y="324"/>
                      <a:pt x="95" y="392"/>
                      <a:pt x="95" y="489"/>
                    </a:cubicBezTo>
                    <a:lnTo>
                      <a:pt x="95" y="762"/>
                    </a:lnTo>
                    <a:lnTo>
                      <a:pt x="0" y="7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reeform 157">
                <a:extLst>
                  <a:ext uri="{FF2B5EF4-FFF2-40B4-BE49-F238E27FC236}">
                    <a16:creationId xmlns:a16="http://schemas.microsoft.com/office/drawing/2014/main" id="{FB13045A-8E4D-4F69-8C54-B1494017C7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57988" y="2665413"/>
                <a:ext cx="738188" cy="747713"/>
              </a:xfrm>
              <a:custGeom>
                <a:avLst/>
                <a:gdLst>
                  <a:gd name="T0" fmla="*/ 392 w 773"/>
                  <a:gd name="T1" fmla="*/ 92 h 781"/>
                  <a:gd name="T2" fmla="*/ 392 w 773"/>
                  <a:gd name="T3" fmla="*/ 92 h 781"/>
                  <a:gd name="T4" fmla="*/ 244 w 773"/>
                  <a:gd name="T5" fmla="*/ 131 h 781"/>
                  <a:gd name="T6" fmla="*/ 137 w 773"/>
                  <a:gd name="T7" fmla="*/ 242 h 781"/>
                  <a:gd name="T8" fmla="*/ 97 w 773"/>
                  <a:gd name="T9" fmla="*/ 391 h 781"/>
                  <a:gd name="T10" fmla="*/ 137 w 773"/>
                  <a:gd name="T11" fmla="*/ 541 h 781"/>
                  <a:gd name="T12" fmla="*/ 245 w 773"/>
                  <a:gd name="T13" fmla="*/ 653 h 781"/>
                  <a:gd name="T14" fmla="*/ 391 w 773"/>
                  <a:gd name="T15" fmla="*/ 693 h 781"/>
                  <a:gd name="T16" fmla="*/ 540 w 773"/>
                  <a:gd name="T17" fmla="*/ 653 h 781"/>
                  <a:gd name="T18" fmla="*/ 648 w 773"/>
                  <a:gd name="T19" fmla="*/ 546 h 781"/>
                  <a:gd name="T20" fmla="*/ 685 w 773"/>
                  <a:gd name="T21" fmla="*/ 394 h 781"/>
                  <a:gd name="T22" fmla="*/ 601 w 773"/>
                  <a:gd name="T23" fmla="*/ 179 h 781"/>
                  <a:gd name="T24" fmla="*/ 392 w 773"/>
                  <a:gd name="T25" fmla="*/ 92 h 781"/>
                  <a:gd name="T26" fmla="*/ 773 w 773"/>
                  <a:gd name="T27" fmla="*/ 19 h 781"/>
                  <a:gd name="T28" fmla="*/ 773 w 773"/>
                  <a:gd name="T29" fmla="*/ 19 h 781"/>
                  <a:gd name="T30" fmla="*/ 773 w 773"/>
                  <a:gd name="T31" fmla="*/ 762 h 781"/>
                  <a:gd name="T32" fmla="*/ 679 w 773"/>
                  <a:gd name="T33" fmla="*/ 762 h 781"/>
                  <a:gd name="T34" fmla="*/ 679 w 773"/>
                  <a:gd name="T35" fmla="*/ 634 h 781"/>
                  <a:gd name="T36" fmla="*/ 545 w 773"/>
                  <a:gd name="T37" fmla="*/ 744 h 781"/>
                  <a:gd name="T38" fmla="*/ 381 w 773"/>
                  <a:gd name="T39" fmla="*/ 781 h 781"/>
                  <a:gd name="T40" fmla="*/ 112 w 773"/>
                  <a:gd name="T41" fmla="*/ 666 h 781"/>
                  <a:gd name="T42" fmla="*/ 0 w 773"/>
                  <a:gd name="T43" fmla="*/ 388 h 781"/>
                  <a:gd name="T44" fmla="*/ 113 w 773"/>
                  <a:gd name="T45" fmla="*/ 114 h 781"/>
                  <a:gd name="T46" fmla="*/ 384 w 773"/>
                  <a:gd name="T47" fmla="*/ 0 h 781"/>
                  <a:gd name="T48" fmla="*/ 549 w 773"/>
                  <a:gd name="T49" fmla="*/ 39 h 781"/>
                  <a:gd name="T50" fmla="*/ 679 w 773"/>
                  <a:gd name="T51" fmla="*/ 156 h 781"/>
                  <a:gd name="T52" fmla="*/ 679 w 773"/>
                  <a:gd name="T53" fmla="*/ 19 h 781"/>
                  <a:gd name="T54" fmla="*/ 773 w 773"/>
                  <a:gd name="T55" fmla="*/ 19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3" h="781">
                    <a:moveTo>
                      <a:pt x="392" y="92"/>
                    </a:moveTo>
                    <a:lnTo>
                      <a:pt x="392" y="92"/>
                    </a:lnTo>
                    <a:cubicBezTo>
                      <a:pt x="339" y="92"/>
                      <a:pt x="290" y="105"/>
                      <a:pt x="244" y="131"/>
                    </a:cubicBezTo>
                    <a:cubicBezTo>
                      <a:pt x="199" y="158"/>
                      <a:pt x="164" y="194"/>
                      <a:pt x="137" y="242"/>
                    </a:cubicBezTo>
                    <a:cubicBezTo>
                      <a:pt x="111" y="289"/>
                      <a:pt x="97" y="339"/>
                      <a:pt x="97" y="391"/>
                    </a:cubicBezTo>
                    <a:cubicBezTo>
                      <a:pt x="97" y="444"/>
                      <a:pt x="111" y="494"/>
                      <a:pt x="137" y="541"/>
                    </a:cubicBezTo>
                    <a:cubicBezTo>
                      <a:pt x="164" y="589"/>
                      <a:pt x="200" y="626"/>
                      <a:pt x="245" y="653"/>
                    </a:cubicBezTo>
                    <a:cubicBezTo>
                      <a:pt x="291" y="679"/>
                      <a:pt x="339" y="693"/>
                      <a:pt x="391" y="693"/>
                    </a:cubicBezTo>
                    <a:cubicBezTo>
                      <a:pt x="443" y="693"/>
                      <a:pt x="493" y="679"/>
                      <a:pt x="540" y="653"/>
                    </a:cubicBezTo>
                    <a:cubicBezTo>
                      <a:pt x="586" y="627"/>
                      <a:pt x="622" y="591"/>
                      <a:pt x="648" y="546"/>
                    </a:cubicBezTo>
                    <a:cubicBezTo>
                      <a:pt x="673" y="501"/>
                      <a:pt x="685" y="450"/>
                      <a:pt x="685" y="394"/>
                    </a:cubicBezTo>
                    <a:cubicBezTo>
                      <a:pt x="685" y="308"/>
                      <a:pt x="657" y="236"/>
                      <a:pt x="601" y="179"/>
                    </a:cubicBezTo>
                    <a:cubicBezTo>
                      <a:pt x="544" y="121"/>
                      <a:pt x="474" y="92"/>
                      <a:pt x="392" y="92"/>
                    </a:cubicBezTo>
                    <a:close/>
                    <a:moveTo>
                      <a:pt x="773" y="19"/>
                    </a:moveTo>
                    <a:lnTo>
                      <a:pt x="773" y="19"/>
                    </a:lnTo>
                    <a:lnTo>
                      <a:pt x="773" y="762"/>
                    </a:lnTo>
                    <a:lnTo>
                      <a:pt x="679" y="762"/>
                    </a:lnTo>
                    <a:lnTo>
                      <a:pt x="679" y="634"/>
                    </a:lnTo>
                    <a:cubicBezTo>
                      <a:pt x="639" y="683"/>
                      <a:pt x="594" y="719"/>
                      <a:pt x="545" y="744"/>
                    </a:cubicBezTo>
                    <a:cubicBezTo>
                      <a:pt x="495" y="768"/>
                      <a:pt x="440" y="781"/>
                      <a:pt x="381" y="781"/>
                    </a:cubicBezTo>
                    <a:cubicBezTo>
                      <a:pt x="276" y="781"/>
                      <a:pt x="186" y="743"/>
                      <a:pt x="112" y="666"/>
                    </a:cubicBezTo>
                    <a:cubicBezTo>
                      <a:pt x="38" y="590"/>
                      <a:pt x="0" y="498"/>
                      <a:pt x="0" y="388"/>
                    </a:cubicBezTo>
                    <a:cubicBezTo>
                      <a:pt x="0" y="282"/>
                      <a:pt x="38" y="190"/>
                      <a:pt x="113" y="114"/>
                    </a:cubicBezTo>
                    <a:cubicBezTo>
                      <a:pt x="188" y="38"/>
                      <a:pt x="278" y="0"/>
                      <a:pt x="384" y="0"/>
                    </a:cubicBezTo>
                    <a:cubicBezTo>
                      <a:pt x="445" y="0"/>
                      <a:pt x="500" y="13"/>
                      <a:pt x="549" y="39"/>
                    </a:cubicBezTo>
                    <a:cubicBezTo>
                      <a:pt x="599" y="65"/>
                      <a:pt x="642" y="104"/>
                      <a:pt x="679" y="156"/>
                    </a:cubicBezTo>
                    <a:lnTo>
                      <a:pt x="679" y="19"/>
                    </a:lnTo>
                    <a:lnTo>
                      <a:pt x="773" y="19"/>
                    </a:lnTo>
                    <a:close/>
                  </a:path>
                </a:pathLst>
              </a:custGeom>
              <a:solidFill>
                <a:srgbClr val="E3183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18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6" name="reg mark">
              <a:extLst>
                <a:ext uri="{FF2B5EF4-FFF2-40B4-BE49-F238E27FC236}">
                  <a16:creationId xmlns:a16="http://schemas.microsoft.com/office/drawing/2014/main" id="{D3FD4946-7212-4361-ADDB-8F9B6FB6A71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537132" y="3731332"/>
              <a:ext cx="46299" cy="45720"/>
            </a:xfrm>
            <a:custGeom>
              <a:avLst/>
              <a:gdLst>
                <a:gd name="T0" fmla="*/ 43 w 117"/>
                <a:gd name="T1" fmla="*/ 54 h 116"/>
                <a:gd name="T2" fmla="*/ 43 w 117"/>
                <a:gd name="T3" fmla="*/ 54 h 116"/>
                <a:gd name="T4" fmla="*/ 55 w 117"/>
                <a:gd name="T5" fmla="*/ 54 h 116"/>
                <a:gd name="T6" fmla="*/ 67 w 117"/>
                <a:gd name="T7" fmla="*/ 52 h 116"/>
                <a:gd name="T8" fmla="*/ 71 w 117"/>
                <a:gd name="T9" fmla="*/ 45 h 116"/>
                <a:gd name="T10" fmla="*/ 69 w 117"/>
                <a:gd name="T11" fmla="*/ 40 h 116"/>
                <a:gd name="T12" fmla="*/ 65 w 117"/>
                <a:gd name="T13" fmla="*/ 36 h 116"/>
                <a:gd name="T14" fmla="*/ 54 w 117"/>
                <a:gd name="T15" fmla="*/ 35 h 116"/>
                <a:gd name="T16" fmla="*/ 43 w 117"/>
                <a:gd name="T17" fmla="*/ 35 h 116"/>
                <a:gd name="T18" fmla="*/ 43 w 117"/>
                <a:gd name="T19" fmla="*/ 54 h 116"/>
                <a:gd name="T20" fmla="*/ 33 w 117"/>
                <a:gd name="T21" fmla="*/ 90 h 116"/>
                <a:gd name="T22" fmla="*/ 33 w 117"/>
                <a:gd name="T23" fmla="*/ 90 h 116"/>
                <a:gd name="T24" fmla="*/ 33 w 117"/>
                <a:gd name="T25" fmla="*/ 27 h 116"/>
                <a:gd name="T26" fmla="*/ 54 w 117"/>
                <a:gd name="T27" fmla="*/ 27 h 116"/>
                <a:gd name="T28" fmla="*/ 71 w 117"/>
                <a:gd name="T29" fmla="*/ 28 h 116"/>
                <a:gd name="T30" fmla="*/ 79 w 117"/>
                <a:gd name="T31" fmla="*/ 35 h 116"/>
                <a:gd name="T32" fmla="*/ 82 w 117"/>
                <a:gd name="T33" fmla="*/ 44 h 116"/>
                <a:gd name="T34" fmla="*/ 77 w 117"/>
                <a:gd name="T35" fmla="*/ 56 h 116"/>
                <a:gd name="T36" fmla="*/ 63 w 117"/>
                <a:gd name="T37" fmla="*/ 62 h 116"/>
                <a:gd name="T38" fmla="*/ 69 w 117"/>
                <a:gd name="T39" fmla="*/ 65 h 116"/>
                <a:gd name="T40" fmla="*/ 78 w 117"/>
                <a:gd name="T41" fmla="*/ 78 h 116"/>
                <a:gd name="T42" fmla="*/ 86 w 117"/>
                <a:gd name="T43" fmla="*/ 90 h 116"/>
                <a:gd name="T44" fmla="*/ 73 w 117"/>
                <a:gd name="T45" fmla="*/ 90 h 116"/>
                <a:gd name="T46" fmla="*/ 68 w 117"/>
                <a:gd name="T47" fmla="*/ 80 h 116"/>
                <a:gd name="T48" fmla="*/ 57 w 117"/>
                <a:gd name="T49" fmla="*/ 65 h 116"/>
                <a:gd name="T50" fmla="*/ 49 w 117"/>
                <a:gd name="T51" fmla="*/ 63 h 116"/>
                <a:gd name="T52" fmla="*/ 43 w 117"/>
                <a:gd name="T53" fmla="*/ 63 h 116"/>
                <a:gd name="T54" fmla="*/ 43 w 117"/>
                <a:gd name="T55" fmla="*/ 90 h 116"/>
                <a:gd name="T56" fmla="*/ 33 w 117"/>
                <a:gd name="T57" fmla="*/ 90 h 116"/>
                <a:gd name="T58" fmla="*/ 58 w 117"/>
                <a:gd name="T59" fmla="*/ 8 h 116"/>
                <a:gd name="T60" fmla="*/ 58 w 117"/>
                <a:gd name="T61" fmla="*/ 8 h 116"/>
                <a:gd name="T62" fmla="*/ 34 w 117"/>
                <a:gd name="T63" fmla="*/ 15 h 116"/>
                <a:gd name="T64" fmla="*/ 16 w 117"/>
                <a:gd name="T65" fmla="*/ 33 h 116"/>
                <a:gd name="T66" fmla="*/ 9 w 117"/>
                <a:gd name="T67" fmla="*/ 58 h 116"/>
                <a:gd name="T68" fmla="*/ 16 w 117"/>
                <a:gd name="T69" fmla="*/ 82 h 116"/>
                <a:gd name="T70" fmla="*/ 34 w 117"/>
                <a:gd name="T71" fmla="*/ 100 h 116"/>
                <a:gd name="T72" fmla="*/ 58 w 117"/>
                <a:gd name="T73" fmla="*/ 107 h 116"/>
                <a:gd name="T74" fmla="*/ 83 w 117"/>
                <a:gd name="T75" fmla="*/ 100 h 116"/>
                <a:gd name="T76" fmla="*/ 101 w 117"/>
                <a:gd name="T77" fmla="*/ 82 h 116"/>
                <a:gd name="T78" fmla="*/ 108 w 117"/>
                <a:gd name="T79" fmla="*/ 58 h 116"/>
                <a:gd name="T80" fmla="*/ 101 w 117"/>
                <a:gd name="T81" fmla="*/ 33 h 116"/>
                <a:gd name="T82" fmla="*/ 83 w 117"/>
                <a:gd name="T83" fmla="*/ 15 h 116"/>
                <a:gd name="T84" fmla="*/ 58 w 117"/>
                <a:gd name="T85" fmla="*/ 8 h 116"/>
                <a:gd name="T86" fmla="*/ 58 w 117"/>
                <a:gd name="T87" fmla="*/ 0 h 116"/>
                <a:gd name="T88" fmla="*/ 58 w 117"/>
                <a:gd name="T89" fmla="*/ 0 h 116"/>
                <a:gd name="T90" fmla="*/ 87 w 117"/>
                <a:gd name="T91" fmla="*/ 6 h 116"/>
                <a:gd name="T92" fmla="*/ 109 w 117"/>
                <a:gd name="T93" fmla="*/ 28 h 116"/>
                <a:gd name="T94" fmla="*/ 117 w 117"/>
                <a:gd name="T95" fmla="*/ 58 h 116"/>
                <a:gd name="T96" fmla="*/ 110 w 117"/>
                <a:gd name="T97" fmla="*/ 87 h 116"/>
                <a:gd name="T98" fmla="*/ 88 w 117"/>
                <a:gd name="T99" fmla="*/ 109 h 116"/>
                <a:gd name="T100" fmla="*/ 58 w 117"/>
                <a:gd name="T101" fmla="*/ 116 h 116"/>
                <a:gd name="T102" fmla="*/ 29 w 117"/>
                <a:gd name="T103" fmla="*/ 109 h 116"/>
                <a:gd name="T104" fmla="*/ 7 w 117"/>
                <a:gd name="T105" fmla="*/ 87 h 116"/>
                <a:gd name="T106" fmla="*/ 0 w 117"/>
                <a:gd name="T107" fmla="*/ 58 h 116"/>
                <a:gd name="T108" fmla="*/ 7 w 117"/>
                <a:gd name="T109" fmla="*/ 28 h 116"/>
                <a:gd name="T110" fmla="*/ 29 w 117"/>
                <a:gd name="T111" fmla="*/ 6 h 116"/>
                <a:gd name="T112" fmla="*/ 58 w 117"/>
                <a:gd name="T1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7" h="116">
                  <a:moveTo>
                    <a:pt x="43" y="54"/>
                  </a:moveTo>
                  <a:lnTo>
                    <a:pt x="43" y="54"/>
                  </a:lnTo>
                  <a:lnTo>
                    <a:pt x="55" y="54"/>
                  </a:lnTo>
                  <a:cubicBezTo>
                    <a:pt x="61" y="54"/>
                    <a:pt x="65" y="54"/>
                    <a:pt x="67" y="52"/>
                  </a:cubicBezTo>
                  <a:cubicBezTo>
                    <a:pt x="70" y="50"/>
                    <a:pt x="71" y="48"/>
                    <a:pt x="71" y="45"/>
                  </a:cubicBezTo>
                  <a:cubicBezTo>
                    <a:pt x="71" y="43"/>
                    <a:pt x="70" y="41"/>
                    <a:pt x="69" y="40"/>
                  </a:cubicBezTo>
                  <a:cubicBezTo>
                    <a:pt x="68" y="38"/>
                    <a:pt x="67" y="37"/>
                    <a:pt x="65" y="36"/>
                  </a:cubicBezTo>
                  <a:cubicBezTo>
                    <a:pt x="63" y="36"/>
                    <a:pt x="59" y="35"/>
                    <a:pt x="54" y="35"/>
                  </a:cubicBezTo>
                  <a:lnTo>
                    <a:pt x="43" y="35"/>
                  </a:lnTo>
                  <a:lnTo>
                    <a:pt x="43" y="54"/>
                  </a:lnTo>
                  <a:close/>
                  <a:moveTo>
                    <a:pt x="33" y="90"/>
                  </a:moveTo>
                  <a:lnTo>
                    <a:pt x="33" y="90"/>
                  </a:lnTo>
                  <a:lnTo>
                    <a:pt x="33" y="27"/>
                  </a:lnTo>
                  <a:lnTo>
                    <a:pt x="54" y="27"/>
                  </a:lnTo>
                  <a:cubicBezTo>
                    <a:pt x="62" y="27"/>
                    <a:pt x="67" y="27"/>
                    <a:pt x="71" y="28"/>
                  </a:cubicBezTo>
                  <a:cubicBezTo>
                    <a:pt x="74" y="30"/>
                    <a:pt x="77" y="32"/>
                    <a:pt x="79" y="35"/>
                  </a:cubicBezTo>
                  <a:cubicBezTo>
                    <a:pt x="81" y="38"/>
                    <a:pt x="82" y="41"/>
                    <a:pt x="82" y="44"/>
                  </a:cubicBezTo>
                  <a:cubicBezTo>
                    <a:pt x="82" y="49"/>
                    <a:pt x="80" y="53"/>
                    <a:pt x="77" y="56"/>
                  </a:cubicBezTo>
                  <a:cubicBezTo>
                    <a:pt x="73" y="59"/>
                    <a:pt x="69" y="61"/>
                    <a:pt x="63" y="62"/>
                  </a:cubicBezTo>
                  <a:cubicBezTo>
                    <a:pt x="66" y="63"/>
                    <a:pt x="67" y="64"/>
                    <a:pt x="69" y="65"/>
                  </a:cubicBezTo>
                  <a:cubicBezTo>
                    <a:pt x="71" y="68"/>
                    <a:pt x="74" y="72"/>
                    <a:pt x="78" y="78"/>
                  </a:cubicBezTo>
                  <a:lnTo>
                    <a:pt x="86" y="90"/>
                  </a:lnTo>
                  <a:lnTo>
                    <a:pt x="73" y="90"/>
                  </a:lnTo>
                  <a:lnTo>
                    <a:pt x="68" y="80"/>
                  </a:lnTo>
                  <a:cubicBezTo>
                    <a:pt x="63" y="72"/>
                    <a:pt x="60" y="67"/>
                    <a:pt x="57" y="65"/>
                  </a:cubicBezTo>
                  <a:cubicBezTo>
                    <a:pt x="55" y="64"/>
                    <a:pt x="52" y="63"/>
                    <a:pt x="49" y="63"/>
                  </a:cubicBezTo>
                  <a:lnTo>
                    <a:pt x="43" y="63"/>
                  </a:lnTo>
                  <a:lnTo>
                    <a:pt x="43" y="90"/>
                  </a:lnTo>
                  <a:lnTo>
                    <a:pt x="33" y="90"/>
                  </a:lnTo>
                  <a:close/>
                  <a:moveTo>
                    <a:pt x="58" y="8"/>
                  </a:moveTo>
                  <a:lnTo>
                    <a:pt x="58" y="8"/>
                  </a:lnTo>
                  <a:cubicBezTo>
                    <a:pt x="50" y="8"/>
                    <a:pt x="42" y="10"/>
                    <a:pt x="34" y="15"/>
                  </a:cubicBezTo>
                  <a:cubicBezTo>
                    <a:pt x="26" y="19"/>
                    <a:pt x="20" y="25"/>
                    <a:pt x="16" y="33"/>
                  </a:cubicBezTo>
                  <a:cubicBezTo>
                    <a:pt x="11" y="41"/>
                    <a:pt x="9" y="49"/>
                    <a:pt x="9" y="58"/>
                  </a:cubicBezTo>
                  <a:cubicBezTo>
                    <a:pt x="9" y="66"/>
                    <a:pt x="11" y="74"/>
                    <a:pt x="16" y="82"/>
                  </a:cubicBezTo>
                  <a:cubicBezTo>
                    <a:pt x="20" y="90"/>
                    <a:pt x="26" y="96"/>
                    <a:pt x="34" y="100"/>
                  </a:cubicBezTo>
                  <a:cubicBezTo>
                    <a:pt x="42" y="105"/>
                    <a:pt x="50" y="107"/>
                    <a:pt x="58" y="107"/>
                  </a:cubicBezTo>
                  <a:cubicBezTo>
                    <a:pt x="67" y="107"/>
                    <a:pt x="75" y="105"/>
                    <a:pt x="83" y="100"/>
                  </a:cubicBezTo>
                  <a:cubicBezTo>
                    <a:pt x="91" y="96"/>
                    <a:pt x="97" y="90"/>
                    <a:pt x="101" y="82"/>
                  </a:cubicBezTo>
                  <a:cubicBezTo>
                    <a:pt x="105" y="74"/>
                    <a:pt x="108" y="66"/>
                    <a:pt x="108" y="58"/>
                  </a:cubicBezTo>
                  <a:cubicBezTo>
                    <a:pt x="108" y="49"/>
                    <a:pt x="105" y="41"/>
                    <a:pt x="101" y="33"/>
                  </a:cubicBezTo>
                  <a:cubicBezTo>
                    <a:pt x="97" y="25"/>
                    <a:pt x="90" y="19"/>
                    <a:pt x="83" y="15"/>
                  </a:cubicBezTo>
                  <a:cubicBezTo>
                    <a:pt x="75" y="10"/>
                    <a:pt x="67" y="8"/>
                    <a:pt x="58" y="8"/>
                  </a:cubicBezTo>
                  <a:close/>
                  <a:moveTo>
                    <a:pt x="58" y="0"/>
                  </a:moveTo>
                  <a:lnTo>
                    <a:pt x="58" y="0"/>
                  </a:lnTo>
                  <a:cubicBezTo>
                    <a:pt x="68" y="0"/>
                    <a:pt x="78" y="2"/>
                    <a:pt x="87" y="6"/>
                  </a:cubicBezTo>
                  <a:cubicBezTo>
                    <a:pt x="97" y="11"/>
                    <a:pt x="104" y="19"/>
                    <a:pt x="109" y="28"/>
                  </a:cubicBezTo>
                  <a:cubicBezTo>
                    <a:pt x="115" y="37"/>
                    <a:pt x="117" y="47"/>
                    <a:pt x="117" y="58"/>
                  </a:cubicBezTo>
                  <a:cubicBezTo>
                    <a:pt x="117" y="68"/>
                    <a:pt x="115" y="78"/>
                    <a:pt x="110" y="87"/>
                  </a:cubicBezTo>
                  <a:cubicBezTo>
                    <a:pt x="104" y="96"/>
                    <a:pt x="97" y="104"/>
                    <a:pt x="88" y="109"/>
                  </a:cubicBezTo>
                  <a:cubicBezTo>
                    <a:pt x="78" y="114"/>
                    <a:pt x="69" y="116"/>
                    <a:pt x="58" y="116"/>
                  </a:cubicBezTo>
                  <a:cubicBezTo>
                    <a:pt x="48" y="116"/>
                    <a:pt x="38" y="114"/>
                    <a:pt x="29" y="109"/>
                  </a:cubicBezTo>
                  <a:cubicBezTo>
                    <a:pt x="20" y="104"/>
                    <a:pt x="13" y="96"/>
                    <a:pt x="7" y="87"/>
                  </a:cubicBezTo>
                  <a:cubicBezTo>
                    <a:pt x="2" y="78"/>
                    <a:pt x="0" y="68"/>
                    <a:pt x="0" y="58"/>
                  </a:cubicBezTo>
                  <a:cubicBezTo>
                    <a:pt x="0" y="47"/>
                    <a:pt x="2" y="37"/>
                    <a:pt x="7" y="28"/>
                  </a:cubicBezTo>
                  <a:cubicBezTo>
                    <a:pt x="13" y="19"/>
                    <a:pt x="20" y="11"/>
                    <a:pt x="29" y="6"/>
                  </a:cubicBezTo>
                  <a:cubicBezTo>
                    <a:pt x="39" y="2"/>
                    <a:pt x="49" y="0"/>
                    <a:pt x="58" y="0"/>
                  </a:cubicBezTo>
                  <a:close/>
                </a:path>
              </a:pathLst>
            </a:custGeom>
            <a:solidFill>
              <a:srgbClr val="E3183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1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9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899520" rtl="0" eaLnBrk="1" fontAlgn="base" hangingPunct="1">
        <a:spcBef>
          <a:spcPct val="0"/>
        </a:spcBef>
        <a:spcAft>
          <a:spcPct val="0"/>
        </a:spcAft>
        <a:defRPr sz="3000" b="1" i="0" kern="1200">
          <a:solidFill>
            <a:schemeClr val="accent1"/>
          </a:solidFill>
          <a:latin typeface="Century Gothic"/>
          <a:ea typeface="+mj-ea"/>
          <a:cs typeface="Century Gothic"/>
        </a:defRPr>
      </a:lvl1pPr>
      <a:lvl2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2pPr>
      <a:lvl3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3pPr>
      <a:lvl4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4pPr>
      <a:lvl5pPr algn="l" defTabSz="899520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5pPr>
      <a:lvl6pPr marL="316891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6pPr>
      <a:lvl7pPr marL="63377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7pPr>
      <a:lvl8pPr marL="950738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8pPr>
      <a:lvl9pPr marL="1267635" algn="l" defTabSz="901204" rtl="0" eaLnBrk="1" fontAlgn="base" hangingPunct="1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Rockwell"/>
        </a:defRPr>
      </a:lvl9pPr>
    </p:titleStyle>
    <p:bodyStyle>
      <a:lvl1pPr marL="0" indent="0" algn="l" defTabSz="899520" rtl="0" eaLnBrk="1" fontAlgn="base" hangingPunct="1">
        <a:spcBef>
          <a:spcPts val="1200"/>
        </a:spcBef>
        <a:spcAft>
          <a:spcPct val="0"/>
        </a:spcAft>
        <a:buClr>
          <a:srgbClr val="E31837"/>
        </a:buClr>
        <a:buFont typeface="Arial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4621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03215" indent="-114297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14338" indent="-174621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87371" indent="-115885" algn="l" defTabSz="899520" rtl="0" eaLnBrk="1" fontAlgn="base" hangingPunct="1">
        <a:spcBef>
          <a:spcPts val="0"/>
        </a:spcBef>
        <a:spcAft>
          <a:spcPts val="300"/>
        </a:spcAft>
        <a:buClr>
          <a:schemeClr val="accent1"/>
        </a:buClr>
        <a:buFont typeface="Arial" panose="020B0604020202020204" pitchFamily="34" charset="0"/>
        <a:buChar char="̶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891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631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354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043" indent="-225296" algn="l" defTabSz="9014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10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405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15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862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569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274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996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693" algn="l" defTabSz="9014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9" orient="horz" pos="2160">
          <p15:clr>
            <a:srgbClr val="F26B43"/>
          </p15:clr>
        </p15:guide>
        <p15:guide id="30" pos="3840">
          <p15:clr>
            <a:srgbClr val="F26B43"/>
          </p15:clr>
        </p15:guide>
        <p15:guide id="31" orient="horz" pos="4032">
          <p15:clr>
            <a:srgbClr val="F26B43"/>
          </p15:clr>
        </p15:guide>
        <p15:guide id="32" orient="horz" pos="1008">
          <p15:clr>
            <a:srgbClr val="F26B43"/>
          </p15:clr>
        </p15:guide>
        <p15:guide id="33" orient="horz" pos="144">
          <p15:clr>
            <a:srgbClr val="F26B43"/>
          </p15:clr>
        </p15:guide>
        <p15:guide id="34" pos="192">
          <p15:clr>
            <a:srgbClr val="F26B43"/>
          </p15:clr>
        </p15:guide>
        <p15:guide id="35" pos="74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17502" y="9528"/>
            <a:ext cx="951441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24000" tIns="144000" rIns="9144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502" y="1371603"/>
            <a:ext cx="1118870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499852" y="6605588"/>
            <a:ext cx="615949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8BC2787D-A2FD-41D0-885D-36FB23A3978A}" type="slidenum">
              <a:rPr lang="en-US" altLang="cs-CZ" sz="900" b="0" smtClean="0">
                <a:solidFill>
                  <a:srgbClr val="65696E"/>
                </a:solidFill>
                <a:latin typeface="Arial Narrow" pitchFamily="34" charset="0"/>
              </a:rPr>
              <a:pPr algn="ctr" eaLnBrk="1" hangingPunct="1">
                <a:defRPr/>
              </a:pPr>
              <a:t>‹#›</a:t>
            </a:fld>
            <a:endParaRPr lang="en-US" altLang="cs-CZ" sz="900" b="0">
              <a:solidFill>
                <a:srgbClr val="65696E"/>
              </a:solidFill>
              <a:latin typeface="Arial Narrow" pitchFamily="34" charset="0"/>
            </a:endParaRP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084985" y="6161088"/>
            <a:ext cx="78528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" y="1"/>
            <a:ext cx="495300" cy="100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" y="954157"/>
            <a:ext cx="11838609" cy="53009"/>
          </a:xfrm>
          <a:prstGeom prst="rect">
            <a:avLst/>
          </a:prstGeom>
          <a:gradFill>
            <a:gsLst>
              <a:gs pos="37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 b="0">
              <a:solidFill>
                <a:srgbClr val="FFFFFF"/>
              </a:solidFill>
            </a:endParaRPr>
          </a:p>
        </p:txBody>
      </p:sp>
      <p:pic>
        <p:nvPicPr>
          <p:cNvPr id="2058" name="Picture 2" descr="C:\Documents and Settings\Administrateur\Bureau\Quentin\Prevenar\1202\masque\elements pour masque\logo-Pfize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300884" y="6146803"/>
            <a:ext cx="67733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ZoneTexte 8"/>
          <p:cNvSpPr txBox="1">
            <a:spLocks noChangeArrowheads="1"/>
          </p:cNvSpPr>
          <p:nvPr/>
        </p:nvSpPr>
        <p:spPr bwMode="auto">
          <a:xfrm>
            <a:off x="2" y="6616700"/>
            <a:ext cx="1167976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cs-CZ" sz="800" b="0">
                <a:solidFill>
                  <a:srgbClr val="4C4F53"/>
                </a:solidFill>
              </a:rPr>
              <a:t>These slides are Pfizer-owned and have been provided for the purpose of medical education only - Not for distribution without Pfizer authorisation.</a:t>
            </a:r>
          </a:p>
        </p:txBody>
      </p:sp>
      <p:sp>
        <p:nvSpPr>
          <p:cNvPr id="2060" name="ZoneTexte 9"/>
          <p:cNvSpPr txBox="1">
            <a:spLocks noChangeArrowheads="1"/>
          </p:cNvSpPr>
          <p:nvPr/>
        </p:nvSpPr>
        <p:spPr bwMode="auto">
          <a:xfrm rot="-5400000">
            <a:off x="11205633" y="4908211"/>
            <a:ext cx="1651000" cy="2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000" bIns="72000" anchor="b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cs-CZ" sz="800" b="0">
                <a:solidFill>
                  <a:srgbClr val="4C4F53"/>
                </a:solidFill>
              </a:rPr>
              <a:t>EU-PREV-2012/03/0007</a:t>
            </a:r>
            <a:endParaRPr lang="en-GB" altLang="cs-CZ" sz="800" b="0">
              <a:solidFill>
                <a:srgbClr val="4C4F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262626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262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40375"/>
          </a:solidFill>
          <a:latin typeface="Univers 47 Condensed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40375"/>
          </a:solidFill>
          <a:latin typeface="Univers 47 Condensed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40375"/>
          </a:solidFill>
          <a:latin typeface="Univers 47 Condensed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40375"/>
          </a:solidFill>
          <a:latin typeface="Univers 47 CondensedLight" pitchFamily="34" charset="0"/>
        </a:defRPr>
      </a:lvl9pPr>
    </p:titleStyle>
    <p:bodyStyle>
      <a:lvl1pPr marL="323850" indent="-323850" algn="l" rtl="0" eaLnBrk="0" fontAlgn="base" hangingPunct="0">
        <a:spcBef>
          <a:spcPts val="2500"/>
        </a:spcBef>
        <a:spcAft>
          <a:spcPct val="0"/>
        </a:spcAft>
        <a:buBlip>
          <a:blip r:embed="rId16"/>
        </a:buBlip>
        <a:defRPr sz="2000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1pPr>
      <a:lvl2pPr marL="600075" indent="-266700" algn="l" rtl="0" eaLnBrk="0" fontAlgn="base" hangingPunct="0">
        <a:spcBef>
          <a:spcPts val="800"/>
        </a:spcBef>
        <a:spcAft>
          <a:spcPct val="0"/>
        </a:spcAft>
        <a:buBlip>
          <a:blip r:embed="rId17"/>
        </a:buBlip>
        <a:defRPr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2pPr>
      <a:lvl3pPr marL="838200" indent="-228600" algn="l" rtl="0" eaLnBrk="0" fontAlgn="base" hangingPunct="0">
        <a:spcBef>
          <a:spcPts val="300"/>
        </a:spcBef>
        <a:spcAft>
          <a:spcPct val="0"/>
        </a:spcAft>
        <a:buBlip>
          <a:blip r:embed="rId18"/>
        </a:buBlip>
        <a:defRPr sz="16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3pPr>
      <a:lvl4pPr marL="1019175" indent="-180975" algn="l" rtl="0" eaLnBrk="0" fontAlgn="base" hangingPunct="0">
        <a:spcBef>
          <a:spcPts val="2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355600" indent="-355600" algn="l" rtl="0" eaLnBrk="0" fontAlgn="base" hangingPunct="0">
        <a:spcBef>
          <a:spcPts val="1200"/>
        </a:spcBef>
        <a:spcAft>
          <a:spcPct val="0"/>
        </a:spcAft>
        <a:buClr>
          <a:schemeClr val="bg1"/>
        </a:buClr>
        <a:buFont typeface="Arial" pitchFamily="34" charset="0"/>
        <a:buChar char="●"/>
        <a:defRPr sz="1600" b="1" kern="1200">
          <a:solidFill>
            <a:srgbClr val="26262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0557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7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30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341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 panose="020B060402020202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87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46445024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91300"/>
            <a:ext cx="487680" cy="266700"/>
          </a:xfrm>
          <a:prstGeom prst="rect">
            <a:avLst/>
          </a:prstGeom>
        </p:spPr>
        <p:txBody>
          <a:bodyPr vert="horz" lIns="91440" tIns="45720" rIns="45720" bIns="45720" rtlCol="0" anchor="b" anchorCtr="0"/>
          <a:lstStyle>
            <a:lvl1pPr algn="ctr">
              <a:defRPr sz="750">
                <a:solidFill>
                  <a:schemeClr val="tx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C7432E5-F8E0-41AE-9A6B-AD730338B005}" type="slidenum">
              <a:rPr lang="en-US" b="0" smtClean="0">
                <a:solidFill>
                  <a:srgbClr val="000000"/>
                </a:solidFill>
                <a:latin typeface="Arial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4"/>
            <a:ext cx="11277600" cy="8000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11277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160000" y="6611782"/>
            <a:ext cx="20320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AstraZeneca 2020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6746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doi.org/10.1101/2022.06.24.22276703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7352/ojeb.000026" TargetMode="Externa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1/2022.03.13.22272308" TargetMode="External"/><Relationship Id="rId7" Type="http://schemas.openxmlformats.org/officeDocument/2006/relationships/hyperlink" Target="https://doi.org/10.1101/2022.01.15.2226936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papers.ssrn.com/sol3/papers.cfm?abstract_id=4035396" TargetMode="External"/><Relationship Id="rId5" Type="http://schemas.openxmlformats.org/officeDocument/2006/relationships/hyperlink" Target="https://doi.org/10.1101/2021.12.30.21268565" TargetMode="External"/><Relationship Id="rId4" Type="http://schemas.openxmlformats.org/officeDocument/2006/relationships/image" Target="../media/image10.svg"/><Relationship Id="rId9" Type="http://schemas.openxmlformats.org/officeDocument/2006/relationships/hyperlink" Target="https://doi.org/10.1101/2021.12.20.21267966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doi.org/10.1016/S0140-6736(21)02717-3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9.svg"/><Relationship Id="rId4" Type="http://schemas.openxmlformats.org/officeDocument/2006/relationships/image" Target="../media/image32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11047412" cy="990600"/>
          </a:xfrm>
        </p:spPr>
        <p:txBody>
          <a:bodyPr anchor="t">
            <a:noAutofit/>
          </a:bodyPr>
          <a:lstStyle/>
          <a:p>
            <a:r>
              <a:rPr lang="cs-CZ" sz="4000" b="1" i="1" dirty="0" smtClean="0">
                <a:solidFill>
                  <a:srgbClr val="002060"/>
                </a:solidFill>
                <a:latin typeface="+mn-lt"/>
              </a:rPr>
              <a:t>Současnost </a:t>
            </a:r>
            <a:r>
              <a:rPr lang="cs-CZ" sz="4000" b="1" i="1" dirty="0">
                <a:solidFill>
                  <a:srgbClr val="002060"/>
                </a:solidFill>
                <a:latin typeface="+mn-lt"/>
              </a:rPr>
              <a:t>a budoucnost očkování proti covid-19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43200" y="3276600"/>
            <a:ext cx="621424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9696"/>
              </a:buClr>
              <a:buSzPct val="7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70000"/>
              <a:buFont typeface="Wingdings" pitchFamily="2" charset="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Chlíbek Roman</a:t>
            </a:r>
            <a:endParaRPr lang="cs-CZ" sz="2800" baseline="30000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cs-CZ" i="1" spc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Katedra epidemiologie, Fakulta vojenského zdravotnictví  UO Hradec Králové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2022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52400" y="6443692"/>
            <a:ext cx="424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 Konference SVMED, Praha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cs-CZ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9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.11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3962400"/>
            <a:ext cx="2124918" cy="2133600"/>
          </a:xfrm>
          <a:prstGeom prst="rect">
            <a:avLst/>
          </a:prstGeom>
        </p:spPr>
      </p:pic>
      <p:pic>
        <p:nvPicPr>
          <p:cNvPr id="9" name="Picture 353" descr="Smiling Cartoon Character Mascot Medical Syringe Vaccine Thumb Up Vector  Illustration Isolated Stock Illustration - Download Image Now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0404">
            <a:off x="730541" y="2456199"/>
            <a:ext cx="1789044" cy="26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DED71A0-8609-40C3-8CC3-A63E9416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02" y="155519"/>
            <a:ext cx="11234793" cy="1010839"/>
          </a:xfrm>
        </p:spPr>
        <p:txBody>
          <a:bodyPr>
            <a:noAutofit/>
          </a:bodyPr>
          <a:lstStyle/>
          <a:p>
            <a:r>
              <a:rPr lang="en-US" dirty="0" smtClean="0"/>
              <a:t>Homolog</a:t>
            </a:r>
            <a:r>
              <a:rPr lang="cs-CZ" dirty="0" smtClean="0"/>
              <a:t>ní a heterologní booster byl vysoce imunogenní proti gama variantě(brazilská) SARS-CoV-2 u dospělých</a:t>
            </a:r>
            <a:r>
              <a:rPr lang="en-US" dirty="0" smtClean="0"/>
              <a:t>*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461234-661A-429A-A4C1-1EC552933C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4126" y="6477000"/>
            <a:ext cx="4880144" cy="257408"/>
          </a:xfrm>
        </p:spPr>
        <p:txBody>
          <a:bodyPr/>
          <a:lstStyle/>
          <a:p>
            <a:pPr marL="0" marR="0" lvl="0" indent="0" algn="r" defTabSz="8995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tmar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RL,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Engl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J Med.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2022. DOI: 10.1056/NEJMoa2116414. Online ahead of print. 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C7CF4CFF-1DDE-4327-809F-145AA083AA7D}"/>
              </a:ext>
            </a:extLst>
          </p:cNvPr>
          <p:cNvGraphicFramePr/>
          <p:nvPr>
            <p:extLst/>
          </p:nvPr>
        </p:nvGraphicFramePr>
        <p:xfrm>
          <a:off x="-126810" y="2354194"/>
          <a:ext cx="11615531" cy="3137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90C436C-469F-4266-A4E4-E1BACE7060EF}"/>
              </a:ext>
            </a:extLst>
          </p:cNvPr>
          <p:cNvSpPr/>
          <p:nvPr/>
        </p:nvSpPr>
        <p:spPr>
          <a:xfrm>
            <a:off x="652703" y="4486444"/>
            <a:ext cx="10867993" cy="49201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ontent Placeholder 4">
            <a:extLst>
              <a:ext uri="{FF2B5EF4-FFF2-40B4-BE49-F238E27FC236}">
                <a16:creationId xmlns:a16="http://schemas.microsoft.com/office/drawing/2014/main" id="{62203861-F1D8-4E32-8BFF-F6A1C537E781}"/>
              </a:ext>
            </a:extLst>
          </p:cNvPr>
          <p:cNvSpPr txBox="1">
            <a:spLocks/>
          </p:cNvSpPr>
          <p:nvPr/>
        </p:nvSpPr>
        <p:spPr bwMode="auto">
          <a:xfrm>
            <a:off x="457200" y="1504683"/>
            <a:ext cx="110891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73736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Pre-booster 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1)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post-booster (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&amp; 29)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neutraliz</a:t>
            </a:r>
            <a:r>
              <a:rPr kumimoji="0" lang="cs-C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ační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titry protilátek proti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D614G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pseudoviru</a:t>
            </a:r>
            <a:endParaRPr kumimoji="0" lang="en-US" sz="1600" b="0" i="0" u="none" strike="noStrike" kern="1200" cap="none" spc="-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6E6C85-6C6D-42DD-9F88-EF7A2177FCA2}"/>
              </a:ext>
            </a:extLst>
          </p:cNvPr>
          <p:cNvGrpSpPr/>
          <p:nvPr/>
        </p:nvGrpSpPr>
        <p:grpSpPr>
          <a:xfrm>
            <a:off x="7560373" y="4992370"/>
            <a:ext cx="4086170" cy="496046"/>
            <a:chOff x="7360427" y="1929776"/>
            <a:chExt cx="3744801" cy="49604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1FDD0AF-2390-46D9-A2EE-78DBF2755094}"/>
                </a:ext>
              </a:extLst>
            </p:cNvPr>
            <p:cNvSpPr/>
            <p:nvPr/>
          </p:nvSpPr>
          <p:spPr>
            <a:xfrm>
              <a:off x="8823997" y="2086359"/>
              <a:ext cx="182880" cy="1828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0BB9900-E2FE-406C-A7C4-6C798EAC245A}"/>
                </a:ext>
              </a:extLst>
            </p:cNvPr>
            <p:cNvSpPr/>
            <p:nvPr/>
          </p:nvSpPr>
          <p:spPr>
            <a:xfrm>
              <a:off x="9905389" y="2086359"/>
              <a:ext cx="182880" cy="1828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A2D4E7F-8BEF-46F2-B7F1-DB5E158104B5}"/>
                </a:ext>
              </a:extLst>
            </p:cNvPr>
            <p:cNvSpPr/>
            <p:nvPr/>
          </p:nvSpPr>
          <p:spPr>
            <a:xfrm>
              <a:off x="9928903" y="1929776"/>
              <a:ext cx="1176325" cy="49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Heterolog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ní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432EC17-88AE-434A-8C18-C07C6301D3D0}"/>
                </a:ext>
              </a:extLst>
            </p:cNvPr>
            <p:cNvSpPr/>
            <p:nvPr/>
          </p:nvSpPr>
          <p:spPr>
            <a:xfrm>
              <a:off x="8828076" y="1929776"/>
              <a:ext cx="1176325" cy="49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Homolog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ní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7A67F9-C748-4284-8455-DF350F91D222}"/>
                </a:ext>
              </a:extLst>
            </p:cNvPr>
            <p:cNvSpPr/>
            <p:nvPr/>
          </p:nvSpPr>
          <p:spPr>
            <a:xfrm>
              <a:off x="7360427" y="2020587"/>
              <a:ext cx="1655418" cy="314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Booster </a:t>
              </a:r>
              <a:r>
                <a:rPr lang="cs-CZ" sz="1200" dirty="0" smtClean="0">
                  <a:solidFill>
                    <a:srgbClr val="404040"/>
                  </a:solidFill>
                  <a:latin typeface="Arial"/>
                </a:rPr>
                <a:t>podání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AB6E7A2-5B6F-4521-ADF5-14486A4E8815}"/>
              </a:ext>
            </a:extLst>
          </p:cNvPr>
          <p:cNvSpPr/>
          <p:nvPr/>
        </p:nvSpPr>
        <p:spPr>
          <a:xfrm>
            <a:off x="682184" y="4465193"/>
            <a:ext cx="908855" cy="508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Primo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vakcinace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9FC8517-68A6-4B67-B5BE-09FEB5E9FF16}"/>
              </a:ext>
            </a:extLst>
          </p:cNvPr>
          <p:cNvGrpSpPr/>
          <p:nvPr/>
        </p:nvGrpSpPr>
        <p:grpSpPr>
          <a:xfrm>
            <a:off x="1899815" y="2000346"/>
            <a:ext cx="3176983" cy="562514"/>
            <a:chOff x="1390988" y="2329978"/>
            <a:chExt cx="2214394" cy="5625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10560F7-19FC-49FD-9332-505191D75EEA}"/>
                </a:ext>
              </a:extLst>
            </p:cNvPr>
            <p:cNvSpPr/>
            <p:nvPr/>
          </p:nvSpPr>
          <p:spPr>
            <a:xfrm>
              <a:off x="1395880" y="2329978"/>
              <a:ext cx="2209502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</a:t>
              </a:r>
              <a:r>
                <a:rPr lang="cs-CZ" sz="1500" dirty="0" err="1" smtClean="0">
                  <a:solidFill>
                    <a:srgbClr val="404040"/>
                  </a:solidFill>
                  <a:latin typeface="Arial"/>
                </a:rPr>
                <a:t>Spikevax</a:t>
              </a:r>
              <a:r>
                <a: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(100 </a:t>
              </a:r>
              <a:r>
                <a:rPr kumimoji="0" lang="el-G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μ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g)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†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61" name="Right Bracket 60">
              <a:extLst>
                <a:ext uri="{FF2B5EF4-FFF2-40B4-BE49-F238E27FC236}">
                  <a16:creationId xmlns:a16="http://schemas.microsoft.com/office/drawing/2014/main" id="{7AE0F262-0094-4A65-9E5D-EB3A72AD0078}"/>
                </a:ext>
              </a:extLst>
            </p:cNvPr>
            <p:cNvSpPr/>
            <p:nvPr/>
          </p:nvSpPr>
          <p:spPr>
            <a:xfrm rot="16200000">
              <a:off x="2396925" y="1711561"/>
              <a:ext cx="174994" cy="218686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770E65-0197-460D-819A-25548BE9EFA9}"/>
              </a:ext>
            </a:extLst>
          </p:cNvPr>
          <p:cNvGrpSpPr/>
          <p:nvPr/>
        </p:nvGrpSpPr>
        <p:grpSpPr>
          <a:xfrm>
            <a:off x="5006344" y="2000346"/>
            <a:ext cx="3169965" cy="562514"/>
            <a:chOff x="1304327" y="2329978"/>
            <a:chExt cx="2394914" cy="56251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890F809-A4B4-477C-A7FC-C31BBC68D778}"/>
                </a:ext>
              </a:extLst>
            </p:cNvPr>
            <p:cNvSpPr/>
            <p:nvPr/>
          </p:nvSpPr>
          <p:spPr>
            <a:xfrm>
              <a:off x="1304327" y="2329978"/>
              <a:ext cx="2394914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</a:t>
              </a:r>
              <a:r>
                <a:rPr lang="cs-CZ" sz="1500" dirty="0" err="1" smtClean="0">
                  <a:solidFill>
                    <a:srgbClr val="404040"/>
                  </a:solidFill>
                  <a:latin typeface="Arial"/>
                </a:rPr>
                <a:t>Janssen</a:t>
              </a:r>
              <a:r>
                <a: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(5×10</a:t>
              </a:r>
              <a:r>
                <a:rPr kumimoji="0" 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vp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 </a:t>
              </a:r>
            </a:p>
          </p:txBody>
        </p:sp>
        <p:sp>
          <p:nvSpPr>
            <p:cNvPr id="64" name="Right Bracket 63">
              <a:extLst>
                <a:ext uri="{FF2B5EF4-FFF2-40B4-BE49-F238E27FC236}">
                  <a16:creationId xmlns:a16="http://schemas.microsoft.com/office/drawing/2014/main" id="{37D2DCDD-C36C-4C42-9E95-0371A7CF1856}"/>
                </a:ext>
              </a:extLst>
            </p:cNvPr>
            <p:cNvSpPr/>
            <p:nvPr/>
          </p:nvSpPr>
          <p:spPr>
            <a:xfrm rot="16200000">
              <a:off x="2396925" y="1711561"/>
              <a:ext cx="174994" cy="218686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4E19408-03AD-4EF7-9E01-A4AE72D28A7D}"/>
              </a:ext>
            </a:extLst>
          </p:cNvPr>
          <p:cNvGrpSpPr/>
          <p:nvPr/>
        </p:nvGrpSpPr>
        <p:grpSpPr>
          <a:xfrm>
            <a:off x="8204077" y="2000346"/>
            <a:ext cx="2811968" cy="562514"/>
            <a:chOff x="1390988" y="2329978"/>
            <a:chExt cx="2214394" cy="56251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B8B5CF9-DE58-48C0-8F91-858089A01191}"/>
                </a:ext>
              </a:extLst>
            </p:cNvPr>
            <p:cNvSpPr/>
            <p:nvPr/>
          </p:nvSpPr>
          <p:spPr>
            <a:xfrm>
              <a:off x="1395880" y="2329978"/>
              <a:ext cx="2209502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Boost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er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 </a:t>
              </a:r>
              <a:r>
                <a:rPr kumimoji="0" lang="cs-CZ" sz="15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Comirnaty</a:t>
              </a:r>
              <a:r>
                <a:rPr kumimoji="0" lang="en-US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(30 µg)</a:t>
              </a:r>
            </a:p>
          </p:txBody>
        </p:sp>
        <p:sp>
          <p:nvSpPr>
            <p:cNvPr id="67" name="Right Bracket 66">
              <a:extLst>
                <a:ext uri="{FF2B5EF4-FFF2-40B4-BE49-F238E27FC236}">
                  <a16:creationId xmlns:a16="http://schemas.microsoft.com/office/drawing/2014/main" id="{D419A879-4F73-4BD6-A70B-2DA4420832E4}"/>
                </a:ext>
              </a:extLst>
            </p:cNvPr>
            <p:cNvSpPr/>
            <p:nvPr/>
          </p:nvSpPr>
          <p:spPr>
            <a:xfrm rot="16200000">
              <a:off x="2396925" y="1711561"/>
              <a:ext cx="174994" cy="218686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410557B-747F-4AB4-A154-4C617D116B07}"/>
              </a:ext>
            </a:extLst>
          </p:cNvPr>
          <p:cNvGrpSpPr/>
          <p:nvPr/>
        </p:nvGrpSpPr>
        <p:grpSpPr>
          <a:xfrm>
            <a:off x="1617185" y="4465193"/>
            <a:ext cx="9871536" cy="553375"/>
            <a:chOff x="1519454" y="3827340"/>
            <a:chExt cx="9871536" cy="55337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342C11-3729-49AD-9383-09BFB0B48FAA}"/>
                </a:ext>
              </a:extLst>
            </p:cNvPr>
            <p:cNvSpPr/>
            <p:nvPr/>
          </p:nvSpPr>
          <p:spPr>
            <a:xfrm>
              <a:off x="1519454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Janssen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(n=53)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D9C2EEA-2A06-4A53-A7CB-AE9B89D5A470}"/>
                </a:ext>
              </a:extLst>
            </p:cNvPr>
            <p:cNvSpPr/>
            <p:nvPr/>
          </p:nvSpPr>
          <p:spPr>
            <a:xfrm>
              <a:off x="2572596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Spikevax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(n=51)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D859CA6-016B-4B6E-88EF-845A31F58714}"/>
                </a:ext>
              </a:extLst>
            </p:cNvPr>
            <p:cNvSpPr/>
            <p:nvPr/>
          </p:nvSpPr>
          <p:spPr>
            <a:xfrm>
              <a:off x="3625738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err="1" smtClean="0">
                  <a:solidFill>
                    <a:prstClr val="black"/>
                  </a:solidFill>
                  <a:latin typeface="Arial"/>
                </a:rPr>
                <a:t>Comirnaty</a:t>
              </a:r>
              <a:endParaRPr lang="cs-CZ" sz="1200" b="0" dirty="0" smtClean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138CA8F-1518-4A16-BA39-B507BC98CE33}"/>
                </a:ext>
              </a:extLst>
            </p:cNvPr>
            <p:cNvSpPr/>
            <p:nvPr/>
          </p:nvSpPr>
          <p:spPr>
            <a:xfrm>
              <a:off x="4678880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err="1" smtClean="0">
                  <a:solidFill>
                    <a:prstClr val="black"/>
                  </a:solidFill>
                  <a:latin typeface="Arial"/>
                </a:rPr>
                <a:t>Janssen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(n=50)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21070A9-409B-4615-A098-C539BFD5FFFB}"/>
                </a:ext>
              </a:extLst>
            </p:cNvPr>
            <p:cNvSpPr/>
            <p:nvPr/>
          </p:nvSpPr>
          <p:spPr>
            <a:xfrm>
              <a:off x="5732022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Spikevax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(n=49)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5CBED6D-E37C-4E80-8468-381F83B4CDF1}"/>
                </a:ext>
              </a:extLst>
            </p:cNvPr>
            <p:cNvSpPr/>
            <p:nvPr/>
          </p:nvSpPr>
          <p:spPr>
            <a:xfrm>
              <a:off x="6785164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Comirnaty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(n=50)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273CF1D-67D5-4206-A274-8DECF352330D}"/>
                </a:ext>
              </a:extLst>
            </p:cNvPr>
            <p:cNvSpPr/>
            <p:nvPr/>
          </p:nvSpPr>
          <p:spPr>
            <a:xfrm>
              <a:off x="7838306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Janssen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(n=52)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19FFBB3-8539-4CAC-B26C-10E8622BF525}"/>
                </a:ext>
              </a:extLst>
            </p:cNvPr>
            <p:cNvSpPr/>
            <p:nvPr/>
          </p:nvSpPr>
          <p:spPr>
            <a:xfrm>
              <a:off x="8891448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Spikevax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(n=51)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D743DB0-831C-4A46-A290-8672E1B4E27C}"/>
                </a:ext>
              </a:extLst>
            </p:cNvPr>
            <p:cNvSpPr/>
            <p:nvPr/>
          </p:nvSpPr>
          <p:spPr>
            <a:xfrm>
              <a:off x="9944587" y="3827340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Comirnaty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(n=49)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4F80FB7-23AF-42B6-B4E8-0A6CEE1B223A}"/>
              </a:ext>
            </a:extLst>
          </p:cNvPr>
          <p:cNvGrpSpPr/>
          <p:nvPr/>
        </p:nvGrpSpPr>
        <p:grpSpPr>
          <a:xfrm>
            <a:off x="380783" y="4953073"/>
            <a:ext cx="6742283" cy="610410"/>
            <a:chOff x="-229795" y="5298121"/>
            <a:chExt cx="6742283" cy="61041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D8D8E58-2DFE-49E3-8226-7B898CECD241}"/>
                </a:ext>
              </a:extLst>
            </p:cNvPr>
            <p:cNvGrpSpPr/>
            <p:nvPr/>
          </p:nvGrpSpPr>
          <p:grpSpPr>
            <a:xfrm>
              <a:off x="-229795" y="5298121"/>
              <a:ext cx="4762306" cy="553375"/>
              <a:chOff x="7201207" y="1925690"/>
              <a:chExt cx="4364449" cy="553375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BBDCFA4-5CDC-4F9F-BA9F-B646BE1415D6}"/>
                  </a:ext>
                </a:extLst>
              </p:cNvPr>
              <p:cNvSpPr/>
              <p:nvPr/>
            </p:nvSpPr>
            <p:spPr>
              <a:xfrm>
                <a:off x="8513935" y="2110937"/>
                <a:ext cx="182880" cy="182880"/>
              </a:xfrm>
              <a:prstGeom prst="rect">
                <a:avLst/>
              </a:prstGeom>
              <a:pattFill prst="wdDnDiag">
                <a:fgClr>
                  <a:schemeClr val="tx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4760A80-F487-4CE5-AD5F-91C8E24EDBE5}"/>
                  </a:ext>
                </a:extLst>
              </p:cNvPr>
              <p:cNvSpPr/>
              <p:nvPr/>
            </p:nvSpPr>
            <p:spPr>
              <a:xfrm>
                <a:off x="10000001" y="2110937"/>
                <a:ext cx="182880" cy="182880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4E4B202-F209-4008-A68D-877D4AD8E43B}"/>
                  </a:ext>
                </a:extLst>
              </p:cNvPr>
              <p:cNvSpPr/>
              <p:nvPr/>
            </p:nvSpPr>
            <p:spPr>
              <a:xfrm>
                <a:off x="10090557" y="1954354"/>
                <a:ext cx="1475099" cy="4960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r>
                  <a:rPr kumimoji="0" lang="cs-CZ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15 (Post-boost)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6C32D562-486E-458C-A715-1EE78B250770}"/>
                  </a:ext>
                </a:extLst>
              </p:cNvPr>
              <p:cNvSpPr/>
              <p:nvPr/>
            </p:nvSpPr>
            <p:spPr>
              <a:xfrm>
                <a:off x="8620176" y="1925690"/>
                <a:ext cx="1325566" cy="5533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</a:t>
                </a:r>
                <a:r>
                  <a:rPr kumimoji="0" lang="cs-CZ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en</a:t>
                </a: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 (Pre-boost)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62F129E-0ABE-4566-826D-423DC62D1E0C}"/>
                  </a:ext>
                </a:extLst>
              </p:cNvPr>
              <p:cNvSpPr/>
              <p:nvPr/>
            </p:nvSpPr>
            <p:spPr>
              <a:xfrm>
                <a:off x="7201207" y="2045165"/>
                <a:ext cx="1655418" cy="3144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Čas odběru</a:t>
                </a: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: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A929ED6-A29F-4CAC-B0C0-1D0DE533AB96}"/>
                </a:ext>
              </a:extLst>
            </p:cNvPr>
            <p:cNvSpPr/>
            <p:nvPr/>
          </p:nvSpPr>
          <p:spPr>
            <a:xfrm>
              <a:off x="4573901" y="5487180"/>
              <a:ext cx="199551" cy="182880"/>
            </a:xfrm>
            <a:prstGeom prst="rect">
              <a:avLst/>
            </a:prstGeom>
            <a:pattFill prst="pct25">
              <a:fgClr>
                <a:schemeClr val="tx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37D94B1-FC81-4EBB-9C41-080CFC4C56A4}"/>
                </a:ext>
              </a:extLst>
            </p:cNvPr>
            <p:cNvSpPr/>
            <p:nvPr/>
          </p:nvSpPr>
          <p:spPr>
            <a:xfrm>
              <a:off x="4706165" y="5412485"/>
              <a:ext cx="1806323" cy="49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29 (Post-boost; </a:t>
              </a: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nedostupný pro všechny skupiny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26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25F6E5-E720-412F-8EA1-04642601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6" y="155520"/>
            <a:ext cx="11582400" cy="815694"/>
          </a:xfrm>
        </p:spPr>
        <p:txBody>
          <a:bodyPr>
            <a:normAutofit/>
          </a:bodyPr>
          <a:lstStyle/>
          <a:p>
            <a:r>
              <a:rPr lang="en-US" dirty="0" err="1" smtClean="0"/>
              <a:t>Imunogenicit</a:t>
            </a:r>
            <a:r>
              <a:rPr lang="cs-CZ" dirty="0" smtClean="0"/>
              <a:t>a:</a:t>
            </a:r>
            <a:r>
              <a:rPr lang="en-US" dirty="0" smtClean="0"/>
              <a:t> SARS-CoV-2 Anti-Spike </a:t>
            </a:r>
            <a:r>
              <a:rPr lang="en-US" dirty="0"/>
              <a:t>IgG </a:t>
            </a:r>
            <a:r>
              <a:rPr lang="cs-CZ" dirty="0" smtClean="0"/>
              <a:t>(</a:t>
            </a:r>
            <a:r>
              <a:rPr lang="en-US" dirty="0" smtClean="0"/>
              <a:t>ELISA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u dospělých </a:t>
            </a:r>
            <a:r>
              <a:rPr lang="en-US" dirty="0" smtClean="0"/>
              <a:t>≥</a:t>
            </a:r>
            <a:r>
              <a:rPr lang="en-US" dirty="0"/>
              <a:t>30 </a:t>
            </a:r>
            <a:r>
              <a:rPr lang="cs-CZ" dirty="0" smtClean="0"/>
              <a:t>let věku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D64EC6-D87B-4265-8AE5-6401E402CB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62400" y="6040192"/>
            <a:ext cx="11615532" cy="47775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en-US" sz="12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Studie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neb</a:t>
            </a:r>
            <a:r>
              <a:rPr lang="cs-CZ" sz="12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yly</a:t>
            </a: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designované jako randomizované, </a:t>
            </a:r>
            <a:r>
              <a:rPr lang="cs-CZ" sz="12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head</a:t>
            </a: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-to-</a:t>
            </a:r>
            <a:r>
              <a:rPr lang="cs-CZ" sz="1200" dirty="0" err="1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head</a:t>
            </a:r>
            <a:r>
              <a:rPr lang="cs-CZ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srovnávací studie, proto nelze srovnávat účinnost nebo bezpečnost</a:t>
            </a:r>
            <a:r>
              <a:rPr lang="en-US" sz="120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cs-CZ" sz="1200" b="1" baseline="30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EEEFC0B-5636-4AAF-BB7E-1CCD511AC3CA}"/>
              </a:ext>
            </a:extLst>
          </p:cNvPr>
          <p:cNvGraphicFramePr/>
          <p:nvPr>
            <p:extLst/>
          </p:nvPr>
        </p:nvGraphicFramePr>
        <p:xfrm>
          <a:off x="-126810" y="2026290"/>
          <a:ext cx="11615531" cy="304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87392F78-EEF6-4C21-A840-B2CC700D5207}"/>
              </a:ext>
            </a:extLst>
          </p:cNvPr>
          <p:cNvSpPr txBox="1">
            <a:spLocks/>
          </p:cNvSpPr>
          <p:nvPr/>
        </p:nvSpPr>
        <p:spPr bwMode="auto">
          <a:xfrm>
            <a:off x="798391" y="1062352"/>
            <a:ext cx="11089105" cy="67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defTabSz="899520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4621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173736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14338" indent="-174621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7371" indent="-115885" algn="l" defTabSz="899520" rtl="0" eaLnBrk="1" fontAlgn="base" hangingPunct="1"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̶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47891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9631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0354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043" indent="-225296" algn="l" defTabSz="9014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SARS-CoV-2 anti-spike protein IgG </a:t>
            </a:r>
            <a:r>
              <a:rPr kumimoji="0" lang="en-US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kumimoji="0" lang="cs-CZ" sz="2000" b="1" i="0" u="none" strike="noStrike" kern="1200" cap="none" spc="-2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dní po booster dávce</a:t>
            </a:r>
          </a:p>
          <a:p>
            <a:pPr marL="0" marR="0" lvl="0" indent="0" algn="ctr" defTabSz="89952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E31837"/>
              </a:buClr>
              <a:buSzTx/>
              <a:buFont typeface="Arial" pitchFamily="34" charset="0"/>
              <a:buNone/>
              <a:tabLst/>
              <a:defRPr/>
            </a:pPr>
            <a:r>
              <a:rPr lang="cs-CZ" sz="2000" i="1" spc="-2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Nejvyšší koncentrace při heterologním schématu</a:t>
            </a:r>
            <a:r>
              <a:rPr kumimoji="0" lang="en-US" sz="2000" b="1" i="1" u="none" strike="noStrike" kern="1200" cap="none" spc="-2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000" b="0" i="1" u="none" strike="noStrike" kern="1200" cap="none" spc="-2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AD6A6C6-6EA2-4D27-A005-2555AEBB538C}"/>
              </a:ext>
            </a:extLst>
          </p:cNvPr>
          <p:cNvGrpSpPr/>
          <p:nvPr/>
        </p:nvGrpSpPr>
        <p:grpSpPr>
          <a:xfrm>
            <a:off x="1899815" y="1735906"/>
            <a:ext cx="4616487" cy="562514"/>
            <a:chOff x="1390988" y="2329978"/>
            <a:chExt cx="2214394" cy="56251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F73D4F8-B5D5-4AC6-A010-2F2A0B9341CD}"/>
                </a:ext>
              </a:extLst>
            </p:cNvPr>
            <p:cNvSpPr/>
            <p:nvPr/>
          </p:nvSpPr>
          <p:spPr>
            <a:xfrm>
              <a:off x="1395880" y="2329978"/>
              <a:ext cx="2209502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2-d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ávková</a:t>
              </a:r>
              <a:r>
                <a:rPr kumimoji="0" lang="cs-CZ" sz="1500" b="0" i="0" u="none" strike="noStrike" kern="1200" cap="none" spc="0" normalizeH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cs-CZ" sz="15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primovakcinace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kumimoji="0" lang="cs-CZ" sz="15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Vaxzevria</a:t>
              </a:r>
              <a:endParaRPr kumimoji="0" lang="en-US" sz="15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ight Bracket 35">
              <a:extLst>
                <a:ext uri="{FF2B5EF4-FFF2-40B4-BE49-F238E27FC236}">
                  <a16:creationId xmlns:a16="http://schemas.microsoft.com/office/drawing/2014/main" id="{C02D0A65-0003-4735-8E05-85A907F793EE}"/>
                </a:ext>
              </a:extLst>
            </p:cNvPr>
            <p:cNvSpPr/>
            <p:nvPr/>
          </p:nvSpPr>
          <p:spPr>
            <a:xfrm rot="16200000">
              <a:off x="2396925" y="1711561"/>
              <a:ext cx="174994" cy="218686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13D8D6-BDE6-43EF-9D21-533344340784}"/>
              </a:ext>
            </a:extLst>
          </p:cNvPr>
          <p:cNvGrpSpPr/>
          <p:nvPr/>
        </p:nvGrpSpPr>
        <p:grpSpPr>
          <a:xfrm>
            <a:off x="6639046" y="1735906"/>
            <a:ext cx="4546278" cy="562514"/>
            <a:chOff x="1304327" y="2329978"/>
            <a:chExt cx="2394914" cy="5625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B3E2944-8A2B-44B0-9544-F8081B983351}"/>
                </a:ext>
              </a:extLst>
            </p:cNvPr>
            <p:cNvSpPr/>
            <p:nvPr/>
          </p:nvSpPr>
          <p:spPr>
            <a:xfrm>
              <a:off x="1304327" y="2329978"/>
              <a:ext cx="2394914" cy="4508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2-d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ávková</a:t>
              </a:r>
              <a:r>
                <a:rPr kumimoji="0" lang="cs-CZ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cs-CZ" sz="15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primovakcinace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cs-CZ" sz="1500" dirty="0" err="1" smtClean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mRNA</a:t>
              </a:r>
              <a:r>
                <a:rPr lang="cs-CZ" sz="1500" dirty="0" smtClean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500" dirty="0" err="1" smtClean="0">
                  <a:solidFill>
                    <a:srgbClr val="40404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Comirnaty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ight Bracket 38">
              <a:extLst>
                <a:ext uri="{FF2B5EF4-FFF2-40B4-BE49-F238E27FC236}">
                  <a16:creationId xmlns:a16="http://schemas.microsoft.com/office/drawing/2014/main" id="{5022A918-03E0-48D9-8573-BE819B54E617}"/>
                </a:ext>
              </a:extLst>
            </p:cNvPr>
            <p:cNvSpPr/>
            <p:nvPr/>
          </p:nvSpPr>
          <p:spPr>
            <a:xfrm rot="16200000">
              <a:off x="2396925" y="1711561"/>
              <a:ext cx="174994" cy="2186868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BA53FC-1561-43D7-A7B6-123C1397CCE8}"/>
              </a:ext>
            </a:extLst>
          </p:cNvPr>
          <p:cNvGrpSpPr/>
          <p:nvPr/>
        </p:nvGrpSpPr>
        <p:grpSpPr>
          <a:xfrm>
            <a:off x="630032" y="4328195"/>
            <a:ext cx="10931935" cy="722328"/>
            <a:chOff x="588761" y="4228714"/>
            <a:chExt cx="10931935" cy="7223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74442A-CBF7-4F43-AACE-B4321EA7C4F0}"/>
                </a:ext>
              </a:extLst>
            </p:cNvPr>
            <p:cNvSpPr/>
            <p:nvPr/>
          </p:nvSpPr>
          <p:spPr>
            <a:xfrm>
              <a:off x="652703" y="4272315"/>
              <a:ext cx="10867993" cy="67872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700042-5D1C-4D42-907F-4D3EEE7A7A36}"/>
                </a:ext>
              </a:extLst>
            </p:cNvPr>
            <p:cNvSpPr/>
            <p:nvPr/>
          </p:nvSpPr>
          <p:spPr>
            <a:xfrm>
              <a:off x="588761" y="4228714"/>
              <a:ext cx="1156165" cy="5083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Boos</a:t>
              </a: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ter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782717-000F-44CB-BFDB-711FE4682E31}"/>
                </a:ext>
              </a:extLst>
            </p:cNvPr>
            <p:cNvSpPr/>
            <p:nvPr/>
          </p:nvSpPr>
          <p:spPr>
            <a:xfrm>
              <a:off x="1680983" y="433278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Kontrola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(n=102)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FBAC77-76B0-4FCB-A72A-CECC30B1D35D}"/>
                </a:ext>
              </a:extLst>
            </p:cNvPr>
            <p:cNvSpPr/>
            <p:nvPr/>
          </p:nvSpPr>
          <p:spPr>
            <a:xfrm>
              <a:off x="2863307" y="433278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Comirnaty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(n=105)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6AF3C-3EA3-4016-B40B-18365A7CD81E}"/>
                </a:ext>
              </a:extLst>
            </p:cNvPr>
            <p:cNvSpPr/>
            <p:nvPr/>
          </p:nvSpPr>
          <p:spPr>
            <a:xfrm>
              <a:off x="4045631" y="433278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err="1" smtClean="0">
                  <a:solidFill>
                    <a:srgbClr val="404040"/>
                  </a:solidFill>
                  <a:latin typeface="Arial"/>
                </a:rPr>
                <a:t>Spikevax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(n=98)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6B7420-86D4-43C8-8DB6-4C017A8DE838}"/>
                </a:ext>
              </a:extLst>
            </p:cNvPr>
            <p:cNvSpPr/>
            <p:nvPr/>
          </p:nvSpPr>
          <p:spPr>
            <a:xfrm>
              <a:off x="5227955" y="433278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Nuvaxovid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(n=105)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248251-5DD5-428D-9D5D-FF0F8D8CAE54}"/>
                </a:ext>
              </a:extLst>
            </p:cNvPr>
            <p:cNvSpPr/>
            <p:nvPr/>
          </p:nvSpPr>
          <p:spPr>
            <a:xfrm>
              <a:off x="6410279" y="434066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smtClean="0">
                  <a:solidFill>
                    <a:srgbClr val="404040"/>
                  </a:solidFill>
                  <a:latin typeface="Arial"/>
                </a:rPr>
                <a:t>Kontrola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(n=100)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26B4D4-5F44-4BC6-B576-90A368E5DF9E}"/>
                </a:ext>
              </a:extLst>
            </p:cNvPr>
            <p:cNvSpPr/>
            <p:nvPr/>
          </p:nvSpPr>
          <p:spPr>
            <a:xfrm>
              <a:off x="7592603" y="434066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err="1" smtClean="0">
                  <a:solidFill>
                    <a:srgbClr val="404040"/>
                  </a:solidFill>
                  <a:latin typeface="Arial"/>
                </a:rPr>
                <a:t>Comirnaty</a:t>
              </a:r>
              <a:endParaRPr lang="cs-CZ" sz="1200" b="0" dirty="0" smtClean="0">
                <a:solidFill>
                  <a:srgbClr val="404040"/>
                </a:solidFill>
                <a:latin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(n=94)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148F3F-36BF-44A9-B682-C5282D92FC97}"/>
                </a:ext>
              </a:extLst>
            </p:cNvPr>
            <p:cNvSpPr/>
            <p:nvPr/>
          </p:nvSpPr>
          <p:spPr>
            <a:xfrm>
              <a:off x="8774927" y="434066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1200" b="0" dirty="0" err="1" smtClean="0">
                  <a:solidFill>
                    <a:srgbClr val="404040"/>
                  </a:solidFill>
                  <a:latin typeface="Arial"/>
                </a:rPr>
                <a:t>Spikevax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(n=92)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30B022-7B24-4DE5-8133-FAD777DF14EB}"/>
                </a:ext>
              </a:extLst>
            </p:cNvPr>
            <p:cNvSpPr/>
            <p:nvPr/>
          </p:nvSpPr>
          <p:spPr>
            <a:xfrm>
              <a:off x="9957254" y="434066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Nuvaxovid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 </a:t>
              </a:r>
              <a:r>
                <a:rPr kumimoji="0" lang="el-G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μ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(n=94)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D25BE2-32DE-4303-951F-2854BDDE7DCE}"/>
              </a:ext>
            </a:extLst>
          </p:cNvPr>
          <p:cNvGrpSpPr/>
          <p:nvPr/>
        </p:nvGrpSpPr>
        <p:grpSpPr>
          <a:xfrm>
            <a:off x="373879" y="2414633"/>
            <a:ext cx="10905996" cy="1869418"/>
            <a:chOff x="373879" y="3041887"/>
            <a:chExt cx="10905996" cy="196144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07545-CFE6-4912-806B-BCCB3EDC19CF}"/>
                </a:ext>
              </a:extLst>
            </p:cNvPr>
            <p:cNvCxnSpPr/>
            <p:nvPr/>
          </p:nvCxnSpPr>
          <p:spPr>
            <a:xfrm>
              <a:off x="1680983" y="4883546"/>
              <a:ext cx="343655" cy="0"/>
            </a:xfrm>
            <a:prstGeom prst="line">
              <a:avLst/>
            </a:prstGeom>
            <a:ln w="9525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97D7F88-CFC2-44DF-9824-A7596AD4BE8F}"/>
                </a:ext>
              </a:extLst>
            </p:cNvPr>
            <p:cNvCxnSpPr/>
            <p:nvPr/>
          </p:nvCxnSpPr>
          <p:spPr>
            <a:xfrm>
              <a:off x="1680983" y="4825116"/>
              <a:ext cx="343655" cy="0"/>
            </a:xfrm>
            <a:prstGeom prst="line">
              <a:avLst/>
            </a:prstGeom>
            <a:ln w="9525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6345D6-934B-4673-80B4-FF7448BE2A04}"/>
                </a:ext>
              </a:extLst>
            </p:cNvPr>
            <p:cNvCxnSpPr>
              <a:cxnSpLocks/>
            </p:cNvCxnSpPr>
            <p:nvPr/>
          </p:nvCxnSpPr>
          <p:spPr>
            <a:xfrm>
              <a:off x="1823615" y="3041887"/>
              <a:ext cx="0" cy="17832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A38F6D-EC0E-435C-A096-2C05A3FAC628}"/>
                </a:ext>
              </a:extLst>
            </p:cNvPr>
            <p:cNvCxnSpPr>
              <a:cxnSpLocks/>
            </p:cNvCxnSpPr>
            <p:nvPr/>
          </p:nvCxnSpPr>
          <p:spPr>
            <a:xfrm>
              <a:off x="1823615" y="4883546"/>
              <a:ext cx="0" cy="119785"/>
            </a:xfrm>
            <a:prstGeom prst="line">
              <a:avLst/>
            </a:prstGeom>
            <a:ln w="9525">
              <a:solidFill>
                <a:srgbClr val="6B6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CCEFD83-D3AF-486F-830E-17CAF1B19BF3}"/>
                </a:ext>
              </a:extLst>
            </p:cNvPr>
            <p:cNvCxnSpPr>
              <a:cxnSpLocks/>
            </p:cNvCxnSpPr>
            <p:nvPr/>
          </p:nvCxnSpPr>
          <p:spPr>
            <a:xfrm>
              <a:off x="1823615" y="4986733"/>
              <a:ext cx="945626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DCB34BF-1247-409A-8B0F-F3DA4C7D1454}"/>
                </a:ext>
              </a:extLst>
            </p:cNvPr>
            <p:cNvSpPr/>
            <p:nvPr/>
          </p:nvSpPr>
          <p:spPr>
            <a:xfrm>
              <a:off x="373879" y="3992811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D153C3-D077-4904-95AA-C34C169342EE}"/>
                </a:ext>
              </a:extLst>
            </p:cNvPr>
            <p:cNvSpPr/>
            <p:nvPr/>
          </p:nvSpPr>
          <p:spPr>
            <a:xfrm>
              <a:off x="373879" y="3231355"/>
              <a:ext cx="1446403" cy="5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10000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03E4864-542F-4356-B456-4CF0489D1D78}"/>
              </a:ext>
            </a:extLst>
          </p:cNvPr>
          <p:cNvSpPr txBox="1"/>
          <p:nvPr/>
        </p:nvSpPr>
        <p:spPr>
          <a:xfrm>
            <a:off x="1464366" y="5179436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E31837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COVID-19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vakcíny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‡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cs-CZ" sz="1600" dirty="0" smtClean="0">
                <a:solidFill>
                  <a:srgbClr val="114E82"/>
                </a:solidFill>
                <a:latin typeface="Arial"/>
                <a:cs typeface="+mn-cs"/>
              </a:rPr>
              <a:t>aplikované jako 3. dávka indukují vyšší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anti-spike IgG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dní po booster dávce v porovnání s </a:t>
            </a:r>
            <a:r>
              <a:rPr lang="cs-CZ" sz="1600" dirty="0" smtClean="0">
                <a:solidFill>
                  <a:srgbClr val="114E82"/>
                </a:solidFill>
                <a:latin typeface="Arial"/>
                <a:cs typeface="+mn-cs"/>
              </a:rPr>
              <a:t>k</a:t>
            </a:r>
            <a:r>
              <a:rPr kumimoji="0" lang="cs-CZ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4E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ontrolami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96000" y="658564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b="0" dirty="0">
                <a:latin typeface="Calibri" panose="020F0502020204030204" pitchFamily="34" charset="0"/>
                <a:cs typeface="Calibri" panose="020F0502020204030204" pitchFamily="34" charset="0"/>
              </a:rPr>
              <a:t>Munro APS, et al. </a:t>
            </a:r>
            <a:r>
              <a:rPr lang="en-US" sz="1000" b="0" i="1" dirty="0">
                <a:latin typeface="Calibri" panose="020F0502020204030204" pitchFamily="34" charset="0"/>
                <a:cs typeface="Calibri" panose="020F0502020204030204" pitchFamily="34" charset="0"/>
              </a:rPr>
              <a:t>Lancet.</a:t>
            </a:r>
            <a:r>
              <a:rPr lang="en-US" sz="1000" b="0" dirty="0">
                <a:latin typeface="Calibri" panose="020F0502020204030204" pitchFamily="34" charset="0"/>
                <a:cs typeface="Calibri" panose="020F0502020204030204" pitchFamily="34" charset="0"/>
              </a:rPr>
              <a:t> December 2, 2021. https://doi.org/10.1016/S0140-6736(21)02717-3. </a:t>
            </a:r>
          </a:p>
        </p:txBody>
      </p:sp>
    </p:spTree>
    <p:extLst>
      <p:ext uri="{BB962C8B-B14F-4D97-AF65-F5344CB8AC3E}">
        <p14:creationId xmlns:p14="http://schemas.microsoft.com/office/powerpoint/2010/main" val="32101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824F-3C5B-463F-AEA2-7D2EC3F6F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18" y="147319"/>
            <a:ext cx="11582400" cy="1010839"/>
          </a:xfrm>
        </p:spPr>
        <p:txBody>
          <a:bodyPr>
            <a:normAutofit/>
          </a:bodyPr>
          <a:lstStyle/>
          <a:p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Booster b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ivalent</a:t>
            </a:r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ní </a:t>
            </a:r>
            <a:r>
              <a:rPr lang="cs-CZ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vakcíny Moderna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BA.1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zvyšuje 5,4 x neutralizační GMT proti BA.4/5 s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absolut</a:t>
            </a:r>
            <a:r>
              <a:rPr lang="cs-CZ" sz="24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ními</a:t>
            </a:r>
            <a:r>
              <a:rPr lang="cs-CZ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titry nad protektivní mez proti omikron BA.1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DF7DF72-1126-4E11-AB53-D5A9D2969131}"/>
              </a:ext>
            </a:extLst>
          </p:cNvPr>
          <p:cNvGraphicFramePr/>
          <p:nvPr>
            <p:extLst/>
          </p:nvPr>
        </p:nvGraphicFramePr>
        <p:xfrm>
          <a:off x="425161" y="2882722"/>
          <a:ext cx="4307073" cy="310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26C6FFF5-0C69-41DB-ABC0-BB978F18DDE4}"/>
              </a:ext>
            </a:extLst>
          </p:cNvPr>
          <p:cNvGrpSpPr/>
          <p:nvPr/>
        </p:nvGrpSpPr>
        <p:grpSpPr>
          <a:xfrm>
            <a:off x="692510" y="2971800"/>
            <a:ext cx="252663" cy="2978072"/>
            <a:chOff x="874066" y="2460395"/>
            <a:chExt cx="252663" cy="17731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C1FAC1-83BC-46A2-9969-B4D2DB157B8B}"/>
                </a:ext>
              </a:extLst>
            </p:cNvPr>
            <p:cNvSpPr txBox="1"/>
            <p:nvPr/>
          </p:nvSpPr>
          <p:spPr>
            <a:xfrm>
              <a:off x="880507" y="4068631"/>
              <a:ext cx="246222" cy="1649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A23554-4139-41EE-9136-453B4822C991}"/>
                </a:ext>
              </a:extLst>
            </p:cNvPr>
            <p:cNvSpPr txBox="1"/>
            <p:nvPr/>
          </p:nvSpPr>
          <p:spPr>
            <a:xfrm>
              <a:off x="874066" y="3512391"/>
              <a:ext cx="246222" cy="1649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2E5E74B-EDEA-448F-A6F3-0A5E17B45C02}"/>
                </a:ext>
              </a:extLst>
            </p:cNvPr>
            <p:cNvSpPr txBox="1"/>
            <p:nvPr/>
          </p:nvSpPr>
          <p:spPr>
            <a:xfrm>
              <a:off x="874066" y="2959465"/>
              <a:ext cx="246222" cy="1649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65B69EF-0464-4EC4-8A4B-7C9B5B8EE47F}"/>
                </a:ext>
              </a:extLst>
            </p:cNvPr>
            <p:cNvSpPr txBox="1"/>
            <p:nvPr/>
          </p:nvSpPr>
          <p:spPr>
            <a:xfrm>
              <a:off x="874066" y="2460395"/>
              <a:ext cx="246222" cy="16492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10</a:t>
              </a:r>
              <a:r>
                <a:rPr kumimoji="0" lang="en-US" sz="1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39DC967-A36C-43FD-A10D-069C1BAD72FC}"/>
              </a:ext>
            </a:extLst>
          </p:cNvPr>
          <p:cNvSpPr txBox="1"/>
          <p:nvPr/>
        </p:nvSpPr>
        <p:spPr>
          <a:xfrm rot="16200000">
            <a:off x="-891088" y="4090463"/>
            <a:ext cx="2439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Neutraliz</a:t>
            </a:r>
            <a:r>
              <a:rPr kumimoji="0" lang="cs-CZ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ační</a:t>
            </a:r>
            <a:r>
              <a:rPr kumimoji="0" lang="cs-CZ" sz="11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titry protilátek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PsV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ID50 (Omicron)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E7AB67C-7582-4103-BF3E-2DD15FFC941A}"/>
              </a:ext>
            </a:extLst>
          </p:cNvPr>
          <p:cNvSpPr txBox="1"/>
          <p:nvPr/>
        </p:nvSpPr>
        <p:spPr>
          <a:xfrm>
            <a:off x="928652" y="6010651"/>
            <a:ext cx="1778051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Pre-boost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měsíce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</a:t>
            </a:r>
            <a:r>
              <a:rPr kumimoji="0" lang="cs-CZ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ávce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30D00A-D733-4454-9B31-E7DBF1EC2AAA}"/>
              </a:ext>
            </a:extLst>
          </p:cNvPr>
          <p:cNvSpPr/>
          <p:nvPr/>
        </p:nvSpPr>
        <p:spPr>
          <a:xfrm>
            <a:off x="1084939" y="1422803"/>
            <a:ext cx="10491427" cy="38472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GMT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BA.4/5 assay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0FAB580-946F-4C71-9418-FD4EC9DC2FA6}"/>
              </a:ext>
            </a:extLst>
          </p:cNvPr>
          <p:cNvSpPr txBox="1"/>
          <p:nvPr/>
        </p:nvSpPr>
        <p:spPr>
          <a:xfrm>
            <a:off x="1490199" y="2460383"/>
            <a:ext cx="107914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172.7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(147.4, 202.3)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C022D84-8970-4C5B-AABE-01FAF5875C77}"/>
              </a:ext>
            </a:extLst>
          </p:cNvPr>
          <p:cNvSpPr txBox="1"/>
          <p:nvPr/>
        </p:nvSpPr>
        <p:spPr>
          <a:xfrm>
            <a:off x="3069539" y="2460383"/>
            <a:ext cx="115768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940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 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(826.3, 1070.6)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5072756-7372-4BB5-B4DB-888D9BA72F11}"/>
              </a:ext>
            </a:extLst>
          </p:cNvPr>
          <p:cNvSpPr/>
          <p:nvPr/>
        </p:nvSpPr>
        <p:spPr>
          <a:xfrm>
            <a:off x="1084941" y="1957197"/>
            <a:ext cx="3395620" cy="296276"/>
          </a:xfrm>
          <a:prstGeom prst="rect">
            <a:avLst/>
          </a:prstGeom>
          <a:solidFill>
            <a:schemeClr val="tx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1" dirty="0" smtClean="0">
                <a:solidFill>
                  <a:srgbClr val="FFFFFF"/>
                </a:solidFill>
                <a:latin typeface="Century Gothic"/>
              </a:rPr>
              <a:t>Všichni účastníci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dávka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(N=428)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D26D50-0449-4AD0-8F2B-5F387EBE3C8A}"/>
              </a:ext>
            </a:extLst>
          </p:cNvPr>
          <p:cNvSpPr txBox="1"/>
          <p:nvPr/>
        </p:nvSpPr>
        <p:spPr>
          <a:xfrm>
            <a:off x="168950" y="2461222"/>
            <a:ext cx="73930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GMT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(95% CI)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5B0938-CEC5-4FED-8236-63F0A32CAE68}"/>
              </a:ext>
            </a:extLst>
          </p:cNvPr>
          <p:cNvSpPr txBox="1"/>
          <p:nvPr/>
        </p:nvSpPr>
        <p:spPr>
          <a:xfrm>
            <a:off x="3242539" y="6010651"/>
            <a:ext cx="862737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Post-boost</a:t>
            </a:r>
          </a:p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29)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255B2-455A-491D-A1A9-18D8ABB7F2CD}"/>
              </a:ext>
            </a:extLst>
          </p:cNvPr>
          <p:cNvSpPr txBox="1"/>
          <p:nvPr/>
        </p:nvSpPr>
        <p:spPr>
          <a:xfrm>
            <a:off x="5099423" y="6010651"/>
            <a:ext cx="80663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Pre-boost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165EB7-8DF2-4D00-86AF-2C7FD3EAF598}"/>
              </a:ext>
            </a:extLst>
          </p:cNvPr>
          <p:cNvSpPr/>
          <p:nvPr/>
        </p:nvSpPr>
        <p:spPr>
          <a:xfrm>
            <a:off x="4632844" y="1957197"/>
            <a:ext cx="3395620" cy="296276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Seronegativ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ní účastníci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(N=337)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8926DD-7987-4D11-93B2-4D5D84993F39}"/>
              </a:ext>
            </a:extLst>
          </p:cNvPr>
          <p:cNvSpPr txBox="1"/>
          <p:nvPr/>
        </p:nvSpPr>
        <p:spPr>
          <a:xfrm>
            <a:off x="6790442" y="6010651"/>
            <a:ext cx="86273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Post-boost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5E4BF1-6983-42E7-B7C3-91F1B30FDA0F}"/>
              </a:ext>
            </a:extLst>
          </p:cNvPr>
          <p:cNvSpPr txBox="1"/>
          <p:nvPr/>
        </p:nvSpPr>
        <p:spPr>
          <a:xfrm>
            <a:off x="8665614" y="6010651"/>
            <a:ext cx="806631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Pre-boost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6DF660-40C9-4656-BEEF-8707611FAA33}"/>
              </a:ext>
            </a:extLst>
          </p:cNvPr>
          <p:cNvSpPr/>
          <p:nvPr/>
        </p:nvSpPr>
        <p:spPr>
          <a:xfrm>
            <a:off x="8180747" y="1957197"/>
            <a:ext cx="3395620" cy="296276"/>
          </a:xfrm>
          <a:prstGeom prst="rect">
            <a:avLst/>
          </a:prstGeom>
          <a:solidFill>
            <a:schemeClr val="accent4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Seropositiv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ní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účastníci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(N=94)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0DF7A41-81F4-4343-948F-467CD9E9927B}"/>
              </a:ext>
            </a:extLst>
          </p:cNvPr>
          <p:cNvSpPr txBox="1"/>
          <p:nvPr/>
        </p:nvSpPr>
        <p:spPr>
          <a:xfrm>
            <a:off x="10338345" y="6010651"/>
            <a:ext cx="862737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Post-boost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BF895AE5-DF44-4E47-A833-30A10BDB9BF9}"/>
              </a:ext>
            </a:extLst>
          </p:cNvPr>
          <p:cNvGraphicFramePr/>
          <p:nvPr/>
        </p:nvGraphicFramePr>
        <p:xfrm>
          <a:off x="7577114" y="2881883"/>
          <a:ext cx="4238753" cy="310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092A664-72EB-41A2-9AA0-C074EE9954E9}"/>
              </a:ext>
            </a:extLst>
          </p:cNvPr>
          <p:cNvGraphicFramePr/>
          <p:nvPr/>
        </p:nvGraphicFramePr>
        <p:xfrm>
          <a:off x="4009125" y="2881883"/>
          <a:ext cx="4280384" cy="310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E02B7D6A-449C-40E0-A44E-A8F89C11A91C}"/>
              </a:ext>
            </a:extLst>
          </p:cNvPr>
          <p:cNvSpPr txBox="1"/>
          <p:nvPr/>
        </p:nvSpPr>
        <p:spPr>
          <a:xfrm>
            <a:off x="8626966" y="2460383"/>
            <a:ext cx="1069524" cy="4802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719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it-IT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(531.6, 973.9)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97EA13-83B5-48A9-A115-EDD29015ACAB}"/>
              </a:ext>
            </a:extLst>
          </p:cNvPr>
          <p:cNvSpPr txBox="1"/>
          <p:nvPr/>
        </p:nvSpPr>
        <p:spPr>
          <a:xfrm>
            <a:off x="5012753" y="2460383"/>
            <a:ext cx="990977" cy="4802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01405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(98.5, 135.6)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0FB34B-3326-4CF2-B1EF-EB3EA04F9F59}"/>
              </a:ext>
            </a:extLst>
          </p:cNvPr>
          <p:cNvSpPr txBox="1"/>
          <p:nvPr/>
        </p:nvSpPr>
        <p:spPr>
          <a:xfrm>
            <a:off x="6658863" y="2460383"/>
            <a:ext cx="1069524" cy="4802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727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01405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(632.9, 836.1)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4F6596-9067-45D3-967E-F757C391137D}"/>
              </a:ext>
            </a:extLst>
          </p:cNvPr>
          <p:cNvSpPr txBox="1"/>
          <p:nvPr/>
        </p:nvSpPr>
        <p:spPr>
          <a:xfrm>
            <a:off x="10154701" y="2460383"/>
            <a:ext cx="1226618" cy="4802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2337</a:t>
            </a:r>
            <a:r>
              <a:rPr kumimoji="0" lang="cs-CZ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189" rtl="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Times New Roman" panose="02020603050405020304" pitchFamily="18" charset="0"/>
              </a:rPr>
              <a:t>(1825.5, 2992.9)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3B8709F-C444-4005-8605-71428064F8ED}"/>
              </a:ext>
            </a:extLst>
          </p:cNvPr>
          <p:cNvCxnSpPr>
            <a:cxnSpLocks/>
          </p:cNvCxnSpPr>
          <p:nvPr/>
        </p:nvCxnSpPr>
        <p:spPr>
          <a:xfrm flipV="1">
            <a:off x="2283905" y="3241287"/>
            <a:ext cx="1031087" cy="32918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CDBAD5F-BD24-4346-8ED0-7037E5FB35E9}"/>
              </a:ext>
            </a:extLst>
          </p:cNvPr>
          <p:cNvSpPr/>
          <p:nvPr/>
        </p:nvSpPr>
        <p:spPr>
          <a:xfrm>
            <a:off x="2516849" y="3277863"/>
            <a:ext cx="604639" cy="25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x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D5A7AFA-3068-495F-8D2F-BF38121AF883}"/>
              </a:ext>
            </a:extLst>
          </p:cNvPr>
          <p:cNvCxnSpPr>
            <a:cxnSpLocks/>
          </p:cNvCxnSpPr>
          <p:nvPr/>
        </p:nvCxnSpPr>
        <p:spPr>
          <a:xfrm flipV="1">
            <a:off x="5783060" y="3241287"/>
            <a:ext cx="1031087" cy="32918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B8820A-1E78-4582-8F15-E4A2190AA532}"/>
              </a:ext>
            </a:extLst>
          </p:cNvPr>
          <p:cNvSpPr/>
          <p:nvPr/>
        </p:nvSpPr>
        <p:spPr>
          <a:xfrm>
            <a:off x="6016004" y="3277863"/>
            <a:ext cx="604639" cy="25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x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B7F02E2-9B8E-47B4-8B4B-09045E3D6530}"/>
              </a:ext>
            </a:extLst>
          </p:cNvPr>
          <p:cNvCxnSpPr>
            <a:cxnSpLocks/>
          </p:cNvCxnSpPr>
          <p:nvPr/>
        </p:nvCxnSpPr>
        <p:spPr>
          <a:xfrm flipV="1">
            <a:off x="9340066" y="3241287"/>
            <a:ext cx="1031087" cy="329184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FE39F34-22D4-4A47-ADEB-850BFEEA1B51}"/>
              </a:ext>
            </a:extLst>
          </p:cNvPr>
          <p:cNvSpPr/>
          <p:nvPr/>
        </p:nvSpPr>
        <p:spPr>
          <a:xfrm>
            <a:off x="9573010" y="3277863"/>
            <a:ext cx="604639" cy="25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  <a:r>
              <a:rPr kumimoji="0" 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x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08E42A-3F95-4B38-8B2C-12F11CD6D242}"/>
              </a:ext>
            </a:extLst>
          </p:cNvPr>
          <p:cNvCxnSpPr/>
          <p:nvPr/>
        </p:nvCxnSpPr>
        <p:spPr>
          <a:xfrm>
            <a:off x="1056364" y="4160520"/>
            <a:ext cx="107385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50A2F7C-B38E-43B0-B9C7-1DA54A4C32C2}"/>
              </a:ext>
            </a:extLst>
          </p:cNvPr>
          <p:cNvSpPr txBox="1"/>
          <p:nvPr/>
        </p:nvSpPr>
        <p:spPr>
          <a:xfrm>
            <a:off x="10782301" y="3895587"/>
            <a:ext cx="1304924" cy="8168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189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Arial" panose="020B0604020202020204" pitchFamily="34" charset="0"/>
              </a:rPr>
              <a:t>BA.1 GMT </a:t>
            </a:r>
            <a:r>
              <a:rPr kumimoji="0" 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Arial" panose="020B0604020202020204" pitchFamily="34" charset="0"/>
              </a:rPr>
              <a:t>asociovaná s reálnou efektivitou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F13456-E4E3-4B1B-AA60-4F76C00EEA0F}"/>
              </a:ext>
            </a:extLst>
          </p:cNvPr>
          <p:cNvSpPr txBox="1"/>
          <p:nvPr/>
        </p:nvSpPr>
        <p:spPr>
          <a:xfrm>
            <a:off x="916714" y="6533363"/>
            <a:ext cx="102223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Chalkias et al.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MedRxiv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Published (peer review pending) June 25, 2022.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/>
              </a:rPr>
              <a:t>https://doi.org/10.1101/2022.06.24.22276703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86000"/>
            <a:ext cx="10744200" cy="357505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C00000"/>
                </a:solidFill>
              </a:rPr>
              <a:t>Primovakcinace</a:t>
            </a:r>
            <a:r>
              <a:rPr lang="cs-CZ" b="1" dirty="0" smtClean="0">
                <a:solidFill>
                  <a:srgbClr val="C00000"/>
                </a:solidFill>
              </a:rPr>
              <a:t>:</a:t>
            </a:r>
            <a:r>
              <a:rPr lang="cs-CZ" dirty="0" smtClean="0"/>
              <a:t> 2 dávky (</a:t>
            </a:r>
            <a:r>
              <a:rPr lang="cs-CZ" dirty="0" err="1" smtClean="0"/>
              <a:t>Jcovden</a:t>
            </a:r>
            <a:r>
              <a:rPr lang="cs-CZ" dirty="0" smtClean="0"/>
              <a:t> 1 dávka)</a:t>
            </a:r>
          </a:p>
          <a:p>
            <a:pPr lvl="1"/>
            <a:r>
              <a:rPr lang="cs-CZ" dirty="0" smtClean="0"/>
              <a:t>výjimečně heterologní prime-</a:t>
            </a:r>
            <a:r>
              <a:rPr lang="cs-CZ" dirty="0" err="1" smtClean="0"/>
              <a:t>boost</a:t>
            </a:r>
            <a:r>
              <a:rPr lang="cs-CZ" dirty="0" smtClean="0"/>
              <a:t> schéma s min. intervalem 28 dní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Dodatečná dávka: </a:t>
            </a:r>
            <a:r>
              <a:rPr lang="cs-CZ" dirty="0" smtClean="0"/>
              <a:t>1 dávka za 4-8 týdnů, kde lze očekávat nedostatečnou odpověď na </a:t>
            </a:r>
            <a:r>
              <a:rPr lang="cs-CZ" dirty="0" err="1" smtClean="0"/>
              <a:t>primovakcinaci</a:t>
            </a:r>
            <a:r>
              <a:rPr lang="cs-CZ" dirty="0" smtClean="0"/>
              <a:t>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Přeočkování:</a:t>
            </a:r>
            <a:r>
              <a:rPr lang="cs-CZ" dirty="0" smtClean="0"/>
              <a:t> 1 dávka</a:t>
            </a:r>
          </a:p>
          <a:p>
            <a:pPr lvl="1"/>
            <a:r>
              <a:rPr lang="cs-CZ" dirty="0" smtClean="0"/>
              <a:t>Homologní booster</a:t>
            </a:r>
          </a:p>
          <a:p>
            <a:pPr lvl="1"/>
            <a:r>
              <a:rPr lang="cs-CZ" dirty="0" err="1" smtClean="0"/>
              <a:t>Heterelogní</a:t>
            </a:r>
            <a:r>
              <a:rPr lang="cs-CZ" dirty="0" smtClean="0"/>
              <a:t> booster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9325"/>
            <a:ext cx="6120066" cy="106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4191000" y="64008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ČVS. Doporučení České 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vakcinologické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 společnosti ČLS JEP (ČVS) k očkování proti onemocnění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covid‑19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20. října 2022. 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Dostupné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na: https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://vakcinace.eu/doporuceni-a-stanoviska 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9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2133600"/>
            <a:ext cx="11049000" cy="4191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rgbClr val="C00000"/>
                </a:solidFill>
              </a:rPr>
              <a:t>Posilující (booster dávka)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Důvod: postupné vyvanutí imunity a cirkulace nových </a:t>
            </a:r>
            <a:r>
              <a:rPr lang="cs-CZ" dirty="0" err="1" smtClean="0"/>
              <a:t>subvariant</a:t>
            </a:r>
            <a:r>
              <a:rPr lang="cs-CZ" dirty="0" smtClean="0"/>
              <a:t> viru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Všem ve věku 12+ let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Podání 1 dávky bivalentní BA.4/5 vakcíny bez ohledu na počet předchozích monovalentních booster dávek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Nejdříve za 3 měsíce po předchozí dávce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Bivalentní BA.4/5 booster není indikován pro osoby přeočkované 1 dávkou BA.1/2 vakcíny</a:t>
            </a:r>
          </a:p>
          <a:p>
            <a:pPr marL="0" indent="0">
              <a:lnSpc>
                <a:spcPct val="120000"/>
              </a:lnSpc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6120066" cy="1066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4191000" y="64008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ČVS. Doporučení České 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vakcinologické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 společnosti ČLS JEP (ČVS) k očkování proti onemocnění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covid‑19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20. října 2022. 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Dostupné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na: https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://vakcinace.eu/doporuceni-a-stanoviska 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191000" y="6400800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ČVS. Doporučení České 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vakcinologické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 společnosti ČLS JEP (ČVS) k očkování proti onemocnění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covid‑19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20. října 2022. 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Dostupné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na: https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://vakcinace.eu/doporuceni-a-stanoviska </a:t>
            </a:r>
            <a:r>
              <a:rPr lang="en-US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315912"/>
              </p:ext>
            </p:extLst>
          </p:nvPr>
        </p:nvGraphicFramePr>
        <p:xfrm>
          <a:off x="3733800" y="228600"/>
          <a:ext cx="6781799" cy="6009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814">
                  <a:extLst>
                    <a:ext uri="{9D8B030D-6E8A-4147-A177-3AD203B41FA5}">
                      <a16:colId xmlns:a16="http://schemas.microsoft.com/office/drawing/2014/main" val="2744778368"/>
                    </a:ext>
                  </a:extLst>
                </a:gridCol>
                <a:gridCol w="852879">
                  <a:extLst>
                    <a:ext uri="{9D8B030D-6E8A-4147-A177-3AD203B41FA5}">
                      <a16:colId xmlns:a16="http://schemas.microsoft.com/office/drawing/2014/main" val="3614258442"/>
                    </a:ext>
                  </a:extLst>
                </a:gridCol>
                <a:gridCol w="749783">
                  <a:extLst>
                    <a:ext uri="{9D8B030D-6E8A-4147-A177-3AD203B41FA5}">
                      <a16:colId xmlns:a16="http://schemas.microsoft.com/office/drawing/2014/main" val="3059168539"/>
                    </a:ext>
                  </a:extLst>
                </a:gridCol>
                <a:gridCol w="440498">
                  <a:extLst>
                    <a:ext uri="{9D8B030D-6E8A-4147-A177-3AD203B41FA5}">
                      <a16:colId xmlns:a16="http://schemas.microsoft.com/office/drawing/2014/main" val="1701397795"/>
                    </a:ext>
                  </a:extLst>
                </a:gridCol>
                <a:gridCol w="442998">
                  <a:extLst>
                    <a:ext uri="{9D8B030D-6E8A-4147-A177-3AD203B41FA5}">
                      <a16:colId xmlns:a16="http://schemas.microsoft.com/office/drawing/2014/main" val="78990787"/>
                    </a:ext>
                  </a:extLst>
                </a:gridCol>
                <a:gridCol w="595455">
                  <a:extLst>
                    <a:ext uri="{9D8B030D-6E8A-4147-A177-3AD203B41FA5}">
                      <a16:colId xmlns:a16="http://schemas.microsoft.com/office/drawing/2014/main" val="3191866170"/>
                    </a:ext>
                  </a:extLst>
                </a:gridCol>
                <a:gridCol w="706047">
                  <a:extLst>
                    <a:ext uri="{9D8B030D-6E8A-4147-A177-3AD203B41FA5}">
                      <a16:colId xmlns:a16="http://schemas.microsoft.com/office/drawing/2014/main" val="2951740247"/>
                    </a:ext>
                  </a:extLst>
                </a:gridCol>
                <a:gridCol w="706047">
                  <a:extLst>
                    <a:ext uri="{9D8B030D-6E8A-4147-A177-3AD203B41FA5}">
                      <a16:colId xmlns:a16="http://schemas.microsoft.com/office/drawing/2014/main" val="2008709214"/>
                    </a:ext>
                  </a:extLst>
                </a:gridCol>
                <a:gridCol w="821639">
                  <a:extLst>
                    <a:ext uri="{9D8B030D-6E8A-4147-A177-3AD203B41FA5}">
                      <a16:colId xmlns:a16="http://schemas.microsoft.com/office/drawing/2014/main" val="2318767033"/>
                    </a:ext>
                  </a:extLst>
                </a:gridCol>
                <a:gridCol w="821639">
                  <a:extLst>
                    <a:ext uri="{9D8B030D-6E8A-4147-A177-3AD203B41FA5}">
                      <a16:colId xmlns:a16="http://schemas.microsoft.com/office/drawing/2014/main" val="936354361"/>
                    </a:ext>
                  </a:extLst>
                </a:gridCol>
              </a:tblGrid>
              <a:tr h="967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Název vakcíny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Výrobce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Konstrukce vakcíny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Věk (roky)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Dávka (</a:t>
                      </a:r>
                      <a:r>
                        <a:rPr lang="cs-CZ" sz="800" dirty="0" err="1">
                          <a:effectLst/>
                        </a:rPr>
                        <a:t>mcg</a:t>
                      </a:r>
                      <a:r>
                        <a:rPr lang="cs-CZ" sz="800" dirty="0">
                          <a:effectLst/>
                        </a:rPr>
                        <a:t>)</a:t>
                      </a:r>
                      <a:endParaRPr lang="cs-CZ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Objem dávky (ml)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Počet dávek primo-vakcinace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Minimální interval mezi dávkami (dny)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Minimální interval k dodatečné dávce (dny)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Minimální interval k posilující dávce (měsíce)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3944482021"/>
                  </a:ext>
                </a:extLst>
              </a:tr>
              <a:tr h="115305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Comirnaty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Pfizer-BioNTech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mRNA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 měsíců až 4 roky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 (mezi 1. a 2. dávkou)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56 (mezi 2. a 3. dávkou)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791636974"/>
                  </a:ext>
                </a:extLst>
              </a:tr>
              <a:tr h="4422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5-11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4073235016"/>
                  </a:ext>
                </a:extLst>
              </a:tr>
              <a:tr h="3573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≥12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30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1516582036"/>
                  </a:ext>
                </a:extLst>
              </a:tr>
              <a:tr h="7820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Spikevax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Moderna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 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 měsíců až 5 let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1968216318"/>
                  </a:ext>
                </a:extLst>
              </a:tr>
              <a:tr h="2308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6-11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50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0,25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6     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896246345"/>
                  </a:ext>
                </a:extLst>
              </a:tr>
              <a:tr h="225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≥12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100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1994553551"/>
                  </a:ext>
                </a:extLst>
              </a:tr>
              <a:tr h="596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Vaxzevria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AstraZeneca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vektorová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≥18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2,5 x 10</a:t>
                      </a:r>
                      <a:r>
                        <a:rPr lang="cs-CZ" sz="800" baseline="30000">
                          <a:effectLst/>
                        </a:rPr>
                        <a:t>8</a:t>
                      </a:r>
                      <a:r>
                        <a:rPr lang="cs-CZ" sz="800">
                          <a:effectLst/>
                        </a:rPr>
                        <a:t> Inf.U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656612363"/>
                  </a:ext>
                </a:extLst>
              </a:tr>
              <a:tr h="596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Jcovden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Janssen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≥18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8,9 log</a:t>
                      </a:r>
                      <a:r>
                        <a:rPr lang="cs-CZ" sz="800" baseline="-25000">
                          <a:effectLst/>
                        </a:rPr>
                        <a:t>10 </a:t>
                      </a:r>
                      <a:r>
                        <a:rPr lang="cs-CZ" sz="800">
                          <a:effectLst/>
                        </a:rPr>
                        <a:t>Inf.U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-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2657781165"/>
                  </a:ext>
                </a:extLst>
              </a:tr>
              <a:tr h="247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Nuvaxovid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Novavax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protein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≥18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21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944266069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COVID-19 Vaccine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Valneva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inaktivovanáadjuvantní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18-50 let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33 AU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0,5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effectLst/>
                        </a:rPr>
                        <a:t>28</a:t>
                      </a:r>
                      <a:endParaRPr lang="cs-CZ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3</a:t>
                      </a:r>
                      <a:endParaRPr lang="cs-CZ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9605" marR="19605" marT="19605" marB="19605" anchor="ctr"/>
                </a:tc>
                <a:extLst>
                  <a:ext uri="{0D108BD9-81ED-4DB2-BD59-A6C34878D82A}">
                    <a16:rowId xmlns:a16="http://schemas.microsoft.com/office/drawing/2014/main" val="2249054640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57200" y="1752600"/>
            <a:ext cx="29718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SzPct val="140000"/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+mn-lt"/>
              </a:rPr>
              <a:t>Celkem 6 schválených vakcín</a:t>
            </a:r>
          </a:p>
          <a:p>
            <a:pPr marL="174625" indent="-174625">
              <a:buSzPct val="14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2 x </a:t>
            </a:r>
            <a:r>
              <a:rPr lang="cs-CZ" sz="2800" dirty="0" err="1" smtClean="0">
                <a:solidFill>
                  <a:srgbClr val="C00000"/>
                </a:solidFill>
                <a:latin typeface="+mn-lt"/>
              </a:rPr>
              <a:t>mRNA</a:t>
            </a:r>
            <a:endParaRPr lang="cs-CZ" sz="2800" dirty="0" smtClean="0">
              <a:solidFill>
                <a:srgbClr val="C00000"/>
              </a:solidFill>
              <a:latin typeface="+mn-lt"/>
            </a:endParaRPr>
          </a:p>
          <a:p>
            <a:pPr marL="174625" indent="-174625">
              <a:buSzPct val="14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2 x vektorová</a:t>
            </a:r>
          </a:p>
          <a:p>
            <a:pPr marL="174625" indent="-174625">
              <a:buSzPct val="14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1 x proteinová</a:t>
            </a:r>
          </a:p>
          <a:p>
            <a:pPr marL="174625" indent="-174625">
              <a:buSzPct val="140000"/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  <a:latin typeface="+mn-lt"/>
              </a:rPr>
              <a:t>1 x </a:t>
            </a:r>
            <a:r>
              <a:rPr lang="cs-CZ" sz="2800" dirty="0" err="1" smtClean="0">
                <a:solidFill>
                  <a:srgbClr val="C00000"/>
                </a:solidFill>
                <a:latin typeface="+mn-lt"/>
              </a:rPr>
              <a:t>celobuněčná</a:t>
            </a:r>
            <a:endParaRPr lang="cs-CZ" sz="2800" dirty="0" smtClean="0">
              <a:solidFill>
                <a:srgbClr val="C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50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3616" y="222887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Aktualizace doporučení ČVS k očkování covid-19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676400" y="2083658"/>
            <a:ext cx="1447800" cy="1295400"/>
          </a:xfrm>
          <a:prstGeom prst="ellipse">
            <a:avLst/>
          </a:prstGeom>
          <a:solidFill>
            <a:srgbClr val="43DFEF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1</a:t>
            </a:r>
          </a:p>
          <a:p>
            <a:pPr algn="ctr"/>
            <a:r>
              <a:rPr lang="cs-CZ" sz="1000" b="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primovakcinace</a:t>
            </a:r>
            <a:endParaRPr lang="cs-CZ" sz="10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3687097" y="4508077"/>
            <a:ext cx="1447800" cy="1295400"/>
          </a:xfrm>
          <a:prstGeom prst="ellipse">
            <a:avLst/>
          </a:prstGeom>
          <a:solidFill>
            <a:srgbClr val="43DFEF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2</a:t>
            </a:r>
          </a:p>
          <a:p>
            <a:pPr lvl="0" algn="ctr"/>
            <a:r>
              <a:rPr lang="cs-CZ" sz="1000" b="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primovakcinace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ál 5"/>
          <p:cNvSpPr/>
          <p:nvPr/>
        </p:nvSpPr>
        <p:spPr>
          <a:xfrm>
            <a:off x="1700981" y="4508077"/>
            <a:ext cx="1447800" cy="1295400"/>
          </a:xfrm>
          <a:prstGeom prst="ellipse">
            <a:avLst/>
          </a:prstGeom>
          <a:solidFill>
            <a:srgbClr val="43DFEF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1</a:t>
            </a:r>
          </a:p>
          <a:p>
            <a:pPr lvl="0" algn="ctr"/>
            <a:r>
              <a:rPr lang="cs-CZ" sz="1000" b="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primovakcinace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657600" y="2083658"/>
            <a:ext cx="1447800" cy="1295400"/>
          </a:xfrm>
          <a:prstGeom prst="ellipse">
            <a:avLst/>
          </a:prstGeom>
          <a:solidFill>
            <a:srgbClr val="43DFEF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2</a:t>
            </a:r>
          </a:p>
          <a:p>
            <a:pPr lvl="0" algn="ctr"/>
            <a:r>
              <a:rPr lang="cs-CZ" sz="1000" b="0" i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primovakcinace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5638800" y="2093490"/>
            <a:ext cx="1447800" cy="1295400"/>
          </a:xfrm>
          <a:prstGeom prst="ellips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3</a:t>
            </a:r>
          </a:p>
          <a:p>
            <a:pPr lvl="0" algn="ctr"/>
            <a:r>
              <a:rPr lang="cs-CZ" sz="1000" b="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přeočkování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5673213" y="4508077"/>
            <a:ext cx="1447800" cy="1295400"/>
          </a:xfrm>
          <a:prstGeom prst="ellips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3</a:t>
            </a:r>
          </a:p>
          <a:p>
            <a:pPr lvl="0" algn="ctr"/>
            <a:r>
              <a:rPr lang="cs-CZ" sz="1000" b="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přeočkování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ál 9"/>
          <p:cNvSpPr/>
          <p:nvPr/>
        </p:nvSpPr>
        <p:spPr>
          <a:xfrm>
            <a:off x="7654413" y="4508077"/>
            <a:ext cx="1447800" cy="1295400"/>
          </a:xfrm>
          <a:prstGeom prst="ellipse">
            <a:avLst/>
          </a:prstGeom>
          <a:solidFill>
            <a:srgbClr val="00B0F0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Dávka 4</a:t>
            </a:r>
          </a:p>
          <a:p>
            <a:pPr lvl="0" algn="ctr"/>
            <a:r>
              <a:rPr lang="cs-CZ" sz="1000" b="0" i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přeočkování</a:t>
            </a:r>
            <a:endParaRPr lang="cs-CZ" sz="1000" b="0" i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124200" y="2664990"/>
            <a:ext cx="533400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105400" y="2664990"/>
            <a:ext cx="533400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3148781" y="5155777"/>
            <a:ext cx="533400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7121013" y="5079577"/>
            <a:ext cx="533400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129981" y="5155777"/>
            <a:ext cx="533400" cy="152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720646" y="1560703"/>
            <a:ext cx="3217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ve věku 5-59 let a 60+ let</a:t>
            </a:r>
            <a:endParaRPr 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48581" y="4138745"/>
            <a:ext cx="567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ve věku 60+ let a v riziku s monovalentním booster</a:t>
            </a:r>
            <a:endParaRPr lang="cs-CZ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105400" y="6467168"/>
            <a:ext cx="69723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cs-CZ" sz="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ČVS Doporučení 16.6. 2022: https</a:t>
            </a:r>
            <a:r>
              <a:rPr lang="cs-CZ" sz="900" b="0" dirty="0"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cs-CZ" sz="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www.vakcinace.eu/data/files/downloads/doporuceni_cvs_4-davky_covid-1916_6_2022.pdf</a:t>
            </a:r>
          </a:p>
          <a:p>
            <a:pPr algn="r"/>
            <a:r>
              <a:rPr lang="cs-CZ" sz="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Oliver S. ACIP Meeting 1 </a:t>
            </a:r>
            <a:r>
              <a:rPr lang="cs-CZ" sz="9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cs-CZ" sz="9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2022: </a:t>
            </a:r>
            <a:r>
              <a:rPr lang="cs-CZ" sz="900" b="0" dirty="0">
                <a:latin typeface="Calibri" panose="020F0502020204030204" pitchFamily="34" charset="0"/>
                <a:cs typeface="Calibri" panose="020F0502020204030204" pitchFamily="34" charset="0"/>
              </a:rPr>
              <a:t>https://www.cdc.gov/vaccines/acip/meetings/downloads/slides-2022-09-01/08-COVID-Oliver-508.pdf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3083097" y="2360590"/>
            <a:ext cx="72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≥21 dní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925893" y="1905303"/>
            <a:ext cx="102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3 měsíce</a:t>
            </a:r>
          </a:p>
          <a:p>
            <a:r>
              <a:rPr lang="cs-CZ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Děti 5-11 let</a:t>
            </a:r>
          </a:p>
          <a:p>
            <a:r>
              <a:rPr lang="cs-CZ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≥6 měsíců</a:t>
            </a:r>
            <a:r>
              <a:rPr lang="en-US" sz="12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964326" y="4592232"/>
            <a:ext cx="94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</a:t>
            </a:r>
            <a:r>
              <a:rPr lang="cs-CZ" sz="1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cs-CZ" sz="1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měsíce</a:t>
            </a:r>
            <a:endParaRPr lang="cs-CZ" sz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874251" y="3372953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3883400" y="3378417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496116" y="3379043"/>
            <a:ext cx="17331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bivalentní BA.4/5</a:t>
            </a:r>
          </a:p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děti 5-11 let 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874251" y="5801210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883400" y="5806674"/>
            <a:ext cx="10038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5923845" y="5820477"/>
            <a:ext cx="10278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monovalentní</a:t>
            </a:r>
            <a:endParaRPr lang="cs-CZ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7773820" y="5825547"/>
            <a:ext cx="1208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bivalentní BA.4/5</a:t>
            </a:r>
          </a:p>
        </p:txBody>
      </p:sp>
    </p:spTree>
    <p:extLst>
      <p:ext uri="{BB962C8B-B14F-4D97-AF65-F5344CB8AC3E}">
        <p14:creationId xmlns:p14="http://schemas.microsoft.com/office/powerpoint/2010/main" val="24942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560200"/>
            <a:ext cx="11582400" cy="599299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Používání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vakcín je zcela dominantní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Obě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bivalentní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vakcíny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BA.4/5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byly schváleny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výrobní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data, laboratorní data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Klinická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data (fáze 2/3) jsou k dispozici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bivalentní booster dávka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i Moderna zvyšuje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imunitní odpověď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 osob s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primovakcinací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předchozím přeočkováním (non-inferiority v odpovědi na původní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variantu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 superiority na omikron)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lokální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reaktogenita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dávky bivalentní vakcíny Moderna srovnatelná s 2. a 3. dávkou, celková nižší než po 2. a 3. dávce;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Pfizer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srovnatelná lokální a celková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reaktogenita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bivalentní vakcíny u 55+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Očekává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se vyšší efektivita než u předchozích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vakcín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Technologie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-LNP modifikovaná nukleosidy se ukázala jako ideální platforma pro použití v pandemickém prostředí díky své flexibilitě, možnosti rychlé hromadné výroby,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silné </a:t>
            </a:r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imunogenicitě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také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bezpečnosti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Očekáváme nové kombinované vakcíny proti covid-19 a chřipce, případně pan-respirační vakcíny proti covid-19+chřipka+RSV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762000" y="26804"/>
            <a:ext cx="1579033" cy="533397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Závěr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886200" y="2667000"/>
            <a:ext cx="541020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itchFamily="34" charset="0"/>
              </a:rPr>
              <a:t>DĚKUJI ZA POZORNOST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829800" y="6400800"/>
            <a:ext cx="2205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roman.chlibek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@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itchFamily="34" charset="0"/>
              </a:rPr>
              <a:t>unob.cz</a:t>
            </a:r>
          </a:p>
        </p:txBody>
      </p:sp>
    </p:spTree>
    <p:extLst>
      <p:ext uri="{BB962C8B-B14F-4D97-AF65-F5344CB8AC3E}">
        <p14:creationId xmlns:p14="http://schemas.microsoft.com/office/powerpoint/2010/main" val="24189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z="4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Očkování a covid-19</a:t>
            </a:r>
            <a:endParaRPr lang="cs-CZ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281768" y="1652691"/>
            <a:ext cx="7619998" cy="914400"/>
          </a:xfrm>
          <a:prstGeom prst="rect">
            <a:avLst/>
          </a:prstGeom>
          <a:solidFill>
            <a:srgbClr val="99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Očkování způsobilo zásadní obrat v pandemii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81767" y="4064410"/>
            <a:ext cx="7619999" cy="914400"/>
          </a:xfrm>
          <a:prstGeom prst="rect">
            <a:avLst/>
          </a:prstGeom>
          <a:solidFill>
            <a:srgbClr val="99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Nic účinnějšího a lepšího v prevenci covid-19 </a:t>
            </a:r>
          </a:p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nemáme a nebudeme mít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98972" y="5126473"/>
            <a:ext cx="7585587" cy="914400"/>
          </a:xfrm>
          <a:prstGeom prst="rect">
            <a:avLst/>
          </a:prstGeom>
          <a:solidFill>
            <a:srgbClr val="99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Účinnost a bezpečnost se musí posuzovat na základě EBM</a:t>
            </a:r>
          </a:p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nikoli kazuistik a příběhů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281768" y="2729502"/>
            <a:ext cx="7619998" cy="1187245"/>
          </a:xfrm>
          <a:prstGeom prst="rect">
            <a:avLst/>
          </a:prstGeom>
          <a:solidFill>
            <a:srgbClr val="99FF9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18 milionů dávek/7 milionů osob</a:t>
            </a:r>
          </a:p>
          <a:p>
            <a:pPr algn="ctr"/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Nikdy se v historii očkování neaplikovalo tolik vakcín, tolika lidem a v tak krátkém čase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0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7425"/>
            <a:ext cx="11201400" cy="48736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Vývoj </a:t>
            </a:r>
            <a:r>
              <a:rPr lang="cs-CZ" dirty="0" err="1" smtClean="0"/>
              <a:t>mRNA</a:t>
            </a:r>
            <a:r>
              <a:rPr lang="cs-CZ" dirty="0" smtClean="0"/>
              <a:t> vakcín prošel ohromným tempem a velký pokrokem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 smtClean="0"/>
              <a:t>90 léta 20 st. prokázán terapeutický potenciál </a:t>
            </a:r>
            <a:r>
              <a:rPr lang="cs-CZ" dirty="0" err="1" smtClean="0"/>
              <a:t>mRNA</a:t>
            </a:r>
            <a:r>
              <a:rPr lang="cs-CZ" dirty="0" smtClean="0"/>
              <a:t> – strach z degradace a nestability 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Účinnost </a:t>
            </a:r>
            <a:r>
              <a:rPr lang="cs-CZ" dirty="0" err="1" smtClean="0"/>
              <a:t>mRNA</a:t>
            </a:r>
            <a:r>
              <a:rPr lang="cs-CZ" dirty="0" smtClean="0"/>
              <a:t> vakcín poprvé prokázána 2004  u myší proti TBC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2006 – Nobelova cena za interference RNA – regulující transkripci a expresi (prof. </a:t>
            </a:r>
            <a:r>
              <a:rPr lang="cs-CZ" dirty="0" err="1" smtClean="0"/>
              <a:t>Fire</a:t>
            </a:r>
            <a:r>
              <a:rPr lang="cs-CZ" dirty="0" smtClean="0"/>
              <a:t> a prof. </a:t>
            </a:r>
            <a:r>
              <a:rPr lang="cs-CZ" dirty="0" err="1" smtClean="0"/>
              <a:t>Mello</a:t>
            </a:r>
            <a:r>
              <a:rPr lang="cs-CZ" dirty="0" smtClean="0"/>
              <a:t>, USA)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Jednoduchý výrobní proces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Bezpečnostní profil lepší než DNA vakcín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Antigeny kódované </a:t>
            </a:r>
            <a:r>
              <a:rPr lang="cs-CZ" dirty="0" err="1" smtClean="0"/>
              <a:t>mRNA</a:t>
            </a:r>
            <a:r>
              <a:rPr lang="cs-CZ" dirty="0" smtClean="0"/>
              <a:t> jsou snadno exprimovány v buňkách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Vývoj technologie </a:t>
            </a:r>
            <a:r>
              <a:rPr lang="cs-CZ" dirty="0" err="1" smtClean="0"/>
              <a:t>mRNA</a:t>
            </a:r>
            <a:r>
              <a:rPr lang="cs-CZ" dirty="0" smtClean="0"/>
              <a:t> se zaměřil na infekční nemoci a nádorová onemocnění (firmy </a:t>
            </a:r>
            <a:r>
              <a:rPr lang="cs-CZ" dirty="0" err="1" smtClean="0"/>
              <a:t>Curevac</a:t>
            </a:r>
            <a:r>
              <a:rPr lang="cs-CZ" dirty="0" smtClean="0"/>
              <a:t>, Moderna, </a:t>
            </a:r>
            <a:r>
              <a:rPr lang="cs-CZ" dirty="0" err="1" smtClean="0"/>
              <a:t>BionTech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78292" y="6304002"/>
            <a:ext cx="74254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000" b="0" dirty="0" err="1" smtClean="0">
                <a:latin typeface="+mn-lt"/>
              </a:rPr>
              <a:t>Liang</a:t>
            </a:r>
            <a:r>
              <a:rPr lang="cs-CZ" sz="1000" b="0" dirty="0" smtClean="0">
                <a:latin typeface="+mn-lt"/>
              </a:rPr>
              <a:t> Y et al. Front </a:t>
            </a:r>
            <a:r>
              <a:rPr lang="cs-CZ" sz="1000" b="0" dirty="0" err="1" smtClean="0">
                <a:latin typeface="+mn-lt"/>
              </a:rPr>
              <a:t>Bioeng</a:t>
            </a:r>
            <a:r>
              <a:rPr lang="cs-CZ" sz="1000" b="0" dirty="0" smtClean="0">
                <a:latin typeface="+mn-lt"/>
              </a:rPr>
              <a:t> </a:t>
            </a:r>
            <a:r>
              <a:rPr lang="cs-CZ" sz="1000" b="0" dirty="0" err="1" smtClean="0">
                <a:latin typeface="+mn-lt"/>
              </a:rPr>
              <a:t>Biotechnol</a:t>
            </a:r>
            <a:r>
              <a:rPr lang="cs-CZ" sz="1000" b="0" dirty="0" smtClean="0">
                <a:latin typeface="+mn-lt"/>
              </a:rPr>
              <a:t> 2021;9:766764</a:t>
            </a:r>
          </a:p>
          <a:p>
            <a:pPr algn="r"/>
            <a:r>
              <a:rPr lang="en-US" sz="1000" b="0" dirty="0" err="1">
                <a:latin typeface="+mn-lt"/>
              </a:rPr>
              <a:t>Acsadi</a:t>
            </a:r>
            <a:r>
              <a:rPr lang="en-US" sz="1000" b="0" dirty="0">
                <a:latin typeface="+mn-lt"/>
              </a:rPr>
              <a:t> G</a:t>
            </a:r>
            <a:r>
              <a:rPr lang="en-US" sz="1000" b="0" dirty="0" smtClean="0">
                <a:latin typeface="+mn-lt"/>
              </a:rPr>
              <a:t>.</a:t>
            </a:r>
            <a:r>
              <a:rPr lang="cs-CZ" sz="1000" b="0" dirty="0" smtClean="0">
                <a:latin typeface="+mn-lt"/>
              </a:rPr>
              <a:t> Et al.</a:t>
            </a:r>
            <a:r>
              <a:rPr lang="en-US" sz="1000" b="0" dirty="0">
                <a:latin typeface="+mn-lt"/>
              </a:rPr>
              <a:t> Direct Gene transfer and expression into rat heart in </a:t>
            </a:r>
            <a:r>
              <a:rPr lang="en-US" sz="1000" b="0" dirty="0" smtClean="0">
                <a:latin typeface="+mn-lt"/>
              </a:rPr>
              <a:t>vivo</a:t>
            </a:r>
            <a:r>
              <a:rPr lang="cs-CZ" sz="1000" b="0" dirty="0" smtClean="0">
                <a:latin typeface="+mn-lt"/>
              </a:rPr>
              <a:t>.</a:t>
            </a:r>
            <a:r>
              <a:rPr lang="en-US" sz="1000" b="0" dirty="0" smtClean="0">
                <a:latin typeface="+mn-lt"/>
              </a:rPr>
              <a:t>The </a:t>
            </a:r>
            <a:r>
              <a:rPr lang="en-US" sz="1000" b="0" dirty="0">
                <a:latin typeface="+mn-lt"/>
              </a:rPr>
              <a:t>New </a:t>
            </a:r>
            <a:r>
              <a:rPr lang="en-US" sz="1000" b="0" dirty="0" smtClean="0">
                <a:latin typeface="+mn-lt"/>
              </a:rPr>
              <a:t>biologist</a:t>
            </a:r>
            <a:r>
              <a:rPr lang="cs-CZ" sz="1000" b="0" dirty="0" smtClean="0">
                <a:latin typeface="+mn-lt"/>
              </a:rPr>
              <a:t> 1991;</a:t>
            </a:r>
            <a:r>
              <a:rPr lang="en-US" sz="1000" b="0" dirty="0" smtClean="0">
                <a:latin typeface="+mn-lt"/>
              </a:rPr>
              <a:t>3 </a:t>
            </a:r>
            <a:r>
              <a:rPr lang="en-US" sz="1000" b="0" dirty="0">
                <a:latin typeface="+mn-lt"/>
              </a:rPr>
              <a:t>(1), </a:t>
            </a:r>
            <a:r>
              <a:rPr lang="en-US" sz="1000" b="0" dirty="0" smtClean="0">
                <a:latin typeface="+mn-lt"/>
              </a:rPr>
              <a:t>71–81</a:t>
            </a:r>
            <a:endParaRPr lang="cs-CZ" sz="1000" b="0" dirty="0" smtClean="0">
              <a:latin typeface="+mn-lt"/>
            </a:endParaRPr>
          </a:p>
          <a:p>
            <a:pPr algn="r"/>
            <a:r>
              <a:rPr lang="cs-CZ" sz="1000" b="0" dirty="0" err="1" smtClean="0">
                <a:latin typeface="+mn-lt"/>
              </a:rPr>
              <a:t>Jiao</a:t>
            </a:r>
            <a:r>
              <a:rPr lang="cs-CZ" sz="1000" b="0" dirty="0" smtClean="0">
                <a:latin typeface="+mn-lt"/>
              </a:rPr>
              <a:t> </a:t>
            </a:r>
            <a:r>
              <a:rPr lang="cs-CZ" sz="1000" b="0" dirty="0">
                <a:latin typeface="+mn-lt"/>
              </a:rPr>
              <a:t>S</a:t>
            </a:r>
            <a:r>
              <a:rPr lang="cs-CZ" sz="1000" b="0" dirty="0" smtClean="0">
                <a:latin typeface="+mn-lt"/>
              </a:rPr>
              <a:t>. et al. </a:t>
            </a:r>
            <a:r>
              <a:rPr lang="cs-CZ" sz="1000" b="0" dirty="0">
                <a:latin typeface="+mn-lt"/>
              </a:rPr>
              <a:t>Direct Gene transfer </a:t>
            </a:r>
            <a:r>
              <a:rPr lang="cs-CZ" sz="1000" b="0" dirty="0" err="1">
                <a:latin typeface="+mn-lt"/>
              </a:rPr>
              <a:t>into</a:t>
            </a:r>
            <a:r>
              <a:rPr lang="cs-CZ" sz="1000" b="0" dirty="0">
                <a:latin typeface="+mn-lt"/>
              </a:rPr>
              <a:t> </a:t>
            </a:r>
            <a:r>
              <a:rPr lang="cs-CZ" sz="1000" b="0" dirty="0" err="1">
                <a:latin typeface="+mn-lt"/>
              </a:rPr>
              <a:t>nonhuman</a:t>
            </a:r>
            <a:r>
              <a:rPr lang="cs-CZ" sz="1000" b="0" dirty="0">
                <a:latin typeface="+mn-lt"/>
              </a:rPr>
              <a:t> </a:t>
            </a:r>
            <a:r>
              <a:rPr lang="cs-CZ" sz="1000" b="0" dirty="0" err="1">
                <a:latin typeface="+mn-lt"/>
              </a:rPr>
              <a:t>primate</a:t>
            </a:r>
            <a:r>
              <a:rPr lang="cs-CZ" sz="1000" b="0" dirty="0">
                <a:latin typeface="+mn-lt"/>
              </a:rPr>
              <a:t> </a:t>
            </a:r>
            <a:r>
              <a:rPr lang="cs-CZ" sz="1000" b="0" dirty="0" err="1">
                <a:latin typeface="+mn-lt"/>
              </a:rPr>
              <a:t>myofibers</a:t>
            </a:r>
            <a:r>
              <a:rPr lang="cs-CZ" sz="1000" b="0" dirty="0">
                <a:latin typeface="+mn-lt"/>
              </a:rPr>
              <a:t> in </a:t>
            </a:r>
            <a:r>
              <a:rPr lang="cs-CZ" sz="1000" b="0" dirty="0" err="1" smtClean="0">
                <a:latin typeface="+mn-lt"/>
              </a:rPr>
              <a:t>vivo</a:t>
            </a:r>
            <a:r>
              <a:rPr lang="cs-CZ" sz="1000" b="0" dirty="0" smtClean="0">
                <a:latin typeface="+mn-lt"/>
              </a:rPr>
              <a:t>. </a:t>
            </a:r>
            <a:r>
              <a:rPr lang="cs-CZ" sz="1000" b="0" dirty="0" err="1">
                <a:latin typeface="+mn-lt"/>
              </a:rPr>
              <a:t>Hum</a:t>
            </a:r>
            <a:r>
              <a:rPr lang="cs-CZ" sz="1000" b="0" dirty="0">
                <a:latin typeface="+mn-lt"/>
              </a:rPr>
              <a:t>. Gene </a:t>
            </a:r>
            <a:r>
              <a:rPr lang="cs-CZ" sz="1000" b="0" dirty="0" err="1" smtClean="0">
                <a:latin typeface="+mn-lt"/>
              </a:rPr>
              <a:t>Ther</a:t>
            </a:r>
            <a:r>
              <a:rPr lang="cs-CZ" sz="1000" b="0" dirty="0" smtClean="0">
                <a:latin typeface="+mn-lt"/>
              </a:rPr>
              <a:t> 1992; </a:t>
            </a:r>
            <a:r>
              <a:rPr lang="cs-CZ" sz="1000" b="0" dirty="0">
                <a:latin typeface="+mn-lt"/>
              </a:rPr>
              <a:t>3 (1), 21–33. 10.1089/hum.1992.3.1-21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62000" y="76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generace vakcín na bázi nukleových kyselin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838201"/>
            <a:ext cx="10974388" cy="4267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Konvenční nereplikující se </a:t>
            </a:r>
            <a:r>
              <a:rPr lang="cs-CZ" b="1" dirty="0" err="1" smtClean="0"/>
              <a:t>mRNA</a:t>
            </a:r>
            <a:r>
              <a:rPr lang="cs-CZ" b="1" dirty="0" smtClean="0"/>
              <a:t> vakcíny </a:t>
            </a:r>
          </a:p>
          <a:p>
            <a:pPr lvl="1"/>
            <a:r>
              <a:rPr lang="cs-CZ" dirty="0" smtClean="0"/>
              <a:t>konstrukce malých částic, jednoduchý design a antigen kódovaný jen otevřeným čtecím rámcem což zabraňuje nežádoucí imunitní odpovědi</a:t>
            </a:r>
          </a:p>
          <a:p>
            <a:pPr lvl="1"/>
            <a:r>
              <a:rPr lang="cs-CZ" dirty="0" smtClean="0"/>
              <a:t>covid-19 vakcíny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 smtClean="0"/>
              <a:t>Samoamplifikující</a:t>
            </a:r>
            <a:r>
              <a:rPr lang="cs-CZ" b="1" dirty="0" smtClean="0"/>
              <a:t> se RNA vakcíny</a:t>
            </a:r>
          </a:p>
          <a:p>
            <a:pPr lvl="1"/>
            <a:r>
              <a:rPr lang="cs-CZ" dirty="0" smtClean="0"/>
              <a:t>kódují kromě antigenu další replikační složky – komplex </a:t>
            </a:r>
            <a:r>
              <a:rPr lang="cs-CZ" dirty="0" err="1" smtClean="0"/>
              <a:t>replikázy</a:t>
            </a:r>
            <a:r>
              <a:rPr lang="cs-CZ" dirty="0" smtClean="0"/>
              <a:t> z jiného viru (</a:t>
            </a:r>
            <a:r>
              <a:rPr lang="cs-CZ" dirty="0" err="1" smtClean="0"/>
              <a:t>alfavirus</a:t>
            </a:r>
            <a:r>
              <a:rPr lang="cs-CZ" dirty="0" smtClean="0"/>
              <a:t>) zvyšuje genovou expresi</a:t>
            </a:r>
          </a:p>
          <a:p>
            <a:pPr lvl="1"/>
            <a:r>
              <a:rPr lang="cs-CZ" dirty="0" smtClean="0"/>
              <a:t>nízké dávky s vyšší expresí antigenu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62000" y="76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Klasifikace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vakcín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943600" y="64770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Zubda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-tul-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Hoor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Qadir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 Open J </a:t>
            </a:r>
            <a:r>
              <a:rPr lang="cs-CZ" sz="1000" b="0" dirty="0" err="1">
                <a:latin typeface="Calibri" panose="020F0502020204030204" pitchFamily="34" charset="0"/>
                <a:cs typeface="Calibri" panose="020F0502020204030204" pitchFamily="34" charset="0"/>
              </a:rPr>
              <a:t>Environ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0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cs-CZ" sz="1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2022; 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</a:rPr>
              <a:t>7(1): 001-005. DOI: </a:t>
            </a:r>
            <a:r>
              <a:rPr lang="cs-CZ" sz="1000" b="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10.17352/ojeb.000026</a:t>
            </a: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00100" y="50292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vakcíny se ukazují jako výhodnější než „konvenční“ vakcíny, jak pro svoji bezpečnost, tak účinnost</a:t>
            </a:r>
          </a:p>
          <a:p>
            <a:pPr algn="ctr"/>
            <a:r>
              <a:rPr lang="cs-CZ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cs-CZ" sz="2400" b="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enerují jak humorální, tak buněčnou imunitní odpověď</a:t>
            </a:r>
            <a:endParaRPr lang="cs-CZ" sz="24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1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14362"/>
            <a:ext cx="6991350" cy="56292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943600" y="6477000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s-CZ" sz="1000" dirty="0">
                <a:latin typeface="+mn-lt"/>
              </a:rPr>
              <a:t>https://www.cdc.gov/vaccines/acip/meetings/downloads/slides-2022-09-01/07-covid-swanson-508.pdf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5800" y="76200"/>
            <a:ext cx="445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+mn-lt"/>
              </a:rPr>
              <a:t>Vývoj variantních </a:t>
            </a:r>
            <a:r>
              <a:rPr lang="cs-CZ" sz="2000" dirty="0" err="1" smtClean="0">
                <a:latin typeface="+mn-lt"/>
              </a:rPr>
              <a:t>mRNA</a:t>
            </a:r>
            <a:r>
              <a:rPr lang="cs-CZ" sz="2000" dirty="0" smtClean="0">
                <a:latin typeface="+mn-lt"/>
              </a:rPr>
              <a:t> covid-19 vakcín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03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Současné </a:t>
            </a:r>
            <a:r>
              <a:rPr lang="cs-CZ" sz="36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covid-19 vakcíny</a:t>
            </a:r>
            <a:endParaRPr lang="cs-CZ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5870592"/>
              </p:ext>
            </p:extLst>
          </p:nvPr>
        </p:nvGraphicFramePr>
        <p:xfrm>
          <a:off x="437157" y="987428"/>
          <a:ext cx="9525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0485276" y="2861381"/>
            <a:ext cx="117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Booster</a:t>
            </a:r>
            <a:endParaRPr lang="cs-CZ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243002" y="3308265"/>
            <a:ext cx="173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≥ 5 let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458200" y="3316514"/>
            <a:ext cx="2016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≥ 5(6) let věku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Nově (19.10. 2022)</a:t>
            </a:r>
          </a:p>
          <a:p>
            <a:pPr algn="ctr"/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6 měsíců věku</a:t>
            </a:r>
            <a:endParaRPr lang="cs-CZ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9165771" y="1545628"/>
            <a:ext cx="263736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Bivalentní booster Wu+BA.4/5</a:t>
            </a:r>
          </a:p>
          <a:p>
            <a:pPr algn="ctr"/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≥ 12 let věku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576674" y="4835919"/>
            <a:ext cx="320469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heterologní schéma</a:t>
            </a:r>
          </a:p>
          <a:p>
            <a:pPr algn="ctr"/>
            <a:r>
              <a:rPr lang="cs-CZ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různých </a:t>
            </a:r>
            <a:r>
              <a:rPr lang="cs-CZ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cs-CZ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vakcín</a:t>
            </a:r>
            <a:endParaRPr lang="cs-CZ" sz="20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ál 22"/>
          <p:cNvSpPr/>
          <p:nvPr/>
        </p:nvSpPr>
        <p:spPr>
          <a:xfrm>
            <a:off x="1524000" y="2861381"/>
            <a:ext cx="1905000" cy="167076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92,5 % </a:t>
            </a:r>
            <a:r>
              <a:rPr lang="cs-CZ" sz="32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endParaRPr lang="cs-CZ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60930" y="5007453"/>
            <a:ext cx="4803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16.9. 2022 Výbor pro humánní léčivé přípravky EMA doporučil změnu podmínečné registrace na standardní registraci pro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Comirnaty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Spikevax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291BC02-504C-497E-9E6E-82C088BD7AE2}"/>
              </a:ext>
            </a:extLst>
          </p:cNvPr>
          <p:cNvGrpSpPr/>
          <p:nvPr/>
        </p:nvGrpSpPr>
        <p:grpSpPr>
          <a:xfrm>
            <a:off x="822269" y="1519112"/>
            <a:ext cx="1016850" cy="1020808"/>
            <a:chOff x="3801326" y="1402685"/>
            <a:chExt cx="1016850" cy="1020808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348C2F4-C44B-4F89-A4AD-C9AAB000CC13}"/>
                </a:ext>
              </a:extLst>
            </p:cNvPr>
            <p:cNvSpPr/>
            <p:nvPr/>
          </p:nvSpPr>
          <p:spPr>
            <a:xfrm>
              <a:off x="3801326" y="1402685"/>
              <a:ext cx="1016850" cy="1020808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Graphic 11" descr="Needle with solid fill">
              <a:extLst>
                <a:ext uri="{FF2B5EF4-FFF2-40B4-BE49-F238E27FC236}">
                  <a16:creationId xmlns:a16="http://schemas.microsoft.com/office/drawing/2014/main" id="{7FC78BF4-60CD-4454-9835-F5C473C0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3991" y="1552037"/>
              <a:ext cx="731520" cy="731520"/>
            </a:xfrm>
            <a:prstGeom prst="rect">
              <a:avLst/>
            </a:prstGeom>
          </p:spPr>
        </p:pic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D60092C7-0A21-439B-BCA9-D1AD87C3754B}"/>
              </a:ext>
            </a:extLst>
          </p:cNvPr>
          <p:cNvGrpSpPr/>
          <p:nvPr/>
        </p:nvGrpSpPr>
        <p:grpSpPr>
          <a:xfrm>
            <a:off x="770630" y="4668040"/>
            <a:ext cx="1039456" cy="1026514"/>
            <a:chOff x="3869463" y="4412619"/>
            <a:chExt cx="1039456" cy="1026514"/>
          </a:xfrm>
        </p:grpSpPr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9FF4FDD1-9584-4FD9-904D-27BBAB40DF56}"/>
                </a:ext>
              </a:extLst>
            </p:cNvPr>
            <p:cNvSpPr/>
            <p:nvPr/>
          </p:nvSpPr>
          <p:spPr>
            <a:xfrm>
              <a:off x="3882405" y="4412619"/>
              <a:ext cx="1026514" cy="1026514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" name="Group 331">
              <a:extLst>
                <a:ext uri="{FF2B5EF4-FFF2-40B4-BE49-F238E27FC236}">
                  <a16:creationId xmlns:a16="http://schemas.microsoft.com/office/drawing/2014/main" id="{74535552-E24A-44E2-9AAA-9F92FD4884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69463" y="4509411"/>
              <a:ext cx="969763" cy="851979"/>
              <a:chOff x="5004" y="3616"/>
              <a:chExt cx="494" cy="434"/>
            </a:xfrm>
            <a:solidFill>
              <a:schemeClr val="tx2"/>
            </a:solidFill>
          </p:grpSpPr>
          <p:sp>
            <p:nvSpPr>
              <p:cNvPr id="11" name="Freeform 332">
                <a:extLst>
                  <a:ext uri="{FF2B5EF4-FFF2-40B4-BE49-F238E27FC236}">
                    <a16:creationId xmlns:a16="http://schemas.microsoft.com/office/drawing/2014/main" id="{1C0664BE-3829-4A06-93DD-B1D51A5F7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" y="3616"/>
                <a:ext cx="295" cy="434"/>
              </a:xfrm>
              <a:custGeom>
                <a:avLst/>
                <a:gdLst>
                  <a:gd name="T0" fmla="*/ 7 w 201"/>
                  <a:gd name="T1" fmla="*/ 257 h 296"/>
                  <a:gd name="T2" fmla="*/ 74 w 201"/>
                  <a:gd name="T3" fmla="*/ 265 h 296"/>
                  <a:gd name="T4" fmla="*/ 169 w 201"/>
                  <a:gd name="T5" fmla="*/ 170 h 296"/>
                  <a:gd name="T6" fmla="*/ 107 w 201"/>
                  <a:gd name="T7" fmla="*/ 48 h 296"/>
                  <a:gd name="T8" fmla="*/ 18 w 201"/>
                  <a:gd name="T9" fmla="*/ 42 h 296"/>
                  <a:gd name="T10" fmla="*/ 10 w 201"/>
                  <a:gd name="T11" fmla="*/ 38 h 296"/>
                  <a:gd name="T12" fmla="*/ 22 w 201"/>
                  <a:gd name="T13" fmla="*/ 18 h 296"/>
                  <a:gd name="T14" fmla="*/ 188 w 201"/>
                  <a:gd name="T15" fmla="*/ 118 h 296"/>
                  <a:gd name="T16" fmla="*/ 146 w 201"/>
                  <a:gd name="T17" fmla="*/ 253 h 296"/>
                  <a:gd name="T18" fmla="*/ 7 w 201"/>
                  <a:gd name="T19" fmla="*/ 280 h 296"/>
                  <a:gd name="T20" fmla="*/ 2 w 201"/>
                  <a:gd name="T21" fmla="*/ 267 h 296"/>
                  <a:gd name="T22" fmla="*/ 2 w 201"/>
                  <a:gd name="T23" fmla="*/ 267 h 296"/>
                  <a:gd name="T24" fmla="*/ 7 w 201"/>
                  <a:gd name="T25" fmla="*/ 25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296">
                    <a:moveTo>
                      <a:pt x="7" y="257"/>
                    </a:moveTo>
                    <a:cubicBezTo>
                      <a:pt x="29" y="263"/>
                      <a:pt x="51" y="268"/>
                      <a:pt x="74" y="265"/>
                    </a:cubicBezTo>
                    <a:cubicBezTo>
                      <a:pt x="121" y="258"/>
                      <a:pt x="163" y="217"/>
                      <a:pt x="169" y="170"/>
                    </a:cubicBezTo>
                    <a:cubicBezTo>
                      <a:pt x="177" y="119"/>
                      <a:pt x="152" y="70"/>
                      <a:pt x="107" y="48"/>
                    </a:cubicBezTo>
                    <a:cubicBezTo>
                      <a:pt x="78" y="34"/>
                      <a:pt x="49" y="32"/>
                      <a:pt x="18" y="42"/>
                    </a:cubicBezTo>
                    <a:cubicBezTo>
                      <a:pt x="13" y="43"/>
                      <a:pt x="12" y="42"/>
                      <a:pt x="10" y="38"/>
                    </a:cubicBezTo>
                    <a:cubicBezTo>
                      <a:pt x="5" y="22"/>
                      <a:pt x="5" y="22"/>
                      <a:pt x="22" y="18"/>
                    </a:cubicBezTo>
                    <a:cubicBezTo>
                      <a:pt x="95" y="0"/>
                      <a:pt x="171" y="44"/>
                      <a:pt x="188" y="118"/>
                    </a:cubicBezTo>
                    <a:cubicBezTo>
                      <a:pt x="201" y="170"/>
                      <a:pt x="187" y="217"/>
                      <a:pt x="146" y="253"/>
                    </a:cubicBezTo>
                    <a:cubicBezTo>
                      <a:pt x="106" y="289"/>
                      <a:pt x="58" y="296"/>
                      <a:pt x="7" y="280"/>
                    </a:cubicBezTo>
                    <a:cubicBezTo>
                      <a:pt x="0" y="278"/>
                      <a:pt x="1" y="273"/>
                      <a:pt x="2" y="267"/>
                    </a:cubicBezTo>
                    <a:cubicBezTo>
                      <a:pt x="3" y="264"/>
                      <a:pt x="2" y="269"/>
                      <a:pt x="2" y="267"/>
                    </a:cubicBezTo>
                    <a:cubicBezTo>
                      <a:pt x="3" y="263"/>
                      <a:pt x="3" y="257"/>
                      <a:pt x="7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333">
                <a:extLst>
                  <a:ext uri="{FF2B5EF4-FFF2-40B4-BE49-F238E27FC236}">
                    <a16:creationId xmlns:a16="http://schemas.microsoft.com/office/drawing/2014/main" id="{67E607F9-2155-4E92-86D8-793C56568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738"/>
                <a:ext cx="135" cy="209"/>
              </a:xfrm>
              <a:custGeom>
                <a:avLst/>
                <a:gdLst>
                  <a:gd name="T0" fmla="*/ 0 w 92"/>
                  <a:gd name="T1" fmla="*/ 69 h 143"/>
                  <a:gd name="T2" fmla="*/ 7 w 92"/>
                  <a:gd name="T3" fmla="*/ 53 h 143"/>
                  <a:gd name="T4" fmla="*/ 51 w 92"/>
                  <a:gd name="T5" fmla="*/ 6 h 143"/>
                  <a:gd name="T6" fmla="*/ 54 w 92"/>
                  <a:gd name="T7" fmla="*/ 3 h 143"/>
                  <a:gd name="T8" fmla="*/ 66 w 92"/>
                  <a:gd name="T9" fmla="*/ 3 h 143"/>
                  <a:gd name="T10" fmla="*/ 67 w 92"/>
                  <a:gd name="T11" fmla="*/ 14 h 143"/>
                  <a:gd name="T12" fmla="*/ 43 w 92"/>
                  <a:gd name="T13" fmla="*/ 60 h 143"/>
                  <a:gd name="T14" fmla="*/ 44 w 92"/>
                  <a:gd name="T15" fmla="*/ 75 h 143"/>
                  <a:gd name="T16" fmla="*/ 84 w 92"/>
                  <a:gd name="T17" fmla="*/ 123 h 143"/>
                  <a:gd name="T18" fmla="*/ 89 w 92"/>
                  <a:gd name="T19" fmla="*/ 131 h 143"/>
                  <a:gd name="T20" fmla="*/ 87 w 92"/>
                  <a:gd name="T21" fmla="*/ 140 h 143"/>
                  <a:gd name="T22" fmla="*/ 77 w 92"/>
                  <a:gd name="T23" fmla="*/ 140 h 143"/>
                  <a:gd name="T24" fmla="*/ 6 w 92"/>
                  <a:gd name="T25" fmla="*/ 83 h 143"/>
                  <a:gd name="T26" fmla="*/ 0 w 92"/>
                  <a:gd name="T27" fmla="*/ 6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43">
                    <a:moveTo>
                      <a:pt x="0" y="69"/>
                    </a:moveTo>
                    <a:cubicBezTo>
                      <a:pt x="0" y="62"/>
                      <a:pt x="2" y="57"/>
                      <a:pt x="7" y="53"/>
                    </a:cubicBezTo>
                    <a:cubicBezTo>
                      <a:pt x="21" y="37"/>
                      <a:pt x="36" y="22"/>
                      <a:pt x="51" y="6"/>
                    </a:cubicBezTo>
                    <a:cubicBezTo>
                      <a:pt x="52" y="5"/>
                      <a:pt x="53" y="4"/>
                      <a:pt x="54" y="3"/>
                    </a:cubicBezTo>
                    <a:cubicBezTo>
                      <a:pt x="58" y="0"/>
                      <a:pt x="62" y="0"/>
                      <a:pt x="66" y="3"/>
                    </a:cubicBezTo>
                    <a:cubicBezTo>
                      <a:pt x="70" y="6"/>
                      <a:pt x="69" y="10"/>
                      <a:pt x="67" y="14"/>
                    </a:cubicBezTo>
                    <a:cubicBezTo>
                      <a:pt x="59" y="29"/>
                      <a:pt x="51" y="45"/>
                      <a:pt x="43" y="60"/>
                    </a:cubicBezTo>
                    <a:cubicBezTo>
                      <a:pt x="39" y="66"/>
                      <a:pt x="39" y="69"/>
                      <a:pt x="44" y="75"/>
                    </a:cubicBezTo>
                    <a:cubicBezTo>
                      <a:pt x="58" y="91"/>
                      <a:pt x="71" y="107"/>
                      <a:pt x="84" y="123"/>
                    </a:cubicBezTo>
                    <a:cubicBezTo>
                      <a:pt x="86" y="126"/>
                      <a:pt x="87" y="128"/>
                      <a:pt x="89" y="131"/>
                    </a:cubicBezTo>
                    <a:cubicBezTo>
                      <a:pt x="92" y="135"/>
                      <a:pt x="90" y="138"/>
                      <a:pt x="87" y="140"/>
                    </a:cubicBezTo>
                    <a:cubicBezTo>
                      <a:pt x="84" y="143"/>
                      <a:pt x="80" y="143"/>
                      <a:pt x="77" y="140"/>
                    </a:cubicBezTo>
                    <a:cubicBezTo>
                      <a:pt x="53" y="121"/>
                      <a:pt x="30" y="102"/>
                      <a:pt x="6" y="83"/>
                    </a:cubicBezTo>
                    <a:cubicBezTo>
                      <a:pt x="2" y="79"/>
                      <a:pt x="0" y="74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334">
                <a:extLst>
                  <a:ext uri="{FF2B5EF4-FFF2-40B4-BE49-F238E27FC236}">
                    <a16:creationId xmlns:a16="http://schemas.microsoft.com/office/drawing/2014/main" id="{ED1273EA-B498-40E6-82BE-65162D42D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3818"/>
                <a:ext cx="38" cy="39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13 h 26"/>
                  <a:gd name="T4" fmla="*/ 13 w 26"/>
                  <a:gd name="T5" fmla="*/ 26 h 26"/>
                  <a:gd name="T6" fmla="*/ 0 w 26"/>
                  <a:gd name="T7" fmla="*/ 13 h 26"/>
                  <a:gd name="T8" fmla="*/ 13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5" y="6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1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335">
                <a:extLst>
                  <a:ext uri="{FF2B5EF4-FFF2-40B4-BE49-F238E27FC236}">
                    <a16:creationId xmlns:a16="http://schemas.microsoft.com/office/drawing/2014/main" id="{6B607E47-FAE9-4C4A-8FF3-730021F7F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3949"/>
                <a:ext cx="38" cy="38"/>
              </a:xfrm>
              <a:custGeom>
                <a:avLst/>
                <a:gdLst>
                  <a:gd name="T0" fmla="*/ 25 w 26"/>
                  <a:gd name="T1" fmla="*/ 13 h 26"/>
                  <a:gd name="T2" fmla="*/ 13 w 26"/>
                  <a:gd name="T3" fmla="*/ 26 h 26"/>
                  <a:gd name="T4" fmla="*/ 0 w 26"/>
                  <a:gd name="T5" fmla="*/ 13 h 26"/>
                  <a:gd name="T6" fmla="*/ 13 w 26"/>
                  <a:gd name="T7" fmla="*/ 0 h 26"/>
                  <a:gd name="T8" fmla="*/ 25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5" y="13"/>
                    </a:moveTo>
                    <a:cubicBezTo>
                      <a:pt x="25" y="20"/>
                      <a:pt x="19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336">
                <a:extLst>
                  <a:ext uri="{FF2B5EF4-FFF2-40B4-BE49-F238E27FC236}">
                    <a16:creationId xmlns:a16="http://schemas.microsoft.com/office/drawing/2014/main" id="{3009433A-97B2-421E-AE89-5982BC1B5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3688"/>
                <a:ext cx="38" cy="38"/>
              </a:xfrm>
              <a:custGeom>
                <a:avLst/>
                <a:gdLst>
                  <a:gd name="T0" fmla="*/ 25 w 26"/>
                  <a:gd name="T1" fmla="*/ 13 h 26"/>
                  <a:gd name="T2" fmla="*/ 12 w 26"/>
                  <a:gd name="T3" fmla="*/ 26 h 26"/>
                  <a:gd name="T4" fmla="*/ 0 w 26"/>
                  <a:gd name="T5" fmla="*/ 13 h 26"/>
                  <a:gd name="T6" fmla="*/ 13 w 26"/>
                  <a:gd name="T7" fmla="*/ 0 h 26"/>
                  <a:gd name="T8" fmla="*/ 25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5" y="13"/>
                    </a:moveTo>
                    <a:cubicBezTo>
                      <a:pt x="25" y="21"/>
                      <a:pt x="19" y="26"/>
                      <a:pt x="12" y="26"/>
                    </a:cubicBez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1"/>
                      <a:pt x="26" y="6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337">
                <a:extLst>
                  <a:ext uri="{FF2B5EF4-FFF2-40B4-BE49-F238E27FC236}">
                    <a16:creationId xmlns:a16="http://schemas.microsoft.com/office/drawing/2014/main" id="{CD47D367-A772-4E6F-966F-F51ACF66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3675"/>
                <a:ext cx="195" cy="327"/>
              </a:xfrm>
              <a:custGeom>
                <a:avLst/>
                <a:gdLst>
                  <a:gd name="T0" fmla="*/ 126 w 133"/>
                  <a:gd name="T1" fmla="*/ 223 h 223"/>
                  <a:gd name="T2" fmla="*/ 62 w 133"/>
                  <a:gd name="T3" fmla="*/ 37 h 223"/>
                  <a:gd name="T4" fmla="*/ 39 w 133"/>
                  <a:gd name="T5" fmla="*/ 22 h 223"/>
                  <a:gd name="T6" fmla="*/ 131 w 133"/>
                  <a:gd name="T7" fmla="*/ 0 h 223"/>
                  <a:gd name="T8" fmla="*/ 133 w 133"/>
                  <a:gd name="T9" fmla="*/ 83 h 223"/>
                  <a:gd name="T10" fmla="*/ 107 w 133"/>
                  <a:gd name="T11" fmla="*/ 66 h 223"/>
                  <a:gd name="T12" fmla="*/ 126 w 133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23">
                    <a:moveTo>
                      <a:pt x="126" y="223"/>
                    </a:moveTo>
                    <a:cubicBezTo>
                      <a:pt x="126" y="223"/>
                      <a:pt x="0" y="166"/>
                      <a:pt x="62" y="3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6"/>
                      <a:pt x="64" y="112"/>
                      <a:pt x="126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id="{7D1A6ECF-8CB3-4869-A371-85CAB60DB506}"/>
              </a:ext>
            </a:extLst>
          </p:cNvPr>
          <p:cNvGrpSpPr/>
          <p:nvPr/>
        </p:nvGrpSpPr>
        <p:grpSpPr>
          <a:xfrm>
            <a:off x="804246" y="3050971"/>
            <a:ext cx="1005840" cy="1005840"/>
            <a:chOff x="4296923" y="4813943"/>
            <a:chExt cx="1005840" cy="1005840"/>
          </a:xfrm>
        </p:grpSpPr>
        <p:sp>
          <p:nvSpPr>
            <p:cNvPr id="18" name="Oval 38">
              <a:extLst>
                <a:ext uri="{FF2B5EF4-FFF2-40B4-BE49-F238E27FC236}">
                  <a16:creationId xmlns:a16="http://schemas.microsoft.com/office/drawing/2014/main" id="{ADFE0F58-F153-4D71-BDA4-2A798C3F8C09}"/>
                </a:ext>
              </a:extLst>
            </p:cNvPr>
            <p:cNvSpPr/>
            <p:nvPr/>
          </p:nvSpPr>
          <p:spPr>
            <a:xfrm>
              <a:off x="4296923" y="4813943"/>
              <a:ext cx="1005840" cy="1005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 39">
              <a:extLst>
                <a:ext uri="{FF2B5EF4-FFF2-40B4-BE49-F238E27FC236}">
                  <a16:creationId xmlns:a16="http://schemas.microsoft.com/office/drawing/2014/main" id="{ADF9415E-2A01-4F27-A828-25C98E822553}"/>
                </a:ext>
              </a:extLst>
            </p:cNvPr>
            <p:cNvGrpSpPr/>
            <p:nvPr/>
          </p:nvGrpSpPr>
          <p:grpSpPr>
            <a:xfrm>
              <a:off x="4342643" y="4967044"/>
              <a:ext cx="914399" cy="797144"/>
              <a:chOff x="670156" y="4087657"/>
              <a:chExt cx="1433103" cy="1304827"/>
            </a:xfrm>
          </p:grpSpPr>
          <p:sp>
            <p:nvSpPr>
              <p:cNvPr id="20" name="Rectangle: Rounded Corners 40">
                <a:extLst>
                  <a:ext uri="{FF2B5EF4-FFF2-40B4-BE49-F238E27FC236}">
                    <a16:creationId xmlns:a16="http://schemas.microsoft.com/office/drawing/2014/main" id="{9295CA96-9F76-45C9-9D9C-69329E323B80}"/>
                  </a:ext>
                </a:extLst>
              </p:cNvPr>
              <p:cNvSpPr/>
              <p:nvPr/>
            </p:nvSpPr>
            <p:spPr>
              <a:xfrm>
                <a:off x="884739" y="4087657"/>
                <a:ext cx="1003936" cy="100000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Ο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22908B66-D9BD-493E-B971-D83AB0E0CD7C}"/>
                  </a:ext>
                </a:extLst>
              </p:cNvPr>
              <p:cNvSpPr/>
              <p:nvPr/>
            </p:nvSpPr>
            <p:spPr>
              <a:xfrm>
                <a:off x="670156" y="5087662"/>
                <a:ext cx="1433103" cy="304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4E8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OMICRON</a:t>
                </a: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6499AAA5-BC9C-4D7B-8093-8AAEE0CE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-147162"/>
            <a:ext cx="12039600" cy="143675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Reálná evidence efektivity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mRNA </a:t>
            </a:r>
            <a:r>
              <a:rPr lang="cs-CZ" b="1" dirty="0" smtClean="0">
                <a:latin typeface="+mn-lt"/>
              </a:rPr>
              <a:t>(</a:t>
            </a:r>
            <a:r>
              <a:rPr lang="cs-CZ" b="1" dirty="0" err="1" smtClean="0">
                <a:latin typeface="+mn-lt"/>
              </a:rPr>
              <a:t>Spikevax</a:t>
            </a:r>
            <a:r>
              <a:rPr lang="cs-CZ" b="1" dirty="0" smtClean="0">
                <a:latin typeface="+mn-lt"/>
              </a:rPr>
              <a:t>) vakcín ze světových dat</a:t>
            </a:r>
            <a:endParaRPr lang="en-US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09551" y="5903893"/>
            <a:ext cx="119252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0" dirty="0">
                <a:latin typeface="+mn-lt"/>
              </a:rPr>
              <a:t>1. </a:t>
            </a:r>
            <a:r>
              <a:rPr lang="en-US" sz="800" b="0" dirty="0" err="1">
                <a:latin typeface="+mn-lt"/>
              </a:rPr>
              <a:t>Pawlowski</a:t>
            </a:r>
            <a:r>
              <a:rPr lang="en-US" sz="800" b="0" dirty="0">
                <a:latin typeface="+mn-lt"/>
              </a:rPr>
              <a:t> C, et al. </a:t>
            </a:r>
            <a:r>
              <a:rPr lang="en-US" sz="800" b="0" i="1" dirty="0">
                <a:latin typeface="+mn-lt"/>
              </a:rPr>
              <a:t>Med (N Y). </a:t>
            </a:r>
            <a:r>
              <a:rPr lang="en-US" sz="800" b="0" dirty="0">
                <a:latin typeface="+mn-lt"/>
              </a:rPr>
              <a:t>2021;2(8):979-992.e8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2</a:t>
            </a:r>
            <a:r>
              <a:rPr lang="en-US" sz="800" b="0" dirty="0">
                <a:latin typeface="+mn-lt"/>
              </a:rPr>
              <a:t>. Thompson MG, et al. </a:t>
            </a:r>
            <a:r>
              <a:rPr lang="en-GB" sz="800" b="0" i="1" dirty="0">
                <a:latin typeface="+mn-lt"/>
              </a:rPr>
              <a:t>N </a:t>
            </a:r>
            <a:r>
              <a:rPr lang="en-GB" sz="800" b="0" i="1" dirty="0" err="1">
                <a:latin typeface="+mn-lt"/>
              </a:rPr>
              <a:t>Engl</a:t>
            </a:r>
            <a:r>
              <a:rPr lang="en-GB" sz="800" b="0" i="1" dirty="0">
                <a:latin typeface="+mn-lt"/>
              </a:rPr>
              <a:t> J Med</a:t>
            </a:r>
            <a:r>
              <a:rPr lang="en-GB" sz="800" b="0" dirty="0">
                <a:latin typeface="+mn-lt"/>
              </a:rPr>
              <a:t>. 2021;385(4):320-329.</a:t>
            </a:r>
            <a:r>
              <a:rPr lang="en-US" sz="800" b="0" dirty="0">
                <a:latin typeface="+mn-lt"/>
              </a:rPr>
              <a:t> 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3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 err="1">
                <a:latin typeface="+mn-lt"/>
              </a:rPr>
              <a:t>Nasreen</a:t>
            </a:r>
            <a:r>
              <a:rPr lang="en-US" sz="800" b="0" dirty="0">
                <a:latin typeface="+mn-lt"/>
              </a:rPr>
              <a:t> S, et al. </a:t>
            </a:r>
            <a:r>
              <a:rPr lang="en-US" sz="800" b="0" i="1" dirty="0">
                <a:latin typeface="+mn-lt"/>
              </a:rPr>
              <a:t>Nat </a:t>
            </a:r>
            <a:r>
              <a:rPr lang="en-US" sz="800" b="0" i="1" dirty="0" err="1">
                <a:latin typeface="+mn-lt"/>
              </a:rPr>
              <a:t>Microbiol</a:t>
            </a:r>
            <a:r>
              <a:rPr lang="en-US" sz="800" b="0" i="1" dirty="0">
                <a:latin typeface="+mn-lt"/>
              </a:rPr>
              <a:t>. </a:t>
            </a:r>
            <a:r>
              <a:rPr lang="en-US" sz="800" b="0" dirty="0">
                <a:latin typeface="+mn-lt"/>
              </a:rPr>
              <a:t>2022;7:379-385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4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 err="1">
                <a:latin typeface="+mn-lt"/>
              </a:rPr>
              <a:t>Puranik</a:t>
            </a:r>
            <a:r>
              <a:rPr lang="en-US" sz="800" b="0" dirty="0">
                <a:latin typeface="+mn-lt"/>
              </a:rPr>
              <a:t> A, et al. </a:t>
            </a:r>
            <a:r>
              <a:rPr lang="en-US" sz="800" b="0" i="1" dirty="0">
                <a:latin typeface="+mn-lt"/>
              </a:rPr>
              <a:t>Med (N Y). </a:t>
            </a:r>
            <a:r>
              <a:rPr lang="en-US" sz="800" b="0" dirty="0">
                <a:latin typeface="+mn-lt"/>
              </a:rPr>
              <a:t>2022;3(1):28-41.e8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5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 err="1">
                <a:latin typeface="+mn-lt"/>
              </a:rPr>
              <a:t>Chemaitelly</a:t>
            </a:r>
            <a:r>
              <a:rPr lang="en-US" sz="800" b="0" dirty="0">
                <a:latin typeface="+mn-lt"/>
              </a:rPr>
              <a:t> H, et al. </a:t>
            </a:r>
            <a:r>
              <a:rPr lang="en-US" sz="800" b="0" i="1" dirty="0">
                <a:latin typeface="+mn-lt"/>
              </a:rPr>
              <a:t>Nat Med</a:t>
            </a:r>
            <a:r>
              <a:rPr lang="en-US" sz="800" b="0" dirty="0">
                <a:latin typeface="+mn-lt"/>
              </a:rPr>
              <a:t>. 2021;27(9):1614-1621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6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 err="1">
                <a:latin typeface="+mn-lt"/>
              </a:rPr>
              <a:t>Bruxvoort</a:t>
            </a:r>
            <a:r>
              <a:rPr lang="en-US" sz="800" b="0" dirty="0">
                <a:latin typeface="+mn-lt"/>
              </a:rPr>
              <a:t> KJ, et al. </a:t>
            </a:r>
            <a:r>
              <a:rPr lang="en-US" sz="800" b="0" i="1" dirty="0">
                <a:latin typeface="+mn-lt"/>
              </a:rPr>
              <a:t>Lancet </a:t>
            </a:r>
            <a:r>
              <a:rPr lang="en-US" sz="800" b="0" i="1" dirty="0" err="1">
                <a:latin typeface="+mn-lt"/>
              </a:rPr>
              <a:t>Reg</a:t>
            </a:r>
            <a:r>
              <a:rPr lang="en-US" sz="800" b="0" i="1" dirty="0">
                <a:latin typeface="+mn-lt"/>
              </a:rPr>
              <a:t> Health Am</a:t>
            </a:r>
            <a:r>
              <a:rPr lang="en-US" sz="800" b="0" dirty="0">
                <a:latin typeface="+mn-lt"/>
              </a:rPr>
              <a:t>. November 25, 2021. doi:10.1016/j.lana.2021.100134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7</a:t>
            </a:r>
            <a:r>
              <a:rPr lang="en-US" sz="800" b="0" dirty="0">
                <a:latin typeface="+mn-lt"/>
              </a:rPr>
              <a:t>. Lin DY, et al. </a:t>
            </a:r>
            <a:r>
              <a:rPr lang="en-US" sz="800" b="0" i="1" dirty="0">
                <a:latin typeface="+mn-lt"/>
              </a:rPr>
              <a:t>N </a:t>
            </a:r>
            <a:r>
              <a:rPr lang="en-US" sz="800" b="0" i="1" dirty="0" err="1">
                <a:latin typeface="+mn-lt"/>
              </a:rPr>
              <a:t>Engl</a:t>
            </a:r>
            <a:r>
              <a:rPr lang="en-US" sz="800" b="0" i="1" dirty="0">
                <a:latin typeface="+mn-lt"/>
              </a:rPr>
              <a:t> J Med. </a:t>
            </a:r>
            <a:r>
              <a:rPr lang="en-US" sz="800" b="0" dirty="0">
                <a:latin typeface="+mn-lt"/>
              </a:rPr>
              <a:t>January 12, </a:t>
            </a:r>
            <a:r>
              <a:rPr lang="en-US" sz="800" b="0" dirty="0" smtClean="0">
                <a:latin typeface="+mn-lt"/>
              </a:rPr>
              <a:t>2022.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oi:10.1056/NEJMoa2117128.</a:t>
            </a:r>
            <a:r>
              <a:rPr lang="cs-CZ" sz="800" b="0" dirty="0" smtClean="0">
                <a:latin typeface="+mn-lt"/>
              </a:rPr>
              <a:t>; </a:t>
            </a:r>
            <a:r>
              <a:rPr lang="en-US" sz="800" b="0" dirty="0" smtClean="0">
                <a:latin typeface="+mn-lt"/>
              </a:rPr>
              <a:t>8</a:t>
            </a:r>
            <a:r>
              <a:rPr lang="en-US" sz="800" b="0" dirty="0">
                <a:latin typeface="+mn-lt"/>
              </a:rPr>
              <a:t>. Chung H, et al. </a:t>
            </a:r>
            <a:r>
              <a:rPr lang="en-US" sz="800" b="0" i="1" dirty="0">
                <a:latin typeface="+mn-lt"/>
              </a:rPr>
              <a:t>BMJ.</a:t>
            </a:r>
            <a:r>
              <a:rPr lang="en-US" sz="800" b="0" dirty="0">
                <a:latin typeface="+mn-lt"/>
              </a:rPr>
              <a:t> </a:t>
            </a:r>
            <a:r>
              <a:rPr lang="en-US" sz="800" b="0" dirty="0" smtClean="0">
                <a:latin typeface="+mn-lt"/>
              </a:rPr>
              <a:t>2021;374:n1943.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9</a:t>
            </a:r>
            <a:r>
              <a:rPr lang="en-US" sz="800" b="0" dirty="0">
                <a:latin typeface="+mn-lt"/>
              </a:rPr>
              <a:t>. Carazo S, et al. </a:t>
            </a:r>
            <a:r>
              <a:rPr lang="en-US" sz="800" b="0" i="1" dirty="0" err="1">
                <a:latin typeface="+mn-lt"/>
              </a:rPr>
              <a:t>Clin</a:t>
            </a:r>
            <a:r>
              <a:rPr lang="en-US" sz="800" b="0" i="1" dirty="0">
                <a:latin typeface="+mn-lt"/>
              </a:rPr>
              <a:t> Infect Disease</a:t>
            </a:r>
            <a:r>
              <a:rPr lang="en-US" sz="800" b="0" dirty="0">
                <a:latin typeface="+mn-lt"/>
              </a:rPr>
              <a:t>. August 30, 2021. doi:10.1093/</a:t>
            </a:r>
            <a:r>
              <a:rPr lang="en-US" sz="800" b="0" dirty="0" err="1">
                <a:latin typeface="+mn-lt"/>
              </a:rPr>
              <a:t>cid</a:t>
            </a:r>
            <a:r>
              <a:rPr lang="en-US" sz="800" b="0" dirty="0">
                <a:latin typeface="+mn-lt"/>
              </a:rPr>
              <a:t>/ciab739. Online ahead of print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 </a:t>
            </a:r>
            <a:r>
              <a:rPr lang="en-US" sz="800" b="0" dirty="0" smtClean="0">
                <a:latin typeface="+mn-lt"/>
              </a:rPr>
              <a:t>10</a:t>
            </a:r>
            <a:r>
              <a:rPr lang="en-US" sz="800" b="0" dirty="0">
                <a:latin typeface="+mn-lt"/>
              </a:rPr>
              <a:t>. Tang P, et al. </a:t>
            </a:r>
            <a:r>
              <a:rPr lang="en-US" sz="800" b="0" i="1" dirty="0">
                <a:latin typeface="+mn-lt"/>
              </a:rPr>
              <a:t>Nat Med.</a:t>
            </a:r>
            <a:r>
              <a:rPr lang="en-US" sz="800" b="0" dirty="0">
                <a:latin typeface="+mn-lt"/>
              </a:rPr>
              <a:t> </a:t>
            </a:r>
            <a:r>
              <a:rPr lang="en-US" sz="800" b="0" dirty="0" smtClean="0">
                <a:latin typeface="+mn-lt"/>
              </a:rPr>
              <a:t>2021;27:2136-2143.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GB" sz="800" b="0" dirty="0" smtClean="0">
                <a:latin typeface="+mn-lt"/>
              </a:rPr>
              <a:t>11</a:t>
            </a:r>
            <a:r>
              <a:rPr lang="en-GB" sz="800" b="0" dirty="0">
                <a:latin typeface="+mn-lt"/>
              </a:rPr>
              <a:t>. </a:t>
            </a:r>
            <a:r>
              <a:rPr lang="en-GB" sz="800" b="0" dirty="0" err="1">
                <a:latin typeface="+mn-lt"/>
              </a:rPr>
              <a:t>Pouwels</a:t>
            </a:r>
            <a:r>
              <a:rPr lang="en-GB" sz="800" b="0" dirty="0">
                <a:latin typeface="+mn-lt"/>
              </a:rPr>
              <a:t> KB, et al. </a:t>
            </a:r>
            <a:r>
              <a:rPr lang="en-GB" sz="800" b="0" i="1" dirty="0">
                <a:latin typeface="+mn-lt"/>
              </a:rPr>
              <a:t>Nat Med</a:t>
            </a:r>
            <a:r>
              <a:rPr lang="en-GB" sz="800" b="0" dirty="0">
                <a:latin typeface="+mn-lt"/>
              </a:rPr>
              <a:t>. 2021;27:2127-2135</a:t>
            </a:r>
            <a:r>
              <a:rPr lang="en-GB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12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Buchan SH, et al. </a:t>
            </a:r>
            <a:r>
              <a:rPr lang="en-US" sz="800" b="0" i="1" dirty="0" err="1">
                <a:latin typeface="+mn-lt"/>
                <a:cs typeface="Calibri" panose="020F0502020204030204" pitchFamily="34" charset="0"/>
              </a:rPr>
              <a:t>medRxiv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Published (peer review pending) January 1, 2022. </a:t>
            </a:r>
            <a:r>
              <a:rPr lang="en-US" sz="800" b="0" dirty="0">
                <a:latin typeface="+mn-lt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https://doi.org/10.1101/2021.12.30.21268565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Accessed March 24, 2022. 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13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</a:t>
            </a:r>
            <a:r>
              <a:rPr lang="en-US" sz="800" b="0" dirty="0" err="1">
                <a:latin typeface="+mn-lt"/>
                <a:cs typeface="Calibri" panose="020F0502020204030204" pitchFamily="34" charset="0"/>
              </a:rPr>
              <a:t>Monge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 S, et al. </a:t>
            </a:r>
            <a:r>
              <a:rPr lang="en-US" sz="800" b="0" i="1" dirty="0">
                <a:latin typeface="+mn-lt"/>
                <a:cs typeface="Calibri" panose="020F0502020204030204" pitchFamily="34" charset="0"/>
              </a:rPr>
              <a:t>SSRN First Look. 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Published (peer review pending) February 15, 2022. </a:t>
            </a:r>
            <a:r>
              <a:rPr lang="en-US" sz="800" b="0" dirty="0">
                <a:latin typeface="+mn-lt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https://papers.ssrn.com/sol3/papers.cfm?abstract_id=4035396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Accessed March 23, 2022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.</a:t>
            </a:r>
            <a:r>
              <a:rPr lang="cs-CZ" sz="800" b="0" dirty="0" smtClean="0">
                <a:latin typeface="+mn-lt"/>
                <a:cs typeface="Calibri" panose="020F0502020204030204" pitchFamily="34" charset="0"/>
              </a:rPr>
              <a:t>;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14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Abu-</a:t>
            </a:r>
            <a:r>
              <a:rPr lang="en-US" sz="800" b="0" dirty="0" err="1">
                <a:latin typeface="+mn-lt"/>
                <a:cs typeface="Calibri" panose="020F0502020204030204" pitchFamily="34" charset="0"/>
              </a:rPr>
              <a:t>Raddad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 LJ, et al. </a:t>
            </a:r>
            <a:r>
              <a:rPr lang="en-US" sz="800" b="0" i="1" dirty="0">
                <a:latin typeface="+mn-lt"/>
                <a:cs typeface="Calibri" panose="020F0502020204030204" pitchFamily="34" charset="0"/>
              </a:rPr>
              <a:t>N </a:t>
            </a:r>
            <a:r>
              <a:rPr lang="en-US" sz="800" b="0" i="1" dirty="0" err="1">
                <a:latin typeface="+mn-lt"/>
                <a:cs typeface="Calibri" panose="020F0502020204030204" pitchFamily="34" charset="0"/>
              </a:rPr>
              <a:t>Engl</a:t>
            </a:r>
            <a:r>
              <a:rPr lang="en-US" sz="800" b="0" i="1" dirty="0">
                <a:latin typeface="+mn-lt"/>
                <a:cs typeface="Calibri" panose="020F0502020204030204" pitchFamily="34" charset="0"/>
              </a:rPr>
              <a:t> J Med.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 May 12, 2022. doi:10.1056/NEJMoa2200797. Online ahead of print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.</a:t>
            </a:r>
            <a:r>
              <a:rPr lang="cs-CZ" sz="800" b="0" dirty="0" smtClean="0">
                <a:latin typeface="+mn-lt"/>
                <a:cs typeface="Calibri" panose="020F0502020204030204" pitchFamily="34" charset="0"/>
              </a:rPr>
              <a:t>;</a:t>
            </a:r>
            <a:r>
              <a:rPr lang="pt-BR" sz="800" b="0" dirty="0" smtClean="0">
                <a:latin typeface="+mn-lt"/>
              </a:rPr>
              <a:t>15</a:t>
            </a:r>
            <a:r>
              <a:rPr lang="pt-BR" sz="800" b="0" dirty="0">
                <a:latin typeface="+mn-lt"/>
              </a:rPr>
              <a:t>. Young-Xu Y, et al.</a:t>
            </a:r>
            <a:r>
              <a:rPr lang="en-US" sz="800" b="0" dirty="0">
                <a:latin typeface="+mn-lt"/>
              </a:rPr>
              <a:t> </a:t>
            </a:r>
            <a:r>
              <a:rPr lang="en-US" sz="800" b="0" i="1" dirty="0" err="1">
                <a:latin typeface="+mn-lt"/>
              </a:rPr>
              <a:t>medRxiv</a:t>
            </a:r>
            <a:r>
              <a:rPr lang="en-US" sz="800" b="0" i="1" dirty="0">
                <a:latin typeface="+mn-lt"/>
              </a:rPr>
              <a:t>.</a:t>
            </a:r>
            <a:r>
              <a:rPr lang="en-US" sz="800" b="0" dirty="0">
                <a:latin typeface="+mn-lt"/>
              </a:rPr>
              <a:t> Published (peer review pending) March 13, 2022.</a:t>
            </a:r>
            <a:r>
              <a:rPr lang="pt-BR" sz="800" b="0" dirty="0">
                <a:latin typeface="+mn-lt"/>
              </a:rPr>
              <a:t> </a:t>
            </a:r>
            <a:r>
              <a:rPr lang="pt-BR" sz="800" b="0" dirty="0">
                <a:latin typeface="+mn-lt"/>
                <a:hlinkClick r:id="rId7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https://doi.org/10.1101/2022.01.15.22269360</a:t>
            </a:r>
            <a:r>
              <a:rPr lang="pt-BR" sz="800" b="0" dirty="0">
                <a:latin typeface="+mn-lt"/>
              </a:rPr>
              <a:t>. Accessed March 23, 2022</a:t>
            </a:r>
            <a:r>
              <a:rPr lang="pt-BR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16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</a:t>
            </a:r>
            <a:r>
              <a:rPr lang="en-US" sz="800" b="0" dirty="0">
                <a:latin typeface="+mn-lt"/>
              </a:rPr>
              <a:t>Andrews N, et al. </a:t>
            </a:r>
            <a:r>
              <a:rPr lang="en-US" sz="800" b="0" i="1" dirty="0">
                <a:latin typeface="+mn-lt"/>
              </a:rPr>
              <a:t>N </a:t>
            </a:r>
            <a:r>
              <a:rPr lang="en-US" sz="800" b="0" i="1" dirty="0" err="1">
                <a:latin typeface="+mn-lt"/>
              </a:rPr>
              <a:t>Engl</a:t>
            </a:r>
            <a:r>
              <a:rPr lang="en-US" sz="800" b="0" i="1" dirty="0">
                <a:latin typeface="+mn-lt"/>
              </a:rPr>
              <a:t> J Med. </a:t>
            </a:r>
            <a:r>
              <a:rPr lang="en-US" sz="800" b="0" dirty="0">
                <a:latin typeface="+mn-lt"/>
              </a:rPr>
              <a:t>2022;386(16):1532-1546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17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</a:t>
            </a:r>
            <a:r>
              <a:rPr lang="en-US" sz="800" b="0" dirty="0" err="1">
                <a:latin typeface="+mn-lt"/>
              </a:rPr>
              <a:t>Chemaitelly</a:t>
            </a:r>
            <a:r>
              <a:rPr lang="en-US" sz="800" b="0" dirty="0">
                <a:latin typeface="+mn-lt"/>
              </a:rPr>
              <a:t> H, et al. </a:t>
            </a:r>
            <a:r>
              <a:rPr lang="en-US" sz="800" b="0" i="1" dirty="0" err="1">
                <a:latin typeface="+mn-lt"/>
              </a:rPr>
              <a:t>medRxiv</a:t>
            </a:r>
            <a:r>
              <a:rPr lang="en-US" sz="800" b="0" i="1" dirty="0">
                <a:latin typeface="+mn-lt"/>
              </a:rPr>
              <a:t>.</a:t>
            </a:r>
            <a:r>
              <a:rPr lang="en-US" sz="800" b="0" dirty="0">
                <a:latin typeface="+mn-lt"/>
              </a:rPr>
              <a:t> Published (peer review pending) March 13, 2022. </a:t>
            </a:r>
            <a:r>
              <a:rPr lang="pt-BR" sz="800" b="0" dirty="0">
                <a:latin typeface="+mn-lt"/>
                <a:hlinkClick r:id="rId8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https://doi.org/10.1101/2022.03.13.22272308</a:t>
            </a:r>
            <a:r>
              <a:rPr lang="pt-BR" sz="800" b="0" dirty="0">
                <a:latin typeface="+mn-lt"/>
              </a:rPr>
              <a:t>. Accessed March 23, 2022</a:t>
            </a:r>
            <a:r>
              <a:rPr lang="pt-BR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18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Hansen CH, et al. </a:t>
            </a:r>
            <a:r>
              <a:rPr lang="en-US" sz="800" b="0" i="1" dirty="0" err="1">
                <a:latin typeface="+mn-lt"/>
                <a:cs typeface="Calibri" panose="020F0502020204030204" pitchFamily="34" charset="0"/>
              </a:rPr>
              <a:t>medRxiv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Published (peer review pending) December 23, 2021. </a:t>
            </a:r>
            <a:r>
              <a:rPr lang="en-US" sz="800" b="0" dirty="0">
                <a:latin typeface="+mn-lt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https://doi.org/10.1101/2021.12.20.21267966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Accessed March 24, 2022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.</a:t>
            </a:r>
            <a:r>
              <a:rPr lang="cs-CZ" sz="800" b="0" dirty="0" smtClean="0">
                <a:latin typeface="+mn-lt"/>
                <a:cs typeface="Calibri" panose="020F0502020204030204" pitchFamily="34" charset="0"/>
              </a:rPr>
              <a:t>;</a:t>
            </a:r>
            <a:r>
              <a:rPr lang="en-US" sz="800" b="0" dirty="0" smtClean="0">
                <a:latin typeface="+mn-lt"/>
                <a:cs typeface="Calibri" panose="020F0502020204030204" pitchFamily="34" charset="0"/>
              </a:rPr>
              <a:t>19</a:t>
            </a:r>
            <a:r>
              <a:rPr lang="en-US" sz="800" b="0" dirty="0">
                <a:latin typeface="+mn-lt"/>
                <a:cs typeface="Calibri" panose="020F0502020204030204" pitchFamily="34" charset="0"/>
              </a:rPr>
              <a:t>. </a:t>
            </a:r>
            <a:r>
              <a:rPr lang="en-US" sz="800" b="0" dirty="0" err="1">
                <a:latin typeface="+mn-lt"/>
              </a:rPr>
              <a:t>Ferdinands</a:t>
            </a:r>
            <a:r>
              <a:rPr lang="en-US" sz="800" b="0" dirty="0">
                <a:latin typeface="+mn-lt"/>
              </a:rPr>
              <a:t> JM, et al. </a:t>
            </a:r>
            <a:r>
              <a:rPr lang="en-US" sz="800" b="0" i="1" dirty="0">
                <a:latin typeface="+mn-lt"/>
              </a:rPr>
              <a:t>MMWR </a:t>
            </a:r>
            <a:r>
              <a:rPr lang="en-US" sz="800" b="0" i="1" dirty="0" err="1">
                <a:latin typeface="+mn-lt"/>
              </a:rPr>
              <a:t>Morb</a:t>
            </a:r>
            <a:r>
              <a:rPr lang="en-US" sz="800" b="0" i="1" dirty="0">
                <a:latin typeface="+mn-lt"/>
              </a:rPr>
              <a:t> Mortal </a:t>
            </a:r>
            <a:r>
              <a:rPr lang="en-US" sz="800" b="0" i="1" dirty="0" err="1">
                <a:latin typeface="+mn-lt"/>
              </a:rPr>
              <a:t>Wkly</a:t>
            </a:r>
            <a:r>
              <a:rPr lang="en-US" sz="800" b="0" i="1" dirty="0">
                <a:latin typeface="+mn-lt"/>
              </a:rPr>
              <a:t> Rep</a:t>
            </a:r>
            <a:r>
              <a:rPr lang="en-US" sz="800" b="0" dirty="0">
                <a:latin typeface="+mn-lt"/>
              </a:rPr>
              <a:t>. 2022;71(7);255-263</a:t>
            </a:r>
            <a:r>
              <a:rPr lang="en-US" sz="800" b="0" dirty="0" smtClean="0">
                <a:latin typeface="+mn-lt"/>
              </a:rPr>
              <a:t>.</a:t>
            </a:r>
            <a:r>
              <a:rPr lang="cs-CZ" sz="800" b="0" dirty="0" smtClean="0">
                <a:latin typeface="+mn-lt"/>
              </a:rPr>
              <a:t>;</a:t>
            </a:r>
            <a:r>
              <a:rPr lang="en-US" sz="800" b="0" dirty="0" smtClean="0">
                <a:latin typeface="+mn-lt"/>
              </a:rPr>
              <a:t>20</a:t>
            </a:r>
            <a:r>
              <a:rPr lang="en-US" sz="800" b="0" dirty="0">
                <a:latin typeface="+mn-lt"/>
              </a:rPr>
              <a:t>. </a:t>
            </a:r>
            <a:r>
              <a:rPr lang="en-US" sz="800" b="0" dirty="0" err="1">
                <a:latin typeface="+mn-lt"/>
              </a:rPr>
              <a:t>Nanduri</a:t>
            </a:r>
            <a:r>
              <a:rPr lang="en-US" sz="800" b="0" dirty="0">
                <a:latin typeface="+mn-lt"/>
              </a:rPr>
              <a:t> S, et al. </a:t>
            </a:r>
            <a:r>
              <a:rPr lang="en-US" sz="800" b="0" i="1" dirty="0">
                <a:latin typeface="+mn-lt"/>
              </a:rPr>
              <a:t>MMWR </a:t>
            </a:r>
            <a:r>
              <a:rPr lang="en-US" sz="800" b="0" i="1" dirty="0" err="1">
                <a:latin typeface="+mn-lt"/>
              </a:rPr>
              <a:t>Morb</a:t>
            </a:r>
            <a:r>
              <a:rPr lang="en-US" sz="800" b="0" i="1" dirty="0">
                <a:latin typeface="+mn-lt"/>
              </a:rPr>
              <a:t> Mortal </a:t>
            </a:r>
            <a:r>
              <a:rPr lang="en-US" sz="800" b="0" i="1" dirty="0" err="1">
                <a:latin typeface="+mn-lt"/>
              </a:rPr>
              <a:t>Wkly</a:t>
            </a:r>
            <a:r>
              <a:rPr lang="en-US" sz="800" b="0" i="1" dirty="0">
                <a:latin typeface="+mn-lt"/>
              </a:rPr>
              <a:t> Rep</a:t>
            </a:r>
            <a:r>
              <a:rPr lang="en-US" sz="800" b="0" dirty="0">
                <a:latin typeface="+mn-lt"/>
              </a:rPr>
              <a:t>. 2021;70(34):1163-1166. 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E05D60C-B1BA-4D15-83F5-41F2D4FD91B0}"/>
              </a:ext>
            </a:extLst>
          </p:cNvPr>
          <p:cNvSpPr txBox="1"/>
          <p:nvPr/>
        </p:nvSpPr>
        <p:spPr>
          <a:xfrm>
            <a:off x="2093008" y="1433067"/>
            <a:ext cx="9861981" cy="11387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1" indent="-173736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Studie prokázaly vysokou </a:t>
            </a:r>
            <a:r>
              <a:rPr kumimoji="0" lang="cs-CZ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efektivitu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mRNA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vakcíny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84-96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% 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 druhé dávce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1-9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Efektivita jedné dávky je pouze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63-79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%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8-11</a:t>
            </a: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Výsledky řady světových studií v různých regionech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40FE9A12-628D-480F-97B8-45DCEAE433DF}"/>
              </a:ext>
            </a:extLst>
          </p:cNvPr>
          <p:cNvSpPr txBox="1"/>
          <p:nvPr/>
        </p:nvSpPr>
        <p:spPr>
          <a:xfrm>
            <a:off x="2093007" y="2897448"/>
            <a:ext cx="9861981" cy="18928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0" indent="-173736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0" dirty="0" smtClean="0">
                <a:solidFill>
                  <a:prstClr val="black"/>
                </a:solidFill>
                <a:latin typeface="+mn-lt"/>
              </a:rPr>
              <a:t>Nástup a dominance varianty omikron významně ovlivnily efektivitu očkování a nárůst průlomových infekcí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12-17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728663" marR="0" lvl="2" indent="-285750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37-74% 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efektivita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mRNA v</a:t>
            </a:r>
            <a:r>
              <a:rPr kumimoji="0" lang="cs-CZ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akcíny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po booster dávce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/3</a:t>
            </a: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. dávka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proti omikron v řadě studií v různých regionech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728663" lvl="2" indent="-285750" defTabSz="914377" fontAlgn="auto">
              <a:spcBef>
                <a:spcPts val="300"/>
              </a:spcBef>
              <a:spcAft>
                <a:spcPts val="60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–"/>
              <a:defRPr/>
            </a:pPr>
            <a:r>
              <a:rPr lang="en-US" sz="2000" u="sng" dirty="0" smtClean="0">
                <a:solidFill>
                  <a:prstClr val="black"/>
                </a:solidFill>
                <a:latin typeface="+mn-lt"/>
              </a:rPr>
              <a:t>78–87%</a:t>
            </a:r>
            <a:r>
              <a:rPr lang="cs-CZ" sz="2000" u="sng" dirty="0" smtClean="0">
                <a:solidFill>
                  <a:prstClr val="black"/>
                </a:solidFill>
                <a:latin typeface="+mn-lt"/>
              </a:rPr>
              <a:t> efektivita po 3. dávce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v době dominance omikronu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6E7038D7-B38C-4184-902F-800F68D042D3}"/>
              </a:ext>
            </a:extLst>
          </p:cNvPr>
          <p:cNvSpPr txBox="1"/>
          <p:nvPr/>
        </p:nvSpPr>
        <p:spPr>
          <a:xfrm>
            <a:off x="2177619" y="5115882"/>
            <a:ext cx="980634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1" indent="-173736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cs-CZ" sz="2400" u="sng" dirty="0" smtClean="0">
                <a:solidFill>
                  <a:prstClr val="black"/>
                </a:solidFill>
                <a:latin typeface="+mn-lt"/>
              </a:rPr>
              <a:t>Rychlé vyvanutí efektivity </a:t>
            </a:r>
            <a:r>
              <a:rPr lang="cs-CZ" sz="2400" u="sng" dirty="0" err="1" smtClean="0">
                <a:solidFill>
                  <a:prstClr val="black"/>
                </a:solidFill>
                <a:latin typeface="+mn-lt"/>
              </a:rPr>
              <a:t>mRNA</a:t>
            </a:r>
            <a:r>
              <a:rPr lang="cs-CZ" sz="2400" u="sng" dirty="0" smtClean="0">
                <a:solidFill>
                  <a:prstClr val="black"/>
                </a:solidFill>
                <a:latin typeface="+mn-lt"/>
              </a:rPr>
              <a:t> vakcíny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proti </a:t>
            </a:r>
            <a:r>
              <a:rPr lang="cs-CZ" sz="2400" b="0" dirty="0">
                <a:solidFill>
                  <a:prstClr val="black"/>
                </a:solidFill>
                <a:latin typeface="+mn-lt"/>
              </a:rPr>
              <a:t>hospitalizacím a infekci</a:t>
            </a:r>
            <a:r>
              <a:rPr lang="en-US" sz="2400" b="0" baseline="30000" dirty="0">
                <a:solidFill>
                  <a:prstClr val="black"/>
                </a:solidFill>
                <a:latin typeface="+mn-lt"/>
              </a:rPr>
              <a:t>7,11,16-20</a:t>
            </a:r>
          </a:p>
        </p:txBody>
      </p:sp>
    </p:spTree>
    <p:extLst>
      <p:ext uri="{BB962C8B-B14F-4D97-AF65-F5344CB8AC3E}">
        <p14:creationId xmlns:p14="http://schemas.microsoft.com/office/powerpoint/2010/main" val="32645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291BC02-504C-497E-9E6E-82C088BD7AE2}"/>
              </a:ext>
            </a:extLst>
          </p:cNvPr>
          <p:cNvGrpSpPr/>
          <p:nvPr/>
        </p:nvGrpSpPr>
        <p:grpSpPr>
          <a:xfrm>
            <a:off x="547671" y="1770432"/>
            <a:ext cx="1016850" cy="1020808"/>
            <a:chOff x="3801326" y="1402685"/>
            <a:chExt cx="1016850" cy="1020808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A348C2F4-C44B-4F89-A4AD-C9AAB000CC13}"/>
                </a:ext>
              </a:extLst>
            </p:cNvPr>
            <p:cNvSpPr/>
            <p:nvPr/>
          </p:nvSpPr>
          <p:spPr>
            <a:xfrm>
              <a:off x="3801326" y="1402685"/>
              <a:ext cx="1016850" cy="1020808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7" name="Graphic 11" descr="Needle with solid fill">
              <a:extLst>
                <a:ext uri="{FF2B5EF4-FFF2-40B4-BE49-F238E27FC236}">
                  <a16:creationId xmlns:a16="http://schemas.microsoft.com/office/drawing/2014/main" id="{7FC78BF4-60CD-4454-9835-F5C473C0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3991" y="1552037"/>
              <a:ext cx="731520" cy="731520"/>
            </a:xfrm>
            <a:prstGeom prst="rect">
              <a:avLst/>
            </a:prstGeom>
          </p:spPr>
        </p:pic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D60092C7-0A21-439B-BCA9-D1AD87C3754B}"/>
              </a:ext>
            </a:extLst>
          </p:cNvPr>
          <p:cNvGrpSpPr/>
          <p:nvPr/>
        </p:nvGrpSpPr>
        <p:grpSpPr>
          <a:xfrm>
            <a:off x="589359" y="4855697"/>
            <a:ext cx="1039456" cy="1026514"/>
            <a:chOff x="3869463" y="4412619"/>
            <a:chExt cx="1039456" cy="1026514"/>
          </a:xfrm>
        </p:grpSpPr>
        <p:sp>
          <p:nvSpPr>
            <p:cNvPr id="9" name="Oval 18">
              <a:extLst>
                <a:ext uri="{FF2B5EF4-FFF2-40B4-BE49-F238E27FC236}">
                  <a16:creationId xmlns:a16="http://schemas.microsoft.com/office/drawing/2014/main" id="{9FF4FDD1-9584-4FD9-904D-27BBAB40DF56}"/>
                </a:ext>
              </a:extLst>
            </p:cNvPr>
            <p:cNvSpPr/>
            <p:nvPr/>
          </p:nvSpPr>
          <p:spPr>
            <a:xfrm>
              <a:off x="3882405" y="4412619"/>
              <a:ext cx="1026514" cy="1026514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0" name="Group 331">
              <a:extLst>
                <a:ext uri="{FF2B5EF4-FFF2-40B4-BE49-F238E27FC236}">
                  <a16:creationId xmlns:a16="http://schemas.microsoft.com/office/drawing/2014/main" id="{74535552-E24A-44E2-9AAA-9F92FD4884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69463" y="4509411"/>
              <a:ext cx="969763" cy="851979"/>
              <a:chOff x="5004" y="3616"/>
              <a:chExt cx="494" cy="434"/>
            </a:xfrm>
            <a:solidFill>
              <a:schemeClr val="tx2"/>
            </a:solidFill>
          </p:grpSpPr>
          <p:sp>
            <p:nvSpPr>
              <p:cNvPr id="11" name="Freeform 332">
                <a:extLst>
                  <a:ext uri="{FF2B5EF4-FFF2-40B4-BE49-F238E27FC236}">
                    <a16:creationId xmlns:a16="http://schemas.microsoft.com/office/drawing/2014/main" id="{1C0664BE-3829-4A06-93DD-B1D51A5F7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3" y="3616"/>
                <a:ext cx="295" cy="434"/>
              </a:xfrm>
              <a:custGeom>
                <a:avLst/>
                <a:gdLst>
                  <a:gd name="T0" fmla="*/ 7 w 201"/>
                  <a:gd name="T1" fmla="*/ 257 h 296"/>
                  <a:gd name="T2" fmla="*/ 74 w 201"/>
                  <a:gd name="T3" fmla="*/ 265 h 296"/>
                  <a:gd name="T4" fmla="*/ 169 w 201"/>
                  <a:gd name="T5" fmla="*/ 170 h 296"/>
                  <a:gd name="T6" fmla="*/ 107 w 201"/>
                  <a:gd name="T7" fmla="*/ 48 h 296"/>
                  <a:gd name="T8" fmla="*/ 18 w 201"/>
                  <a:gd name="T9" fmla="*/ 42 h 296"/>
                  <a:gd name="T10" fmla="*/ 10 w 201"/>
                  <a:gd name="T11" fmla="*/ 38 h 296"/>
                  <a:gd name="T12" fmla="*/ 22 w 201"/>
                  <a:gd name="T13" fmla="*/ 18 h 296"/>
                  <a:gd name="T14" fmla="*/ 188 w 201"/>
                  <a:gd name="T15" fmla="*/ 118 h 296"/>
                  <a:gd name="T16" fmla="*/ 146 w 201"/>
                  <a:gd name="T17" fmla="*/ 253 h 296"/>
                  <a:gd name="T18" fmla="*/ 7 w 201"/>
                  <a:gd name="T19" fmla="*/ 280 h 296"/>
                  <a:gd name="T20" fmla="*/ 2 w 201"/>
                  <a:gd name="T21" fmla="*/ 267 h 296"/>
                  <a:gd name="T22" fmla="*/ 2 w 201"/>
                  <a:gd name="T23" fmla="*/ 267 h 296"/>
                  <a:gd name="T24" fmla="*/ 7 w 201"/>
                  <a:gd name="T25" fmla="*/ 257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1" h="296">
                    <a:moveTo>
                      <a:pt x="7" y="257"/>
                    </a:moveTo>
                    <a:cubicBezTo>
                      <a:pt x="29" y="263"/>
                      <a:pt x="51" y="268"/>
                      <a:pt x="74" y="265"/>
                    </a:cubicBezTo>
                    <a:cubicBezTo>
                      <a:pt x="121" y="258"/>
                      <a:pt x="163" y="217"/>
                      <a:pt x="169" y="170"/>
                    </a:cubicBezTo>
                    <a:cubicBezTo>
                      <a:pt x="177" y="119"/>
                      <a:pt x="152" y="70"/>
                      <a:pt x="107" y="48"/>
                    </a:cubicBezTo>
                    <a:cubicBezTo>
                      <a:pt x="78" y="34"/>
                      <a:pt x="49" y="32"/>
                      <a:pt x="18" y="42"/>
                    </a:cubicBezTo>
                    <a:cubicBezTo>
                      <a:pt x="13" y="43"/>
                      <a:pt x="12" y="42"/>
                      <a:pt x="10" y="38"/>
                    </a:cubicBezTo>
                    <a:cubicBezTo>
                      <a:pt x="5" y="22"/>
                      <a:pt x="5" y="22"/>
                      <a:pt x="22" y="18"/>
                    </a:cubicBezTo>
                    <a:cubicBezTo>
                      <a:pt x="95" y="0"/>
                      <a:pt x="171" y="44"/>
                      <a:pt x="188" y="118"/>
                    </a:cubicBezTo>
                    <a:cubicBezTo>
                      <a:pt x="201" y="170"/>
                      <a:pt x="187" y="217"/>
                      <a:pt x="146" y="253"/>
                    </a:cubicBezTo>
                    <a:cubicBezTo>
                      <a:pt x="106" y="289"/>
                      <a:pt x="58" y="296"/>
                      <a:pt x="7" y="280"/>
                    </a:cubicBezTo>
                    <a:cubicBezTo>
                      <a:pt x="0" y="278"/>
                      <a:pt x="1" y="273"/>
                      <a:pt x="2" y="267"/>
                    </a:cubicBezTo>
                    <a:cubicBezTo>
                      <a:pt x="3" y="264"/>
                      <a:pt x="2" y="269"/>
                      <a:pt x="2" y="267"/>
                    </a:cubicBezTo>
                    <a:cubicBezTo>
                      <a:pt x="3" y="263"/>
                      <a:pt x="3" y="257"/>
                      <a:pt x="7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333">
                <a:extLst>
                  <a:ext uri="{FF2B5EF4-FFF2-40B4-BE49-F238E27FC236}">
                    <a16:creationId xmlns:a16="http://schemas.microsoft.com/office/drawing/2014/main" id="{67E607F9-2155-4E92-86D8-793C56568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738"/>
                <a:ext cx="135" cy="209"/>
              </a:xfrm>
              <a:custGeom>
                <a:avLst/>
                <a:gdLst>
                  <a:gd name="T0" fmla="*/ 0 w 92"/>
                  <a:gd name="T1" fmla="*/ 69 h 143"/>
                  <a:gd name="T2" fmla="*/ 7 w 92"/>
                  <a:gd name="T3" fmla="*/ 53 h 143"/>
                  <a:gd name="T4" fmla="*/ 51 w 92"/>
                  <a:gd name="T5" fmla="*/ 6 h 143"/>
                  <a:gd name="T6" fmla="*/ 54 w 92"/>
                  <a:gd name="T7" fmla="*/ 3 h 143"/>
                  <a:gd name="T8" fmla="*/ 66 w 92"/>
                  <a:gd name="T9" fmla="*/ 3 h 143"/>
                  <a:gd name="T10" fmla="*/ 67 w 92"/>
                  <a:gd name="T11" fmla="*/ 14 h 143"/>
                  <a:gd name="T12" fmla="*/ 43 w 92"/>
                  <a:gd name="T13" fmla="*/ 60 h 143"/>
                  <a:gd name="T14" fmla="*/ 44 w 92"/>
                  <a:gd name="T15" fmla="*/ 75 h 143"/>
                  <a:gd name="T16" fmla="*/ 84 w 92"/>
                  <a:gd name="T17" fmla="*/ 123 h 143"/>
                  <a:gd name="T18" fmla="*/ 89 w 92"/>
                  <a:gd name="T19" fmla="*/ 131 h 143"/>
                  <a:gd name="T20" fmla="*/ 87 w 92"/>
                  <a:gd name="T21" fmla="*/ 140 h 143"/>
                  <a:gd name="T22" fmla="*/ 77 w 92"/>
                  <a:gd name="T23" fmla="*/ 140 h 143"/>
                  <a:gd name="T24" fmla="*/ 6 w 92"/>
                  <a:gd name="T25" fmla="*/ 83 h 143"/>
                  <a:gd name="T26" fmla="*/ 0 w 92"/>
                  <a:gd name="T27" fmla="*/ 6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" h="143">
                    <a:moveTo>
                      <a:pt x="0" y="69"/>
                    </a:moveTo>
                    <a:cubicBezTo>
                      <a:pt x="0" y="62"/>
                      <a:pt x="2" y="57"/>
                      <a:pt x="7" y="53"/>
                    </a:cubicBezTo>
                    <a:cubicBezTo>
                      <a:pt x="21" y="37"/>
                      <a:pt x="36" y="22"/>
                      <a:pt x="51" y="6"/>
                    </a:cubicBezTo>
                    <a:cubicBezTo>
                      <a:pt x="52" y="5"/>
                      <a:pt x="53" y="4"/>
                      <a:pt x="54" y="3"/>
                    </a:cubicBezTo>
                    <a:cubicBezTo>
                      <a:pt x="58" y="0"/>
                      <a:pt x="62" y="0"/>
                      <a:pt x="66" y="3"/>
                    </a:cubicBezTo>
                    <a:cubicBezTo>
                      <a:pt x="70" y="6"/>
                      <a:pt x="69" y="10"/>
                      <a:pt x="67" y="14"/>
                    </a:cubicBezTo>
                    <a:cubicBezTo>
                      <a:pt x="59" y="29"/>
                      <a:pt x="51" y="45"/>
                      <a:pt x="43" y="60"/>
                    </a:cubicBezTo>
                    <a:cubicBezTo>
                      <a:pt x="39" y="66"/>
                      <a:pt x="39" y="69"/>
                      <a:pt x="44" y="75"/>
                    </a:cubicBezTo>
                    <a:cubicBezTo>
                      <a:pt x="58" y="91"/>
                      <a:pt x="71" y="107"/>
                      <a:pt x="84" y="123"/>
                    </a:cubicBezTo>
                    <a:cubicBezTo>
                      <a:pt x="86" y="126"/>
                      <a:pt x="87" y="128"/>
                      <a:pt x="89" y="131"/>
                    </a:cubicBezTo>
                    <a:cubicBezTo>
                      <a:pt x="92" y="135"/>
                      <a:pt x="90" y="138"/>
                      <a:pt x="87" y="140"/>
                    </a:cubicBezTo>
                    <a:cubicBezTo>
                      <a:pt x="84" y="143"/>
                      <a:pt x="80" y="143"/>
                      <a:pt x="77" y="140"/>
                    </a:cubicBezTo>
                    <a:cubicBezTo>
                      <a:pt x="53" y="121"/>
                      <a:pt x="30" y="102"/>
                      <a:pt x="6" y="83"/>
                    </a:cubicBezTo>
                    <a:cubicBezTo>
                      <a:pt x="2" y="79"/>
                      <a:pt x="0" y="74"/>
                      <a:pt x="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334">
                <a:extLst>
                  <a:ext uri="{FF2B5EF4-FFF2-40B4-BE49-F238E27FC236}">
                    <a16:creationId xmlns:a16="http://schemas.microsoft.com/office/drawing/2014/main" id="{ED1273EA-B498-40E6-82BE-65162D42D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0" y="3818"/>
                <a:ext cx="38" cy="39"/>
              </a:xfrm>
              <a:custGeom>
                <a:avLst/>
                <a:gdLst>
                  <a:gd name="T0" fmla="*/ 13 w 26"/>
                  <a:gd name="T1" fmla="*/ 0 h 26"/>
                  <a:gd name="T2" fmla="*/ 26 w 26"/>
                  <a:gd name="T3" fmla="*/ 13 h 26"/>
                  <a:gd name="T4" fmla="*/ 13 w 26"/>
                  <a:gd name="T5" fmla="*/ 26 h 26"/>
                  <a:gd name="T6" fmla="*/ 0 w 26"/>
                  <a:gd name="T7" fmla="*/ 13 h 26"/>
                  <a:gd name="T8" fmla="*/ 13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3" y="0"/>
                    </a:moveTo>
                    <a:cubicBezTo>
                      <a:pt x="20" y="0"/>
                      <a:pt x="25" y="6"/>
                      <a:pt x="26" y="13"/>
                    </a:cubicBezTo>
                    <a:cubicBezTo>
                      <a:pt x="26" y="20"/>
                      <a:pt x="20" y="26"/>
                      <a:pt x="13" y="26"/>
                    </a:cubicBezTo>
                    <a:cubicBezTo>
                      <a:pt x="6" y="26"/>
                      <a:pt x="0" y="21"/>
                      <a:pt x="0" y="13"/>
                    </a:cubicBezTo>
                    <a:cubicBezTo>
                      <a:pt x="0" y="6"/>
                      <a:pt x="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335">
                <a:extLst>
                  <a:ext uri="{FF2B5EF4-FFF2-40B4-BE49-F238E27FC236}">
                    <a16:creationId xmlns:a16="http://schemas.microsoft.com/office/drawing/2014/main" id="{6B607E47-FAE9-4C4A-8FF3-730021F7F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3949"/>
                <a:ext cx="38" cy="38"/>
              </a:xfrm>
              <a:custGeom>
                <a:avLst/>
                <a:gdLst>
                  <a:gd name="T0" fmla="*/ 25 w 26"/>
                  <a:gd name="T1" fmla="*/ 13 h 26"/>
                  <a:gd name="T2" fmla="*/ 13 w 26"/>
                  <a:gd name="T3" fmla="*/ 26 h 26"/>
                  <a:gd name="T4" fmla="*/ 0 w 26"/>
                  <a:gd name="T5" fmla="*/ 13 h 26"/>
                  <a:gd name="T6" fmla="*/ 13 w 26"/>
                  <a:gd name="T7" fmla="*/ 0 h 26"/>
                  <a:gd name="T8" fmla="*/ 25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5" y="13"/>
                    </a:moveTo>
                    <a:cubicBezTo>
                      <a:pt x="25" y="20"/>
                      <a:pt x="19" y="26"/>
                      <a:pt x="13" y="26"/>
                    </a:cubicBezTo>
                    <a:cubicBezTo>
                      <a:pt x="6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0"/>
                      <a:pt x="26" y="6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336">
                <a:extLst>
                  <a:ext uri="{FF2B5EF4-FFF2-40B4-BE49-F238E27FC236}">
                    <a16:creationId xmlns:a16="http://schemas.microsoft.com/office/drawing/2014/main" id="{3009433A-97B2-421E-AE89-5982BC1B5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" y="3688"/>
                <a:ext cx="38" cy="38"/>
              </a:xfrm>
              <a:custGeom>
                <a:avLst/>
                <a:gdLst>
                  <a:gd name="T0" fmla="*/ 25 w 26"/>
                  <a:gd name="T1" fmla="*/ 13 h 26"/>
                  <a:gd name="T2" fmla="*/ 12 w 26"/>
                  <a:gd name="T3" fmla="*/ 26 h 26"/>
                  <a:gd name="T4" fmla="*/ 0 w 26"/>
                  <a:gd name="T5" fmla="*/ 13 h 26"/>
                  <a:gd name="T6" fmla="*/ 13 w 26"/>
                  <a:gd name="T7" fmla="*/ 0 h 26"/>
                  <a:gd name="T8" fmla="*/ 25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25" y="13"/>
                    </a:moveTo>
                    <a:cubicBezTo>
                      <a:pt x="25" y="21"/>
                      <a:pt x="19" y="26"/>
                      <a:pt x="12" y="26"/>
                    </a:cubicBez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20" y="1"/>
                      <a:pt x="26" y="6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337">
                <a:extLst>
                  <a:ext uri="{FF2B5EF4-FFF2-40B4-BE49-F238E27FC236}">
                    <a16:creationId xmlns:a16="http://schemas.microsoft.com/office/drawing/2014/main" id="{CD47D367-A772-4E6F-966F-F51ACF66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3675"/>
                <a:ext cx="195" cy="327"/>
              </a:xfrm>
              <a:custGeom>
                <a:avLst/>
                <a:gdLst>
                  <a:gd name="T0" fmla="*/ 126 w 133"/>
                  <a:gd name="T1" fmla="*/ 223 h 223"/>
                  <a:gd name="T2" fmla="*/ 62 w 133"/>
                  <a:gd name="T3" fmla="*/ 37 h 223"/>
                  <a:gd name="T4" fmla="*/ 39 w 133"/>
                  <a:gd name="T5" fmla="*/ 22 h 223"/>
                  <a:gd name="T6" fmla="*/ 131 w 133"/>
                  <a:gd name="T7" fmla="*/ 0 h 223"/>
                  <a:gd name="T8" fmla="*/ 133 w 133"/>
                  <a:gd name="T9" fmla="*/ 83 h 223"/>
                  <a:gd name="T10" fmla="*/ 107 w 133"/>
                  <a:gd name="T11" fmla="*/ 66 h 223"/>
                  <a:gd name="T12" fmla="*/ 126 w 133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23">
                    <a:moveTo>
                      <a:pt x="126" y="223"/>
                    </a:moveTo>
                    <a:cubicBezTo>
                      <a:pt x="126" y="223"/>
                      <a:pt x="0" y="166"/>
                      <a:pt x="62" y="37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83"/>
                      <a:pt x="133" y="83"/>
                      <a:pt x="133" y="83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7" y="66"/>
                      <a:pt x="64" y="112"/>
                      <a:pt x="126" y="2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37">
            <a:extLst>
              <a:ext uri="{FF2B5EF4-FFF2-40B4-BE49-F238E27FC236}">
                <a16:creationId xmlns:a16="http://schemas.microsoft.com/office/drawing/2014/main" id="{7D1A6ECF-8CB3-4869-A371-85CAB60DB506}"/>
              </a:ext>
            </a:extLst>
          </p:cNvPr>
          <p:cNvGrpSpPr/>
          <p:nvPr/>
        </p:nvGrpSpPr>
        <p:grpSpPr>
          <a:xfrm>
            <a:off x="561186" y="3577177"/>
            <a:ext cx="1005840" cy="1005840"/>
            <a:chOff x="4296923" y="4813943"/>
            <a:chExt cx="1005840" cy="1005840"/>
          </a:xfrm>
        </p:grpSpPr>
        <p:sp>
          <p:nvSpPr>
            <p:cNvPr id="18" name="Oval 38">
              <a:extLst>
                <a:ext uri="{FF2B5EF4-FFF2-40B4-BE49-F238E27FC236}">
                  <a16:creationId xmlns:a16="http://schemas.microsoft.com/office/drawing/2014/main" id="{ADFE0F58-F153-4D71-BDA4-2A798C3F8C09}"/>
                </a:ext>
              </a:extLst>
            </p:cNvPr>
            <p:cNvSpPr/>
            <p:nvPr/>
          </p:nvSpPr>
          <p:spPr>
            <a:xfrm>
              <a:off x="4296923" y="4813943"/>
              <a:ext cx="1005840" cy="100584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 39">
              <a:extLst>
                <a:ext uri="{FF2B5EF4-FFF2-40B4-BE49-F238E27FC236}">
                  <a16:creationId xmlns:a16="http://schemas.microsoft.com/office/drawing/2014/main" id="{ADF9415E-2A01-4F27-A828-25C98E822553}"/>
                </a:ext>
              </a:extLst>
            </p:cNvPr>
            <p:cNvGrpSpPr/>
            <p:nvPr/>
          </p:nvGrpSpPr>
          <p:grpSpPr>
            <a:xfrm>
              <a:off x="4342643" y="4967044"/>
              <a:ext cx="914399" cy="797144"/>
              <a:chOff x="670156" y="4087657"/>
              <a:chExt cx="1433103" cy="1304827"/>
            </a:xfrm>
          </p:grpSpPr>
          <p:sp>
            <p:nvSpPr>
              <p:cNvPr id="20" name="Rectangle: Rounded Corners 40">
                <a:extLst>
                  <a:ext uri="{FF2B5EF4-FFF2-40B4-BE49-F238E27FC236}">
                    <a16:creationId xmlns:a16="http://schemas.microsoft.com/office/drawing/2014/main" id="{9295CA96-9F76-45C9-9D9C-69329E323B80}"/>
                  </a:ext>
                </a:extLst>
              </p:cNvPr>
              <p:cNvSpPr/>
              <p:nvPr/>
            </p:nvSpPr>
            <p:spPr>
              <a:xfrm>
                <a:off x="884739" y="4087657"/>
                <a:ext cx="1003936" cy="100000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Ο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22908B66-D9BD-493E-B971-D83AB0E0CD7C}"/>
                  </a:ext>
                </a:extLst>
              </p:cNvPr>
              <p:cNvSpPr/>
              <p:nvPr/>
            </p:nvSpPr>
            <p:spPr>
              <a:xfrm>
                <a:off x="670156" y="5087662"/>
                <a:ext cx="1433103" cy="304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4E82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rPr>
                  <a:t>OMICRON</a:t>
                </a: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6499AAA5-BC9C-4D7B-8093-8AAEE0CE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-147162"/>
            <a:ext cx="12039600" cy="143675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+mn-lt"/>
              </a:rPr>
              <a:t>Reálná evidence efektivity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mRNA </a:t>
            </a:r>
            <a:r>
              <a:rPr lang="cs-CZ" b="1" dirty="0" smtClean="0">
                <a:latin typeface="+mn-lt"/>
              </a:rPr>
              <a:t>(</a:t>
            </a:r>
            <a:r>
              <a:rPr lang="cs-CZ" b="1" dirty="0" err="1" smtClean="0">
                <a:latin typeface="+mn-lt"/>
              </a:rPr>
              <a:t>Comirnaty</a:t>
            </a:r>
            <a:r>
              <a:rPr lang="cs-CZ" b="1" dirty="0" smtClean="0">
                <a:latin typeface="+mn-lt"/>
              </a:rPr>
              <a:t>) vakcín ze světových dat</a:t>
            </a:r>
            <a:endParaRPr lang="en-US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876416" y="6485480"/>
            <a:ext cx="7301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800" b="0" dirty="0" smtClean="0">
                <a:latin typeface="+mn-lt"/>
              </a:rPr>
              <a:t>1.Tartof SY et al. </a:t>
            </a:r>
            <a:r>
              <a:rPr lang="cs-CZ" sz="800" b="0" dirty="0" err="1" smtClean="0">
                <a:latin typeface="+mn-lt"/>
              </a:rPr>
              <a:t>LaNCET</a:t>
            </a:r>
            <a:r>
              <a:rPr lang="cs-CZ" sz="800" b="0" dirty="0" smtClean="0">
                <a:latin typeface="+mn-lt"/>
              </a:rPr>
              <a:t> 2021;398(10309):</a:t>
            </a:r>
            <a:r>
              <a:rPr lang="cs-CZ" sz="800" b="0" dirty="0">
                <a:latin typeface="+mn-lt"/>
              </a:rPr>
              <a:t>1407-1416. </a:t>
            </a:r>
            <a:r>
              <a:rPr lang="cs-CZ" sz="800" b="0" dirty="0" err="1">
                <a:latin typeface="+mn-lt"/>
              </a:rPr>
              <a:t>DOI:https</a:t>
            </a:r>
            <a:r>
              <a:rPr lang="cs-CZ" sz="800" b="0" dirty="0">
                <a:latin typeface="+mn-lt"/>
              </a:rPr>
              <a:t>://</a:t>
            </a:r>
            <a:r>
              <a:rPr lang="cs-CZ" sz="800" b="0" dirty="0" smtClean="0">
                <a:latin typeface="+mn-lt"/>
              </a:rPr>
              <a:t>doi.org/10.1016/S0140-6736(21)02183-8; 2.Dagan N et al. N </a:t>
            </a:r>
            <a:r>
              <a:rPr lang="cs-CZ" sz="800" b="0" dirty="0" err="1" smtClean="0">
                <a:latin typeface="+mn-lt"/>
              </a:rPr>
              <a:t>Engl</a:t>
            </a:r>
            <a:r>
              <a:rPr lang="cs-CZ" sz="800" b="0" dirty="0" smtClean="0">
                <a:latin typeface="+mn-lt"/>
              </a:rPr>
              <a:t> J Med 2021;384(15):1412-1423; 3.</a:t>
            </a:r>
            <a:r>
              <a:rPr lang="da-DK" sz="800" b="0" dirty="0">
                <a:latin typeface="+mn-lt"/>
              </a:rPr>
              <a:t> Magen O. et al. NEJM 2022;DOI: </a:t>
            </a:r>
            <a:r>
              <a:rPr lang="da-DK" sz="800" b="0" dirty="0" smtClean="0">
                <a:latin typeface="+mn-lt"/>
              </a:rPr>
              <a:t>10.1056/NEJMoa2201688</a:t>
            </a:r>
            <a:r>
              <a:rPr lang="cs-CZ" sz="800" b="0" dirty="0" smtClean="0">
                <a:latin typeface="+mn-lt"/>
              </a:rPr>
              <a:t>. 4.Kuodi P. et al. </a:t>
            </a:r>
            <a:r>
              <a:rPr lang="cs-CZ" sz="800" b="0" dirty="0" err="1" smtClean="0">
                <a:latin typeface="+mn-lt"/>
              </a:rPr>
              <a:t>Npj</a:t>
            </a:r>
            <a:r>
              <a:rPr lang="cs-CZ" sz="800" b="0" dirty="0" smtClean="0">
                <a:latin typeface="+mn-lt"/>
              </a:rPr>
              <a:t> </a:t>
            </a:r>
            <a:r>
              <a:rPr lang="cs-CZ" sz="800" b="0" dirty="0" err="1" smtClean="0">
                <a:latin typeface="+mn-lt"/>
              </a:rPr>
              <a:t>Vaccines</a:t>
            </a:r>
            <a:r>
              <a:rPr lang="cs-CZ" sz="800" b="0" dirty="0">
                <a:latin typeface="+mn-lt"/>
              </a:rPr>
              <a:t> </a:t>
            </a:r>
            <a:r>
              <a:rPr lang="cs-CZ" sz="800" b="0" dirty="0" smtClean="0">
                <a:latin typeface="+mn-lt"/>
              </a:rPr>
              <a:t>2022;7(1):</a:t>
            </a:r>
            <a:r>
              <a:rPr lang="cs-CZ" sz="800" b="0" dirty="0">
                <a:latin typeface="+mn-lt"/>
              </a:rPr>
              <a:t>101. </a:t>
            </a:r>
            <a:r>
              <a:rPr lang="cs-CZ" sz="800" b="0" dirty="0" smtClean="0">
                <a:latin typeface="+mn-lt"/>
              </a:rPr>
              <a:t>DOI 10.1038/s41541-022-00526-5 </a:t>
            </a:r>
            <a:endParaRPr lang="en-US" sz="800" b="0" dirty="0">
              <a:latin typeface="+mn-lt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E05D60C-B1BA-4D15-83F5-41F2D4FD91B0}"/>
              </a:ext>
            </a:extLst>
          </p:cNvPr>
          <p:cNvSpPr txBox="1"/>
          <p:nvPr/>
        </p:nvSpPr>
        <p:spPr>
          <a:xfrm>
            <a:off x="1978339" y="1340975"/>
            <a:ext cx="10055589" cy="19851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1" indent="-173736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Studie prokázaly vysokou </a:t>
            </a:r>
            <a:r>
              <a:rPr kumimoji="0" lang="cs-CZ" sz="240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efektivitu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mRNA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vakcíny </a:t>
            </a:r>
            <a:r>
              <a:rPr lang="cs-CZ" sz="2400" u="sng" dirty="0">
                <a:solidFill>
                  <a:prstClr val="black"/>
                </a:solidFill>
                <a:latin typeface="+mn-lt"/>
              </a:rPr>
              <a:t>73</a:t>
            </a:r>
            <a:r>
              <a:rPr lang="en-US" sz="2400" u="sng" dirty="0">
                <a:solidFill>
                  <a:prstClr val="black"/>
                </a:solidFill>
                <a:latin typeface="+mn-lt"/>
              </a:rPr>
              <a:t>-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9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0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% </a:t>
            </a:r>
            <a:r>
              <a:rPr kumimoji="0" lang="cs-CZ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po druhé dávce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46% efektivita po první dávce a 92% po druhé dávce proti infekci, 74 % a 87 % proti hospitalizaci a 62 % a 92 % proti těžkému průběhu</a:t>
            </a:r>
            <a:r>
              <a:rPr lang="cs-CZ" sz="2000" b="0" baseline="30000" dirty="0" smtClean="0">
                <a:solidFill>
                  <a:prstClr val="black"/>
                </a:solidFill>
                <a:latin typeface="+mn-lt"/>
              </a:rPr>
              <a:t>2</a:t>
            </a: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95% účinnost ze studií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po druhé dávce</a:t>
            </a: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U 60+ let efektivita 4 dávek: 55 % proti infekci, 68 % hospitalizaci, 62 % závažný, 74 % úmrtí</a:t>
            </a:r>
            <a:r>
              <a:rPr lang="cs-CZ" sz="2000" b="0" baseline="30000" dirty="0" smtClean="0">
                <a:solidFill>
                  <a:prstClr val="black"/>
                </a:solidFill>
                <a:latin typeface="+mn-lt"/>
              </a:rPr>
              <a:t>3</a:t>
            </a:r>
            <a:endParaRPr kumimoji="0" lang="cs-CZ" sz="2000" b="0" i="0" u="none" strike="noStrike" kern="120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457200" marR="0" lvl="2" indent="-173736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–"/>
              <a:tabLst/>
              <a:defRPr/>
            </a:pP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2 dávky snižují riziko </a:t>
            </a:r>
            <a:r>
              <a:rPr lang="cs-CZ" sz="2000" b="0" dirty="0" err="1" smtClean="0">
                <a:solidFill>
                  <a:prstClr val="black"/>
                </a:solidFill>
                <a:latin typeface="+mn-lt"/>
              </a:rPr>
              <a:t>postakutních</a:t>
            </a:r>
            <a:r>
              <a:rPr lang="cs-CZ" sz="2000" b="0" dirty="0" smtClean="0">
                <a:solidFill>
                  <a:prstClr val="black"/>
                </a:solidFill>
                <a:latin typeface="+mn-lt"/>
              </a:rPr>
              <a:t> příznaků a mají ochranný efekt na „dlouhý“ covid-19</a:t>
            </a:r>
            <a:r>
              <a:rPr lang="cs-CZ" sz="2000" b="0" baseline="30000" dirty="0">
                <a:solidFill>
                  <a:prstClr val="black"/>
                </a:solidFill>
                <a:latin typeface="+mn-lt"/>
              </a:rPr>
              <a:t>4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40FE9A12-628D-480F-97B8-45DCEAE433DF}"/>
              </a:ext>
            </a:extLst>
          </p:cNvPr>
          <p:cNvSpPr txBox="1"/>
          <p:nvPr/>
        </p:nvSpPr>
        <p:spPr>
          <a:xfrm>
            <a:off x="1832112" y="3878546"/>
            <a:ext cx="9861981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0" indent="-173736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E3183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400" b="0" dirty="0" smtClean="0">
                <a:solidFill>
                  <a:prstClr val="black"/>
                </a:solidFill>
                <a:latin typeface="+mn-lt"/>
              </a:rPr>
              <a:t>Nástup a dominance varianty omikron významně ovlivnila efektivitu očkování a nárůst průlomových infekcí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6E7038D7-B38C-4184-902F-800F68D042D3}"/>
              </a:ext>
            </a:extLst>
          </p:cNvPr>
          <p:cNvSpPr txBox="1"/>
          <p:nvPr/>
        </p:nvSpPr>
        <p:spPr>
          <a:xfrm>
            <a:off x="1832112" y="5202646"/>
            <a:ext cx="9979389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marR="0" lvl="1" indent="-173736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31837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cs-CZ" sz="2400" u="sng" dirty="0" smtClean="0">
                <a:solidFill>
                  <a:prstClr val="black"/>
                </a:solidFill>
                <a:latin typeface="+mn-lt"/>
              </a:rPr>
              <a:t>Vyvanutí efektivity </a:t>
            </a:r>
            <a:r>
              <a:rPr lang="cs-CZ" sz="2400" u="sng" dirty="0" err="1" smtClean="0">
                <a:solidFill>
                  <a:prstClr val="black"/>
                </a:solidFill>
                <a:latin typeface="+mn-lt"/>
              </a:rPr>
              <a:t>mRNA</a:t>
            </a:r>
            <a:r>
              <a:rPr lang="cs-CZ" sz="2400" u="sng" dirty="0" smtClean="0">
                <a:solidFill>
                  <a:prstClr val="black"/>
                </a:solidFill>
                <a:latin typeface="+mn-lt"/>
              </a:rPr>
              <a:t> vakcíny po 6 měsících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proti </a:t>
            </a:r>
            <a:r>
              <a:rPr lang="cs-CZ" sz="2400" b="0" dirty="0">
                <a:solidFill>
                  <a:prstClr val="black"/>
                </a:solidFill>
                <a:latin typeface="+mn-lt"/>
              </a:rPr>
              <a:t>hospitalizacím a </a:t>
            </a:r>
            <a:r>
              <a:rPr lang="cs-CZ" sz="2400" b="0" dirty="0" smtClean="0">
                <a:solidFill>
                  <a:prstClr val="black"/>
                </a:solidFill>
                <a:latin typeface="+mn-lt"/>
              </a:rPr>
              <a:t>infekci</a:t>
            </a:r>
            <a:r>
              <a:rPr lang="cs-CZ" sz="2400" b="0" baseline="30000" dirty="0" smtClean="0">
                <a:solidFill>
                  <a:prstClr val="black"/>
                </a:solidFill>
                <a:latin typeface="+mn-lt"/>
              </a:rPr>
              <a:t>1</a:t>
            </a:r>
            <a:endParaRPr lang="en-US" sz="2400" b="0" baseline="300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185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11049000" cy="8382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+mn-lt"/>
              </a:rPr>
              <a:t>Heterologní schémata – přednost </a:t>
            </a:r>
            <a:r>
              <a:rPr lang="cs-CZ" sz="4000" b="1" dirty="0" err="1" smtClean="0">
                <a:latin typeface="+mn-lt"/>
              </a:rPr>
              <a:t>mRNA</a:t>
            </a:r>
            <a:r>
              <a:rPr lang="cs-CZ" sz="4000" b="1" dirty="0" smtClean="0">
                <a:latin typeface="+mn-lt"/>
              </a:rPr>
              <a:t> vakcín</a:t>
            </a:r>
            <a:endParaRPr lang="cs-CZ" sz="4000" b="1" dirty="0">
              <a:latin typeface="+mn-lt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CBFBD44-EC05-4FD7-8406-4CC4285E859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86400" y="6400800"/>
            <a:ext cx="6515099" cy="3353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1.Atmar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RL, et al.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N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Engl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 J Med. </a:t>
            </a:r>
            <a:r>
              <a:rPr kumimoji="0" lang="en-US" sz="1000" b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cs typeface="Arial" panose="020B0604020202020204" pitchFamily="34" charset="0"/>
              </a:rPr>
              <a:t>2022. DOI: 10.1056/NEJMoa2116414. Online ahead of print.  </a:t>
            </a:r>
            <a:r>
              <a:rPr lang="en-US" sz="1000" dirty="0">
                <a:solidFill>
                  <a:srgbClr val="404040"/>
                </a:solidFill>
              </a:rPr>
              <a:t>2. </a:t>
            </a:r>
            <a:r>
              <a:rPr lang="en-US" sz="1000" dirty="0">
                <a:cs typeface="Calibri" panose="020F0502020204030204" pitchFamily="34" charset="0"/>
              </a:rPr>
              <a:t>Munro APS, et al. </a:t>
            </a:r>
            <a:r>
              <a:rPr lang="en-US" sz="1000" i="1" dirty="0">
                <a:cs typeface="Calibri" panose="020F0502020204030204" pitchFamily="34" charset="0"/>
              </a:rPr>
              <a:t>Lancet.</a:t>
            </a:r>
            <a:r>
              <a:rPr lang="en-US" sz="1000" dirty="0">
                <a:cs typeface="Calibri" panose="020F0502020204030204" pitchFamily="34" charset="0"/>
              </a:rPr>
              <a:t> </a:t>
            </a:r>
            <a:r>
              <a:rPr lang="en-US" sz="1000" dirty="0" smtClean="0">
                <a:cs typeface="Calibri" panose="020F0502020204030204" pitchFamily="34" charset="0"/>
              </a:rPr>
              <a:t>2021</a:t>
            </a:r>
            <a:r>
              <a:rPr lang="en-US" sz="1000" dirty="0">
                <a:cs typeface="Calibri" panose="020F0502020204030204" pitchFamily="34" charset="0"/>
              </a:rPr>
              <a:t>. </a:t>
            </a:r>
            <a:r>
              <a:rPr lang="en-US" sz="1000" dirty="0">
                <a:cs typeface="Calibri" panose="020F0502020204030204" pitchFamily="34" charset="0"/>
                <a:hlinkClick r:id="rId3"/>
              </a:rPr>
              <a:t>https://doi.org/10.1016/S0140-6736(21)02717-3</a:t>
            </a:r>
            <a:r>
              <a:rPr lang="en-US" sz="1000" dirty="0">
                <a:cs typeface="Calibri" panose="020F0502020204030204" pitchFamily="34" charset="0"/>
              </a:rPr>
              <a:t>. </a:t>
            </a:r>
            <a:r>
              <a:rPr lang="en-GB" sz="1000" dirty="0"/>
              <a:t>3.</a:t>
            </a:r>
            <a:r>
              <a:rPr lang="en-US" sz="1000" dirty="0">
                <a:cs typeface="Calibri" panose="020F0502020204030204" pitchFamily="34" charset="0"/>
              </a:rPr>
              <a:t> </a:t>
            </a:r>
            <a:r>
              <a:rPr lang="en-US" sz="1000" dirty="0"/>
              <a:t>Stuart ASV, et al. </a:t>
            </a:r>
            <a:r>
              <a:rPr lang="en-US" sz="1000" i="1" dirty="0"/>
              <a:t>Lancet.</a:t>
            </a:r>
            <a:r>
              <a:rPr lang="en-US" sz="1000" dirty="0"/>
              <a:t> </a:t>
            </a:r>
            <a:r>
              <a:rPr lang="en-US" sz="1000" dirty="0" smtClean="0"/>
              <a:t>2022;399(10319</a:t>
            </a:r>
            <a:r>
              <a:rPr lang="en-US" sz="1000" dirty="0"/>
              <a:t>):36-49.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E05D60C-B1BA-4D15-83F5-41F2D4FD91B0}"/>
              </a:ext>
            </a:extLst>
          </p:cNvPr>
          <p:cNvSpPr txBox="1"/>
          <p:nvPr/>
        </p:nvSpPr>
        <p:spPr>
          <a:xfrm>
            <a:off x="2438400" y="1754443"/>
            <a:ext cx="9144000" cy="8617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lvl="3" indent="-173736" defTabSz="914377">
              <a:spcBef>
                <a:spcPts val="4000"/>
              </a:spcBef>
              <a:spcAft>
                <a:spcPts val="600"/>
              </a:spcAft>
              <a:buClr>
                <a:srgbClr val="E31837"/>
              </a:buClr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Klinické studie hodnotily heterologní schéma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primovakcinace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 také posilovacích dávek se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schválenými covid-19 vakcínami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*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291BC02-504C-497E-9E6E-82C088BD7AE2}"/>
              </a:ext>
            </a:extLst>
          </p:cNvPr>
          <p:cNvGrpSpPr/>
          <p:nvPr/>
        </p:nvGrpSpPr>
        <p:grpSpPr>
          <a:xfrm>
            <a:off x="1001142" y="3031855"/>
            <a:ext cx="1016850" cy="1020808"/>
            <a:chOff x="3801326" y="1402685"/>
            <a:chExt cx="1016850" cy="1020808"/>
          </a:xfrm>
        </p:grpSpPr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A348C2F4-C44B-4F89-A4AD-C9AAB000CC13}"/>
                </a:ext>
              </a:extLst>
            </p:cNvPr>
            <p:cNvSpPr/>
            <p:nvPr/>
          </p:nvSpPr>
          <p:spPr>
            <a:xfrm>
              <a:off x="3801326" y="1402685"/>
              <a:ext cx="1016850" cy="1020808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Graphic 11" descr="Needle with solid fill">
              <a:extLst>
                <a:ext uri="{FF2B5EF4-FFF2-40B4-BE49-F238E27FC236}">
                  <a16:creationId xmlns:a16="http://schemas.microsoft.com/office/drawing/2014/main" id="{7FC78BF4-60CD-4454-9835-F5C473C0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43991" y="1552037"/>
              <a:ext cx="731520" cy="731520"/>
            </a:xfrm>
            <a:prstGeom prst="rect">
              <a:avLst/>
            </a:prstGeom>
          </p:spPr>
        </p:pic>
      </p:grpSp>
      <p:grpSp>
        <p:nvGrpSpPr>
          <p:cNvPr id="10" name="Group 31">
            <a:extLst>
              <a:ext uri="{FF2B5EF4-FFF2-40B4-BE49-F238E27FC236}">
                <a16:creationId xmlns:a16="http://schemas.microsoft.com/office/drawing/2014/main" id="{6A2B3A1B-F3E7-4856-A92E-1E849DA47CE1}"/>
              </a:ext>
            </a:extLst>
          </p:cNvPr>
          <p:cNvGrpSpPr/>
          <p:nvPr/>
        </p:nvGrpSpPr>
        <p:grpSpPr>
          <a:xfrm>
            <a:off x="991478" y="4455790"/>
            <a:ext cx="1026514" cy="1026514"/>
            <a:chOff x="1064028" y="4744109"/>
            <a:chExt cx="1026514" cy="1026514"/>
          </a:xfrm>
        </p:grpSpPr>
        <p:sp>
          <p:nvSpPr>
            <p:cNvPr id="11" name="Oval 32">
              <a:extLst>
                <a:ext uri="{FF2B5EF4-FFF2-40B4-BE49-F238E27FC236}">
                  <a16:creationId xmlns:a16="http://schemas.microsoft.com/office/drawing/2014/main" id="{64020961-CF45-4216-A4A0-26CEB13122AB}"/>
                </a:ext>
              </a:extLst>
            </p:cNvPr>
            <p:cNvSpPr/>
            <p:nvPr/>
          </p:nvSpPr>
          <p:spPr>
            <a:xfrm>
              <a:off x="1064028" y="4744109"/>
              <a:ext cx="1026514" cy="1026514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Graphic 33" descr="Medical with solid fill">
              <a:extLst>
                <a:ext uri="{FF2B5EF4-FFF2-40B4-BE49-F238E27FC236}">
                  <a16:creationId xmlns:a16="http://schemas.microsoft.com/office/drawing/2014/main" id="{EC15688E-5FCC-448F-9550-891DA2C0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21750" y="4800166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34">
            <a:extLst>
              <a:ext uri="{FF2B5EF4-FFF2-40B4-BE49-F238E27FC236}">
                <a16:creationId xmlns:a16="http://schemas.microsoft.com/office/drawing/2014/main" id="{4ECEA2EC-1D96-43E1-87FB-746E6B7FBC33}"/>
              </a:ext>
            </a:extLst>
          </p:cNvPr>
          <p:cNvGrpSpPr/>
          <p:nvPr/>
        </p:nvGrpSpPr>
        <p:grpSpPr>
          <a:xfrm>
            <a:off x="964282" y="1639986"/>
            <a:ext cx="1026514" cy="1026514"/>
            <a:chOff x="354939" y="2420272"/>
            <a:chExt cx="914400" cy="914400"/>
          </a:xfrm>
        </p:grpSpPr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BDF38DC0-79A2-4B8B-8122-84C3F2DB45A8}"/>
                </a:ext>
              </a:extLst>
            </p:cNvPr>
            <p:cNvSpPr/>
            <p:nvPr/>
          </p:nvSpPr>
          <p:spPr>
            <a:xfrm>
              <a:off x="354939" y="24202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Graphic 36" descr="Magnifying glass with solid fill">
              <a:extLst>
                <a:ext uri="{FF2B5EF4-FFF2-40B4-BE49-F238E27FC236}">
                  <a16:creationId xmlns:a16="http://schemas.microsoft.com/office/drawing/2014/main" id="{6BAC4FAE-7739-4552-B1C0-C54AF7A5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35780" y="2488598"/>
              <a:ext cx="710341" cy="710341"/>
            </a:xfrm>
            <a:prstGeom prst="rect">
              <a:avLst/>
            </a:prstGeom>
          </p:spPr>
        </p:pic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669A7487-D228-45BC-87CA-B8004F47FD9F}"/>
              </a:ext>
            </a:extLst>
          </p:cNvPr>
          <p:cNvSpPr txBox="1"/>
          <p:nvPr/>
        </p:nvSpPr>
        <p:spPr>
          <a:xfrm>
            <a:off x="2410428" y="4348781"/>
            <a:ext cx="9591071" cy="14311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lvl="3" indent="-173736" defTabSz="914377">
              <a:spcBef>
                <a:spcPts val="4000"/>
              </a:spcBef>
              <a:spcAft>
                <a:spcPts val="600"/>
              </a:spcAft>
              <a:buClr>
                <a:srgbClr val="E31837"/>
              </a:buClr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Bolestivost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 místě vpichu, bolesti hlavy a myalgie byly nejčastější nežádoucím účinkem po aplikaci heterologních schémat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lvl="5" indent="-173736" defTabSz="914377">
              <a:spcAft>
                <a:spcPts val="600"/>
              </a:spcAft>
              <a:buClr>
                <a:srgbClr val="E31837"/>
              </a:buClr>
              <a:buFont typeface="Arial" panose="020B0604020202020204" pitchFamily="34" charset="0"/>
              <a:buChar char="–"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</a:rPr>
              <a:t>Ve studii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</a:rPr>
              <a:t>Com-COV-2 </a:t>
            </a:r>
            <a:r>
              <a:rPr lang="cs-CZ" b="0" dirty="0" smtClean="0">
                <a:solidFill>
                  <a:srgbClr val="404040"/>
                </a:solidFill>
                <a:latin typeface="+mn-lt"/>
              </a:rPr>
              <a:t>,</a:t>
            </a:r>
            <a:r>
              <a:rPr lang="cs-CZ" b="0" dirty="0">
                <a:solidFill>
                  <a:srgbClr val="404040"/>
                </a:solidFill>
                <a:latin typeface="+mn-lt"/>
                <a:cs typeface="+mn-cs"/>
              </a:rPr>
              <a:t> </a:t>
            </a:r>
            <a:r>
              <a:rPr lang="cs-CZ" b="0" dirty="0" smtClean="0">
                <a:solidFill>
                  <a:srgbClr val="404040"/>
                </a:solidFill>
                <a:latin typeface="+mn-lt"/>
                <a:cs typeface="+mn-cs"/>
              </a:rPr>
              <a:t>byly častější </a:t>
            </a:r>
            <a:r>
              <a:rPr lang="cs-CZ" b="0" dirty="0">
                <a:solidFill>
                  <a:srgbClr val="404040"/>
                </a:solidFill>
                <a:latin typeface="+mn-lt"/>
                <a:cs typeface="+mn-cs"/>
              </a:rPr>
              <a:t>reakce </a:t>
            </a:r>
            <a:r>
              <a:rPr lang="cs-CZ" b="0" dirty="0" smtClean="0">
                <a:solidFill>
                  <a:srgbClr val="404040"/>
                </a:solidFill>
                <a:latin typeface="+mn-lt"/>
                <a:cs typeface="+mn-cs"/>
              </a:rPr>
              <a:t>po heterologním schématu </a:t>
            </a:r>
            <a:r>
              <a:rPr lang="cs-CZ" b="0" dirty="0" err="1" smtClean="0">
                <a:solidFill>
                  <a:srgbClr val="404040"/>
                </a:solidFill>
                <a:latin typeface="+mn-lt"/>
                <a:cs typeface="+mn-cs"/>
              </a:rPr>
              <a:t>primovakcinace</a:t>
            </a:r>
            <a:r>
              <a:rPr lang="cs-CZ" b="0" dirty="0" smtClean="0">
                <a:solidFill>
                  <a:srgbClr val="404040"/>
                </a:solidFill>
                <a:latin typeface="+mn-lt"/>
                <a:cs typeface="+mn-cs"/>
              </a:rPr>
              <a:t> s Moderna vakcínou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 ve srovnání s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Comirnaty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 nebo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AstraZeneca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 vakcíny homologním schématem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3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cs typeface="+mn-cs"/>
              </a:rPr>
              <a:t>*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78EAABD-AF9D-4A5E-9B9D-0AA679575FCA}"/>
              </a:ext>
            </a:extLst>
          </p:cNvPr>
          <p:cNvSpPr txBox="1"/>
          <p:nvPr/>
        </p:nvSpPr>
        <p:spPr>
          <a:xfrm>
            <a:off x="2438400" y="2817228"/>
            <a:ext cx="9330570" cy="129266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10000"/>
              <a:buFont typeface="Arial" panose="020B0604020202020204" pitchFamily="34" charset="0"/>
              <a:buChar char="‒"/>
              <a:defRPr sz="1600">
                <a:cs typeface="Arial" panose="020B0604020202020204" pitchFamily="34" charset="0"/>
              </a:defRPr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>
                <a:cs typeface="Arial" panose="020B0604020202020204" pitchFamily="34" charset="0"/>
              </a:defRPr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̶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173736" lvl="3" indent="-173736" defTabSz="914377">
              <a:spcBef>
                <a:spcPts val="4000"/>
              </a:spcBef>
              <a:spcAft>
                <a:spcPts val="600"/>
              </a:spcAft>
              <a:buClr>
                <a:srgbClr val="E31837"/>
              </a:buClr>
              <a:defRPr/>
            </a:pPr>
            <a:r>
              <a:rPr lang="cs-CZ" sz="2800" b="0" dirty="0" smtClean="0">
                <a:solidFill>
                  <a:srgbClr val="404040"/>
                </a:solidFill>
                <a:latin typeface="+mn-lt"/>
                <a:cs typeface="+mn-cs"/>
              </a:rPr>
              <a:t>Jak </a:t>
            </a:r>
            <a:r>
              <a:rPr lang="cs-CZ" sz="2800" b="0" dirty="0" err="1" smtClean="0">
                <a:solidFill>
                  <a:srgbClr val="404040"/>
                </a:solidFill>
                <a:latin typeface="+mn-lt"/>
                <a:cs typeface="+mn-cs"/>
              </a:rPr>
              <a:t>primovacinační</a:t>
            </a:r>
            <a:r>
              <a:rPr lang="cs-CZ" sz="2800" b="0" dirty="0" smtClean="0">
                <a:solidFill>
                  <a:srgbClr val="404040"/>
                </a:solidFill>
                <a:latin typeface="+mn-lt"/>
                <a:cs typeface="+mn-cs"/>
              </a:rPr>
              <a:t> tak posilovací heterologní schémata s </a:t>
            </a:r>
            <a:r>
              <a:rPr lang="cs-CZ" sz="2800" b="0" dirty="0" err="1" smtClean="0">
                <a:solidFill>
                  <a:srgbClr val="404040"/>
                </a:solidFill>
                <a:latin typeface="+mn-lt"/>
                <a:cs typeface="+mn-cs"/>
              </a:rPr>
              <a:t>mRNA</a:t>
            </a:r>
            <a:r>
              <a:rPr lang="cs-CZ" sz="2800" b="0" dirty="0" smtClean="0">
                <a:solidFill>
                  <a:srgbClr val="404040"/>
                </a:solidFill>
                <a:latin typeface="+mn-lt"/>
                <a:cs typeface="+mn-cs"/>
              </a:rPr>
              <a:t> vakcínami zvýšily </a:t>
            </a:r>
            <a:r>
              <a:rPr lang="cs-CZ" sz="2800" b="0" dirty="0" err="1" smtClean="0">
                <a:solidFill>
                  <a:srgbClr val="404040"/>
                </a:solidFill>
                <a:latin typeface="+mn-lt"/>
                <a:cs typeface="+mn-cs"/>
              </a:rPr>
              <a:t>imunogenicitu</a:t>
            </a:r>
            <a:r>
              <a:rPr lang="cs-CZ" sz="2800" b="0" dirty="0" smtClean="0">
                <a:solidFill>
                  <a:srgbClr val="404040"/>
                </a:solidFill>
                <a:latin typeface="+mn-lt"/>
                <a:cs typeface="+mn-cs"/>
              </a:rPr>
              <a:t> ve srovnání s homologními schématy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1-3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283598" y="6018833"/>
            <a:ext cx="793058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*</a:t>
            </a:r>
            <a:r>
              <a:rPr lang="en-US" sz="11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Studie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neb</a:t>
            </a:r>
            <a:r>
              <a:rPr lang="cs-CZ" sz="11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yly</a:t>
            </a:r>
            <a:r>
              <a:rPr lang="cs-CZ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designované jako randomizované, </a:t>
            </a:r>
            <a:r>
              <a:rPr lang="cs-CZ" sz="11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head</a:t>
            </a:r>
            <a:r>
              <a:rPr lang="cs-CZ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-to-</a:t>
            </a:r>
            <a:r>
              <a:rPr lang="cs-CZ" sz="1100" dirty="0" err="1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head</a:t>
            </a:r>
            <a:r>
              <a:rPr lang="cs-CZ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 srovnávací studie, proto nelze srovnávat účinnost nebo bezpečnost</a:t>
            </a:r>
            <a:r>
              <a:rPr lang="en-US" sz="1100" dirty="0" smtClean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.</a:t>
            </a:r>
            <a:endParaRPr lang="en-US" sz="1100" dirty="0">
              <a:solidFill>
                <a:schemeClr val="tx2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03Dx1bATcUevaki7vol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03Dx1bATcUevaki7vol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03Dx1bATcUevaki7vo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03Dx1bATcUevaki7vo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Moderna_Theme_USE THIS ONE confi">
  <a:themeElements>
    <a:clrScheme name="Moderna_ColorTheme_V020">
      <a:dk1>
        <a:srgbClr val="404040"/>
      </a:dk1>
      <a:lt1>
        <a:srgbClr val="FFFFFF"/>
      </a:lt1>
      <a:dk2>
        <a:srgbClr val="114E82"/>
      </a:dk2>
      <a:lt2>
        <a:srgbClr val="FFFFFF"/>
      </a:lt2>
      <a:accent1>
        <a:srgbClr val="E31837"/>
      </a:accent1>
      <a:accent2>
        <a:srgbClr val="F8971D"/>
      </a:accent2>
      <a:accent3>
        <a:srgbClr val="7AC143"/>
      </a:accent3>
      <a:accent4>
        <a:srgbClr val="00AEEF"/>
      </a:accent4>
      <a:accent5>
        <a:srgbClr val="8C228A"/>
      </a:accent5>
      <a:accent6>
        <a:srgbClr val="751837"/>
      </a:accent6>
      <a:hlink>
        <a:srgbClr val="EB3144"/>
      </a:hlink>
      <a:folHlink>
        <a:srgbClr val="780078"/>
      </a:folHlink>
    </a:clrScheme>
    <a:fontScheme name="Modern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666666"/>
          </a:solidFill>
        </a:ln>
      </a:spPr>
      <a:bodyPr rtlCol="0" anchor="ctr"/>
      <a:lstStyle>
        <a:defPPr algn="ctr" defTabSz="914400">
          <a:defRPr sz="1400" b="1" dirty="0">
            <a:solidFill>
              <a:prstClr val="black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rna_Theme_v006-confi" id="{3B5C913D-054E-47F1-893D-681CA0E7741E}" vid="{1DD31092-F14D-4CB6-8852-B57E6D4C5CC0}"/>
    </a:ext>
  </a:extLst>
</a:theme>
</file>

<file path=ppt/theme/theme15.xml><?xml version="1.0" encoding="utf-8"?>
<a:theme xmlns:a="http://schemas.openxmlformats.org/drawingml/2006/main" name="2_Moderna_Theme_USE THIS ONE confi">
  <a:themeElements>
    <a:clrScheme name="Moderna_ColorTheme_V020">
      <a:dk1>
        <a:srgbClr val="404040"/>
      </a:dk1>
      <a:lt1>
        <a:srgbClr val="FFFFFF"/>
      </a:lt1>
      <a:dk2>
        <a:srgbClr val="114E82"/>
      </a:dk2>
      <a:lt2>
        <a:srgbClr val="FFFFFF"/>
      </a:lt2>
      <a:accent1>
        <a:srgbClr val="E31837"/>
      </a:accent1>
      <a:accent2>
        <a:srgbClr val="F8971D"/>
      </a:accent2>
      <a:accent3>
        <a:srgbClr val="7AC143"/>
      </a:accent3>
      <a:accent4>
        <a:srgbClr val="00AEEF"/>
      </a:accent4>
      <a:accent5>
        <a:srgbClr val="8C228A"/>
      </a:accent5>
      <a:accent6>
        <a:srgbClr val="751837"/>
      </a:accent6>
      <a:hlink>
        <a:srgbClr val="EB3144"/>
      </a:hlink>
      <a:folHlink>
        <a:srgbClr val="780078"/>
      </a:folHlink>
    </a:clrScheme>
    <a:fontScheme name="Modern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666666"/>
          </a:solidFill>
        </a:ln>
      </a:spPr>
      <a:bodyPr rtlCol="0" anchor="ctr"/>
      <a:lstStyle>
        <a:defPPr algn="ctr" defTabSz="914400">
          <a:defRPr sz="1400" b="1" dirty="0">
            <a:solidFill>
              <a:prstClr val="black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rna_Theme_v006-confi" id="{3B5C913D-054E-47F1-893D-681CA0E7741E}" vid="{1DD31092-F14D-4CB6-8852-B57E6D4C5CC0}"/>
    </a:ext>
  </a:extLst>
</a:theme>
</file>

<file path=ppt/theme/theme16.xml><?xml version="1.0" encoding="utf-8"?>
<a:theme xmlns:a="http://schemas.openxmlformats.org/drawingml/2006/main" name="2_Moderna_Theme_v006-confi">
  <a:themeElements>
    <a:clrScheme name="Moderna_ColorTheme_V020">
      <a:dk1>
        <a:srgbClr val="404040"/>
      </a:dk1>
      <a:lt1>
        <a:srgbClr val="FFFFFF"/>
      </a:lt1>
      <a:dk2>
        <a:srgbClr val="114E82"/>
      </a:dk2>
      <a:lt2>
        <a:srgbClr val="FFFFFF"/>
      </a:lt2>
      <a:accent1>
        <a:srgbClr val="E31837"/>
      </a:accent1>
      <a:accent2>
        <a:srgbClr val="F8971D"/>
      </a:accent2>
      <a:accent3>
        <a:srgbClr val="7AC143"/>
      </a:accent3>
      <a:accent4>
        <a:srgbClr val="00AEEF"/>
      </a:accent4>
      <a:accent5>
        <a:srgbClr val="8C228A"/>
      </a:accent5>
      <a:accent6>
        <a:srgbClr val="751837"/>
      </a:accent6>
      <a:hlink>
        <a:srgbClr val="EB3144"/>
      </a:hlink>
      <a:folHlink>
        <a:srgbClr val="780078"/>
      </a:folHlink>
    </a:clrScheme>
    <a:fontScheme name="Moderna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666666"/>
          </a:solidFill>
        </a:ln>
      </a:spPr>
      <a:bodyPr rtlCol="0" anchor="ctr"/>
      <a:lstStyle>
        <a:defPPr algn="ctr" defTabSz="914400">
          <a:defRPr sz="1400" b="1" dirty="0">
            <a:solidFill>
              <a:prstClr val="black"/>
            </a:solidFill>
            <a:latin typeface="Calibri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oderna_Theme_v006-confi" id="{3B5C913D-054E-47F1-893D-681CA0E7741E}" vid="{1DD31092-F14D-4CB6-8852-B57E6D4C5CC0}"/>
    </a:ext>
  </a:ext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venar13_Global_PPT Template_vFinal2">
  <a:themeElements>
    <a:clrScheme name="PFIZER PREVENAR">
      <a:dk1>
        <a:srgbClr val="000000"/>
      </a:dk1>
      <a:lt1>
        <a:srgbClr val="FFFFFF"/>
      </a:lt1>
      <a:dk2>
        <a:srgbClr val="65696E"/>
      </a:dk2>
      <a:lt2>
        <a:srgbClr val="EEECE1"/>
      </a:lt2>
      <a:accent1>
        <a:srgbClr val="002F5E"/>
      </a:accent1>
      <a:accent2>
        <a:srgbClr val="1356ED"/>
      </a:accent2>
      <a:accent3>
        <a:srgbClr val="FFFFFF"/>
      </a:accent3>
      <a:accent4>
        <a:srgbClr val="FB8005"/>
      </a:accent4>
      <a:accent5>
        <a:srgbClr val="AAADB6"/>
      </a:accent5>
      <a:accent6>
        <a:srgbClr val="B70053"/>
      </a:accent6>
      <a:hlink>
        <a:srgbClr val="FFFFFF"/>
      </a:hlink>
      <a:folHlink>
        <a:srgbClr val="F07B52"/>
      </a:folHlink>
    </a:clrScheme>
    <a:fontScheme name="Prevena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95000"/>
                <a:alpha val="50000"/>
              </a:schemeClr>
            </a:gs>
            <a:gs pos="100000">
              <a:schemeClr val="bg1"/>
            </a:gs>
          </a:gsLst>
          <a:lin ang="18900000" scaled="1"/>
          <a:tileRect/>
        </a:gradFill>
        <a:ln w="25400" cap="flat" cmpd="sng" algn="ctr">
          <a:noFill/>
          <a:prstDash val="solid"/>
        </a:ln>
        <a:effectLst>
          <a:outerShdw blurRad="63500" algn="ctr" rotWithShape="0">
            <a:prstClr val="black">
              <a:alpha val="10000"/>
            </a:prstClr>
          </a:outerShdw>
        </a:effectLst>
      </a:spPr>
      <a:bodyPr wrap="square" tIns="324000" bIns="324000" rtlCol="0" anchor="ctr">
        <a:spAutoFit/>
      </a:bodyPr>
      <a:lstStyle>
        <a:defPPr eaLnBrk="0" hangingPunct="0">
          <a:spcBef>
            <a:spcPts val="1500"/>
          </a:spcBef>
          <a:defRPr b="1" baseline="30000">
            <a:solidFill>
              <a:schemeClr val="tx1">
                <a:lumMod val="85000"/>
                <a:lumOff val="15000"/>
              </a:schemeClr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dirty="0" smtClean="0">
            <a:latin typeface="Univers 55" pitchFamily="34" charset="0"/>
          </a:defRPr>
        </a:defPPr>
      </a:lstStyle>
    </a:txDef>
  </a:objectDefaults>
  <a:extraClrSchemeLst>
    <a:extraClrScheme>
      <a:clrScheme name="Prevenar13_Global_PPT Template_vFinal2 1">
        <a:dk1>
          <a:srgbClr val="000000"/>
        </a:dk1>
        <a:lt1>
          <a:srgbClr val="FFFFFF"/>
        </a:lt1>
        <a:dk2>
          <a:srgbClr val="65696E"/>
        </a:dk2>
        <a:lt2>
          <a:srgbClr val="EEECE1"/>
        </a:lt2>
        <a:accent1>
          <a:srgbClr val="002F5E"/>
        </a:accent1>
        <a:accent2>
          <a:srgbClr val="CA005D"/>
        </a:accent2>
        <a:accent3>
          <a:srgbClr val="FFFFFF"/>
        </a:accent3>
        <a:accent4>
          <a:srgbClr val="000000"/>
        </a:accent4>
        <a:accent5>
          <a:srgbClr val="AAADB6"/>
        </a:accent5>
        <a:accent6>
          <a:srgbClr val="B70053"/>
        </a:accent6>
        <a:hlink>
          <a:srgbClr val="FFFFFF"/>
        </a:hlink>
        <a:folHlink>
          <a:srgbClr val="F07B5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Slide Templat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30549</TotalTime>
  <Pages>10</Pages>
  <Words>2504</Words>
  <Application>Microsoft Office PowerPoint</Application>
  <PresentationFormat>Širokoúhlá obrazovka</PresentationFormat>
  <Paragraphs>403</Paragraphs>
  <Slides>18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16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49" baseType="lpstr">
      <vt:lpstr>Arial</vt:lpstr>
      <vt:lpstr>Arial Black</vt:lpstr>
      <vt:lpstr>Arial Narrow</vt:lpstr>
      <vt:lpstr>Arial Rounded MT Bold</vt:lpstr>
      <vt:lpstr>Calibri</vt:lpstr>
      <vt:lpstr>Calibri Light</vt:lpstr>
      <vt:lpstr>Century Gothic</vt:lpstr>
      <vt:lpstr>Georgia</vt:lpstr>
      <vt:lpstr>Helvetica Light</vt:lpstr>
      <vt:lpstr>Rockwell</vt:lpstr>
      <vt:lpstr>Times New Roman</vt:lpstr>
      <vt:lpstr>Univers 47 CondensedLight</vt:lpstr>
      <vt:lpstr>Wingdings</vt:lpstr>
      <vt:lpstr>Wingdings 2</vt:lpstr>
      <vt:lpstr>Civic</vt:lpstr>
      <vt:lpstr>Prevenar13_Global_PPT Template_vFinal2</vt:lpstr>
      <vt:lpstr>2_Slide Template</vt:lpstr>
      <vt:lpstr>3_Slide Template</vt:lpstr>
      <vt:lpstr>4_Slide Template</vt:lpstr>
      <vt:lpstr>5_Slide Template</vt:lpstr>
      <vt:lpstr>6_Slide Template</vt:lpstr>
      <vt:lpstr>7_Slide Template</vt:lpstr>
      <vt:lpstr>8_Slide Template</vt:lpstr>
      <vt:lpstr>9_Slide Template</vt:lpstr>
      <vt:lpstr>10_Slide Template</vt:lpstr>
      <vt:lpstr>11_Slide Template</vt:lpstr>
      <vt:lpstr>Motiv Office</vt:lpstr>
      <vt:lpstr>1_Moderna_Theme_USE THIS ONE confi</vt:lpstr>
      <vt:lpstr>2_Moderna_Theme_USE THIS ONE confi</vt:lpstr>
      <vt:lpstr>2_Moderna_Theme_v006-confi</vt:lpstr>
      <vt:lpstr>think-cell Slide</vt:lpstr>
      <vt:lpstr>Současnost a budoucnost očkování proti covid-19</vt:lpstr>
      <vt:lpstr>Očkování a covid-19</vt:lpstr>
      <vt:lpstr>Prezentace aplikace PowerPoint</vt:lpstr>
      <vt:lpstr>Prezentace aplikace PowerPoint</vt:lpstr>
      <vt:lpstr>Prezentace aplikace PowerPoint</vt:lpstr>
      <vt:lpstr>Současné mRNA covid-19 vakcíny</vt:lpstr>
      <vt:lpstr>Reálná evidence efektivity mRNA (Spikevax) vakcín ze světových dat</vt:lpstr>
      <vt:lpstr>Reálná evidence efektivity mRNA (Comirnaty) vakcín ze světových dat</vt:lpstr>
      <vt:lpstr>Heterologní schémata – přednost mRNA vakcín</vt:lpstr>
      <vt:lpstr>Homologní a heterologní booster byl vysoce imunogenní proti gama variantě(brazilská) SARS-CoV-2 u dospělých* </vt:lpstr>
      <vt:lpstr>Imunogenicita: SARS-CoV-2 Anti-Spike IgG (ELISA) u dospělých ≥30 let věku*</vt:lpstr>
      <vt:lpstr>Booster bivalentní mRNA vakcíny Moderna (BA.1) zvyšuje 5,4 x neutralizační GMT proti BA.4/5 s absolutními titry nad protektivní mez proti omikron BA.1</vt:lpstr>
      <vt:lpstr>Prezentace aplikace PowerPoint</vt:lpstr>
      <vt:lpstr>Prezentace aplikace PowerPoint</vt:lpstr>
      <vt:lpstr>Prezentace aplikace PowerPoint</vt:lpstr>
      <vt:lpstr>Aktualizace doporučení ČVS k očkování covid-19</vt:lpstr>
      <vt:lpstr>Závěr</vt:lpstr>
      <vt:lpstr>Prezentace aplikace PowerPoint</vt:lpstr>
    </vt:vector>
  </TitlesOfParts>
  <Company>AHP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Pneumokoková onemocnění u dospělých a možnosti jejich prevence</dc:title>
  <dc:creator>Chlíbek Roman</dc:creator>
  <cp:lastModifiedBy>Roman Chlíbek</cp:lastModifiedBy>
  <cp:revision>2760</cp:revision>
  <cp:lastPrinted>2022-09-07T06:28:46Z</cp:lastPrinted>
  <dcterms:created xsi:type="dcterms:W3CDTF">2008-05-15T14:45:08Z</dcterms:created>
  <dcterms:modified xsi:type="dcterms:W3CDTF">2022-11-07T13:40:29Z</dcterms:modified>
</cp:coreProperties>
</file>