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99" r:id="rId2"/>
  </p:sldMasterIdLst>
  <p:notesMasterIdLst>
    <p:notesMasterId r:id="rId41"/>
  </p:notesMasterIdLst>
  <p:handoutMasterIdLst>
    <p:handoutMasterId r:id="rId42"/>
  </p:handoutMasterIdLst>
  <p:sldIdLst>
    <p:sldId id="321" r:id="rId3"/>
    <p:sldId id="664" r:id="rId4"/>
    <p:sldId id="652" r:id="rId5"/>
    <p:sldId id="643" r:id="rId6"/>
    <p:sldId id="4391" r:id="rId7"/>
    <p:sldId id="4376" r:id="rId8"/>
    <p:sldId id="665" r:id="rId9"/>
    <p:sldId id="666" r:id="rId10"/>
    <p:sldId id="667" r:id="rId11"/>
    <p:sldId id="668" r:id="rId12"/>
    <p:sldId id="691" r:id="rId13"/>
    <p:sldId id="4390" r:id="rId14"/>
    <p:sldId id="692" r:id="rId15"/>
    <p:sldId id="694" r:id="rId16"/>
    <p:sldId id="695" r:id="rId17"/>
    <p:sldId id="677" r:id="rId18"/>
    <p:sldId id="678" r:id="rId19"/>
    <p:sldId id="687" r:id="rId20"/>
    <p:sldId id="675" r:id="rId21"/>
    <p:sldId id="673" r:id="rId22"/>
    <p:sldId id="674" r:id="rId23"/>
    <p:sldId id="676" r:id="rId24"/>
    <p:sldId id="650" r:id="rId25"/>
    <p:sldId id="679" r:id="rId26"/>
    <p:sldId id="680" r:id="rId27"/>
    <p:sldId id="681" r:id="rId28"/>
    <p:sldId id="682" r:id="rId29"/>
    <p:sldId id="688" r:id="rId30"/>
    <p:sldId id="684" r:id="rId31"/>
    <p:sldId id="4392" r:id="rId32"/>
    <p:sldId id="4393" r:id="rId33"/>
    <p:sldId id="4396" r:id="rId34"/>
    <p:sldId id="4394" r:id="rId35"/>
    <p:sldId id="4397" r:id="rId36"/>
    <p:sldId id="4398" r:id="rId37"/>
    <p:sldId id="4400" r:id="rId38"/>
    <p:sldId id="4395" r:id="rId39"/>
    <p:sldId id="689" r:id="rId40"/>
  </p:sldIdLst>
  <p:sldSz cx="9906000" cy="6858000" type="A4"/>
  <p:notesSz cx="7086600" cy="9410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rgbClr val="00006E"/>
        </a:solidFill>
        <a:latin typeface="Arial Black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rgbClr val="00006E"/>
        </a:solidFill>
        <a:latin typeface="Arial Black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rgbClr val="00006E"/>
        </a:solidFill>
        <a:latin typeface="Arial Black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rgbClr val="00006E"/>
        </a:solidFill>
        <a:latin typeface="Arial Black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rgbClr val="00006E"/>
        </a:solidFill>
        <a:latin typeface="Arial Black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rgbClr val="00006E"/>
        </a:solidFill>
        <a:latin typeface="Arial Black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rgbClr val="00006E"/>
        </a:solidFill>
        <a:latin typeface="Arial Black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rgbClr val="00006E"/>
        </a:solidFill>
        <a:latin typeface="Arial Black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rgbClr val="00006E"/>
        </a:solidFill>
        <a:latin typeface="Arial Black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64" userDrawn="1">
          <p15:clr>
            <a:srgbClr val="A4A3A4"/>
          </p15:clr>
        </p15:guide>
        <p15:guide id="2" pos="2233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reza" initials="T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FF0000"/>
    <a:srgbClr val="FFCCCC"/>
    <a:srgbClr val="FF3300"/>
    <a:srgbClr val="FF9900"/>
    <a:srgbClr val="FFCC00"/>
    <a:srgbClr val="EAEAEA"/>
    <a:srgbClr val="990033"/>
    <a:srgbClr val="A50021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92" autoAdjust="0"/>
    <p:restoredTop sz="94671" autoAdjust="0"/>
  </p:normalViewPr>
  <p:slideViewPr>
    <p:cSldViewPr>
      <p:cViewPr varScale="1">
        <p:scale>
          <a:sx n="108" d="100"/>
          <a:sy n="108" d="100"/>
        </p:scale>
        <p:origin x="1956" y="10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345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2574"/>
    </p:cViewPr>
  </p:sorterViewPr>
  <p:notesViewPr>
    <p:cSldViewPr>
      <p:cViewPr varScale="1">
        <p:scale>
          <a:sx n="81" d="100"/>
          <a:sy n="81" d="100"/>
        </p:scale>
        <p:origin x="-1980" y="-78"/>
      </p:cViewPr>
      <p:guideLst>
        <p:guide orient="horz" pos="2964"/>
        <p:guide pos="2233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0225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31" tIns="47016" rIns="94031" bIns="47016" numCol="1" anchor="t" anchorCtr="0" compatLnSpc="1">
            <a:prstTxWarp prst="textNoShape">
              <a:avLst/>
            </a:prstTxWarp>
          </a:bodyPr>
          <a:lstStyle>
            <a:lvl1pPr defTabSz="939800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16376" y="1"/>
            <a:ext cx="3070225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31" tIns="47016" rIns="94031" bIns="47016" numCol="1" anchor="t" anchorCtr="0" compatLnSpc="1">
            <a:prstTxWarp prst="textNoShape">
              <a:avLst/>
            </a:prstTxWarp>
          </a:bodyPr>
          <a:lstStyle>
            <a:lvl1pPr algn="r" defTabSz="939800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8939214"/>
            <a:ext cx="3070225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31" tIns="47016" rIns="94031" bIns="47016" numCol="1" anchor="b" anchorCtr="0" compatLnSpc="1">
            <a:prstTxWarp prst="textNoShape">
              <a:avLst/>
            </a:prstTxWarp>
          </a:bodyPr>
          <a:lstStyle>
            <a:lvl1pPr defTabSz="939800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16376" y="8939214"/>
            <a:ext cx="3070225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31" tIns="47016" rIns="94031" bIns="47016" numCol="1" anchor="b" anchorCtr="0" compatLnSpc="1">
            <a:prstTxWarp prst="textNoShape">
              <a:avLst/>
            </a:prstTxWarp>
          </a:bodyPr>
          <a:lstStyle>
            <a:lvl1pPr algn="r" defTabSz="939800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E2101F9-EA6F-40A0-BD57-8CBD734E09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7236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4006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809" tIns="43405" rIns="86809" bIns="43405" numCol="1" anchor="t" anchorCtr="0" compatLnSpc="1">
            <a:prstTxWarp prst="textNoShape">
              <a:avLst/>
            </a:prstTxWarp>
          </a:bodyPr>
          <a:lstStyle>
            <a:lvl1pPr defTabSz="868363">
              <a:defRPr sz="11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30664" y="0"/>
            <a:ext cx="3040062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809" tIns="43405" rIns="86809" bIns="43405" numCol="1" anchor="t" anchorCtr="0" compatLnSpc="1">
            <a:prstTxWarp prst="textNoShape">
              <a:avLst/>
            </a:prstTxWarp>
          </a:bodyPr>
          <a:lstStyle>
            <a:lvl1pPr algn="r" defTabSz="868363">
              <a:defRPr sz="11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42988" y="701675"/>
            <a:ext cx="5059362" cy="35036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84689"/>
            <a:ext cx="5245100" cy="42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809" tIns="43405" rIns="86809" bIns="434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970963"/>
            <a:ext cx="3040063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809" tIns="43405" rIns="86809" bIns="43405" numCol="1" anchor="b" anchorCtr="0" compatLnSpc="1">
            <a:prstTxWarp prst="textNoShape">
              <a:avLst/>
            </a:prstTxWarp>
          </a:bodyPr>
          <a:lstStyle>
            <a:lvl1pPr defTabSz="868363">
              <a:defRPr sz="11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30664" y="8970963"/>
            <a:ext cx="3040062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809" tIns="43405" rIns="86809" bIns="43405" numCol="1" anchor="b" anchorCtr="0" compatLnSpc="1">
            <a:prstTxWarp prst="textNoShape">
              <a:avLst/>
            </a:prstTxWarp>
          </a:bodyPr>
          <a:lstStyle>
            <a:lvl1pPr algn="r" defTabSz="868363">
              <a:defRPr sz="11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12884EC7-4C30-4686-BF54-6DEC604A3F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3103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0/07391102.2020.1756411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0/07391102.2020.1756411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3208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768350"/>
            <a:ext cx="5545137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970" marR="0" lvl="0" indent="0" algn="l" defTabSz="914377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cs typeface="Arial"/>
                <a:sym typeface="Arial"/>
              </a:rPr>
              <a:t>What is the role of</a:t>
            </a:r>
            <a:r>
              <a:rPr lang="en-US" baseline="0" dirty="0">
                <a:cs typeface="Arial"/>
                <a:sym typeface="Arial"/>
              </a:rPr>
              <a:t> the </a:t>
            </a:r>
            <a:r>
              <a:rPr lang="en-US" b="1" dirty="0">
                <a:cs typeface="Arial"/>
                <a:sym typeface="Arial"/>
              </a:rPr>
              <a:t>Spike in context neutralization antibodies</a:t>
            </a:r>
            <a:endParaRPr lang="en-US" dirty="0">
              <a:cs typeface="Arial"/>
              <a:sym typeface="Arial"/>
            </a:endParaRPr>
          </a:p>
          <a:p>
            <a:pPr marL="466714" indent="-285744" defTabSz="914377">
              <a:buFont typeface="Arial" panose="020B0604020202020204" pitchFamily="34" charset="0"/>
              <a:buChar char="•"/>
              <a:defRPr/>
            </a:pPr>
            <a:r>
              <a:rPr lang="en-US" dirty="0">
                <a:cs typeface="Arial"/>
                <a:sym typeface="Arial"/>
              </a:rPr>
              <a:t>The most potent neutralizing antibodies </a:t>
            </a:r>
            <a:r>
              <a:rPr lang="en-US" dirty="0"/>
              <a:t>target multiple epitopes on the viral spike: </a:t>
            </a:r>
            <a:r>
              <a:rPr lang="en-US" baseline="30000" dirty="0">
                <a:cs typeface="Arial"/>
                <a:sym typeface="Arial"/>
              </a:rPr>
              <a:t>2,3</a:t>
            </a:r>
            <a:endParaRPr lang="en-US" dirty="0"/>
          </a:p>
          <a:p>
            <a:pPr marL="923914" lvl="1" indent="-285744" defTabSz="914377">
              <a:buFont typeface="Arial" panose="020B0604020202020204" pitchFamily="34" charset="0"/>
              <a:buChar char="•"/>
              <a:defRPr/>
            </a:pPr>
            <a:r>
              <a:rPr lang="en-US" b="0" dirty="0">
                <a:cs typeface="Arial"/>
                <a:sym typeface="Arial"/>
              </a:rPr>
              <a:t>Most publications</a:t>
            </a:r>
            <a:r>
              <a:rPr lang="en-US" b="0" baseline="0" dirty="0">
                <a:cs typeface="Arial"/>
                <a:sym typeface="Arial"/>
              </a:rPr>
              <a:t> until now have reported neutralizing antibodies directed </a:t>
            </a:r>
            <a:r>
              <a:rPr lang="en-US" b="0" baseline="0" dirty="0" err="1">
                <a:cs typeface="Arial"/>
                <a:sym typeface="Arial"/>
              </a:rPr>
              <a:t>abainst</a:t>
            </a:r>
            <a:r>
              <a:rPr lang="en-US" b="0" baseline="0" dirty="0">
                <a:cs typeface="Arial"/>
                <a:sym typeface="Arial"/>
              </a:rPr>
              <a:t> the </a:t>
            </a:r>
            <a:r>
              <a:rPr lang="en-US" b="1" dirty="0">
                <a:cs typeface="Arial"/>
                <a:sym typeface="Arial"/>
              </a:rPr>
              <a:t>RBD</a:t>
            </a:r>
            <a:r>
              <a:rPr lang="en-US" dirty="0">
                <a:cs typeface="Arial"/>
                <a:sym typeface="Arial"/>
              </a:rPr>
              <a:t> - competing with ACE2 for binding, </a:t>
            </a:r>
          </a:p>
          <a:p>
            <a:pPr marL="923914" lvl="1" indent="-285744" defTabSz="914377">
              <a:buFont typeface="Arial" panose="020B0604020202020204" pitchFamily="34" charset="0"/>
              <a:buChar char="•"/>
              <a:defRPr/>
            </a:pPr>
            <a:r>
              <a:rPr lang="en-US" b="1" dirty="0">
                <a:cs typeface="Arial"/>
                <a:sym typeface="Arial"/>
              </a:rPr>
              <a:t>NTD</a:t>
            </a:r>
            <a:r>
              <a:rPr lang="en-US" dirty="0">
                <a:cs typeface="Arial"/>
                <a:sym typeface="Arial"/>
              </a:rPr>
              <a:t> (N-terminal domain) of the S1 unit </a:t>
            </a:r>
            <a:r>
              <a:rPr lang="en-US" baseline="30000" dirty="0">
                <a:cs typeface="Arial"/>
                <a:sym typeface="Arial"/>
              </a:rPr>
              <a:t>3</a:t>
            </a:r>
            <a:r>
              <a:rPr lang="en-US" dirty="0">
                <a:cs typeface="Arial"/>
                <a:sym typeface="Arial"/>
              </a:rPr>
              <a:t> </a:t>
            </a:r>
          </a:p>
          <a:p>
            <a:pPr marL="466714" indent="-285744" defTabSz="914377">
              <a:buFont typeface="Arial" panose="020B0604020202020204" pitchFamily="34" charset="0"/>
              <a:buChar char="•"/>
              <a:defRPr/>
            </a:pPr>
            <a:r>
              <a:rPr lang="en-US" dirty="0">
                <a:cs typeface="Arial"/>
                <a:sym typeface="Arial"/>
              </a:rPr>
              <a:t>Antibodies against the spike protein of emerge later than those against the </a:t>
            </a:r>
            <a:r>
              <a:rPr lang="en-US" dirty="0" err="1">
                <a:cs typeface="Arial"/>
                <a:sym typeface="Arial"/>
              </a:rPr>
              <a:t>nucleocapsid</a:t>
            </a:r>
            <a:r>
              <a:rPr lang="en-US" dirty="0">
                <a:cs typeface="Arial"/>
                <a:sym typeface="Arial"/>
              </a:rPr>
              <a:t> protein. </a:t>
            </a:r>
            <a:r>
              <a:rPr lang="en-US" baseline="30000" dirty="0">
                <a:cs typeface="Arial"/>
                <a:sym typeface="Arial"/>
              </a:rPr>
              <a:t>4, 5</a:t>
            </a:r>
          </a:p>
          <a:p>
            <a:pPr marL="466714" indent="-285744" defTabSz="914377">
              <a:buFont typeface="Arial" panose="020B0604020202020204" pitchFamily="34" charset="0"/>
              <a:buChar char="•"/>
              <a:defRPr/>
            </a:pPr>
            <a:r>
              <a:rPr lang="en-US" dirty="0">
                <a:cs typeface="Arial"/>
                <a:sym typeface="Arial"/>
              </a:rPr>
              <a:t>A report from a</a:t>
            </a:r>
            <a:r>
              <a:rPr lang="en-US" baseline="0" dirty="0">
                <a:cs typeface="Arial"/>
                <a:sym typeface="Arial"/>
              </a:rPr>
              <a:t> SARS-CoV-2 outbreak on a fishery vessel confirmed that n</a:t>
            </a:r>
            <a:r>
              <a:rPr lang="en-US" dirty="0">
                <a:cs typeface="Arial"/>
                <a:sym typeface="Arial"/>
              </a:rPr>
              <a:t>eutralizing and spike-reactive antibodies correlate with protection from SARS-1 CoV-2 </a:t>
            </a:r>
            <a:r>
              <a:rPr lang="en-US" baseline="30000" dirty="0">
                <a:cs typeface="Arial"/>
                <a:sym typeface="Arial"/>
              </a:rPr>
              <a:t>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6661" tIns="48331" rIns="96661" bIns="48331"/>
          <a:lstStyle/>
          <a:p>
            <a:pPr marL="0" marR="0" lvl="0" indent="0" algn="l" defTabSz="966612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fld id="{41532FD4-47EC-4345-AB30-76A255B68179}" type="slidenum">
              <a:rPr kumimoji="0" lang="de-CH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ago" pitchFamily="2" charset="0"/>
                <a:ea typeface="+mn-ea"/>
                <a:cs typeface="Arial"/>
                <a:sym typeface="Arial"/>
              </a:rPr>
              <a:pPr marL="0" marR="0" lvl="0" indent="0" algn="l" defTabSz="966612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t>3</a:t>
            </a:fld>
            <a:endParaRPr kumimoji="0" lang="de-CH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ago" pitchFamily="2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5016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SLIDES_API166126760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73100"/>
            <a:ext cx="4864100" cy="3367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SLIDES_API1661267605_0:notes"/>
          <p:cNvSpPr txBox="1">
            <a:spLocks noGrp="1"/>
          </p:cNvSpPr>
          <p:nvPr>
            <p:ph type="body" idx="1"/>
          </p:nvPr>
        </p:nvSpPr>
        <p:spPr>
          <a:xfrm>
            <a:off x="731520" y="4265121"/>
            <a:ext cx="5852160" cy="40406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Font typeface="+mj-lt"/>
              <a:buNone/>
            </a:pPr>
            <a:r>
              <a:rPr lang="en-US" sz="1200" i="0" kern="1200">
                <a:solidFill>
                  <a:schemeClr val="tx1"/>
                </a:solidFill>
                <a:effectLst/>
                <a:latin typeface="Imago" pitchFamily="2" charset="0"/>
                <a:ea typeface="+mn-ea"/>
                <a:cs typeface="+mn-cs"/>
              </a:rPr>
              <a:t>When it comes to the inhibition of viruses by the</a:t>
            </a:r>
            <a:r>
              <a:rPr lang="en-US" sz="1200" i="0" kern="1200" baseline="0">
                <a:solidFill>
                  <a:schemeClr val="tx1"/>
                </a:solidFill>
                <a:effectLst/>
                <a:latin typeface="Imago" pitchFamily="2" charset="0"/>
                <a:ea typeface="+mn-ea"/>
                <a:cs typeface="+mn-cs"/>
              </a:rPr>
              <a:t> adaptive immune systems, two ways how antibodies can achieve this have to be considered:</a:t>
            </a:r>
          </a:p>
          <a:p>
            <a:pPr marL="0" indent="0">
              <a:buFont typeface="+mj-lt"/>
              <a:buNone/>
            </a:pPr>
            <a:endParaRPr lang="en-US" sz="1200" i="0" kern="1200" baseline="0">
              <a:solidFill>
                <a:schemeClr val="tx1"/>
              </a:solidFill>
              <a:effectLst/>
              <a:latin typeface="Imago" pitchFamily="2" charset="0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en-US" sz="1200" i="0" kern="1200" baseline="0">
                <a:solidFill>
                  <a:schemeClr val="tx1"/>
                </a:solidFill>
                <a:effectLst/>
                <a:latin typeface="Imago" pitchFamily="2" charset="0"/>
                <a:ea typeface="+mn-ea"/>
                <a:cs typeface="+mn-cs"/>
              </a:rPr>
              <a:t>• the best known and understood process is by antibodies blocking the access of a virus to host cell receptors required for cell entry. These are directly neutralizing antibodies. In case of SARS-CoV-2 these are antibodies targeting the spike protein, because spike binds to the host cell ACE2 receptor.</a:t>
            </a:r>
          </a:p>
          <a:p>
            <a:pPr marL="0" indent="0">
              <a:buFont typeface="+mj-lt"/>
              <a:buNone/>
            </a:pPr>
            <a:r>
              <a:rPr lang="en-US" sz="1200" i="0" kern="1200" baseline="0">
                <a:solidFill>
                  <a:schemeClr val="tx1"/>
                </a:solidFill>
                <a:effectLst/>
                <a:latin typeface="Imago" pitchFamily="2" charset="0"/>
                <a:ea typeface="+mn-ea"/>
                <a:cs typeface="+mn-cs"/>
              </a:rPr>
              <a:t>• Other antibodies, which are not directly neutralizing, interfere with the viral life cycle via other complex interactions, which could also involve the cellular immune response including cytotoxic T-cells. Antibodies against the nucleocapsid probably fall into this category.</a:t>
            </a:r>
          </a:p>
          <a:p>
            <a:pPr marL="0" indent="0">
              <a:buFont typeface="+mj-lt"/>
              <a:buNone/>
            </a:pPr>
            <a:endParaRPr lang="en-US" sz="1200" i="0" kern="1200" baseline="0">
              <a:solidFill>
                <a:schemeClr val="tx1"/>
              </a:solidFill>
              <a:effectLst/>
              <a:latin typeface="Imago" pitchFamily="2" charset="0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en-US" sz="1200" i="0" kern="1200" baseline="0">
                <a:solidFill>
                  <a:schemeClr val="tx1"/>
                </a:solidFill>
                <a:effectLst/>
                <a:latin typeface="Imago" pitchFamily="2" charset="0"/>
                <a:ea typeface="+mn-ea"/>
                <a:cs typeface="+mn-cs"/>
              </a:rPr>
              <a:t>Overall, neutralising activity is the best available link with presumed protective immunity.</a:t>
            </a:r>
            <a:endParaRPr lang="en-US" sz="1200" i="0" kern="1200" dirty="0">
              <a:solidFill>
                <a:schemeClr val="tx1"/>
              </a:solidFill>
              <a:effectLst/>
              <a:latin typeface="Imago" pitchFamily="2" charset="0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endParaRPr lang="en-US" sz="1200" i="0" kern="1200" dirty="0">
              <a:solidFill>
                <a:schemeClr val="tx1"/>
              </a:solidFill>
              <a:effectLst/>
              <a:latin typeface="Imago" pitchFamily="2" charset="0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en-US" sz="1200" i="0" u="sng" kern="1200" dirty="0">
                <a:solidFill>
                  <a:schemeClr val="tx1"/>
                </a:solidFill>
                <a:effectLst/>
                <a:latin typeface="Imago" pitchFamily="2" charset="0"/>
                <a:ea typeface="+mn-ea"/>
                <a:cs typeface="+mn-cs"/>
              </a:rPr>
              <a:t>References</a:t>
            </a:r>
            <a:endParaRPr lang="en-GB" sz="800" dirty="0"/>
          </a:p>
          <a:p>
            <a:pPr marL="228600" indent="-228600">
              <a:buFont typeface="+mj-lt"/>
              <a:buAutoNum type="arabicPeriod"/>
            </a:pPr>
            <a:r>
              <a:rPr lang="en-GB" sz="800" dirty="0"/>
              <a:t>Burton, D (2002). Antibodies, viruses and vaccines. Nat Rev </a:t>
            </a:r>
            <a:r>
              <a:rPr lang="en-GB" sz="800" dirty="0" err="1"/>
              <a:t>Immunol</a:t>
            </a:r>
            <a:r>
              <a:rPr lang="en-GB" sz="800" dirty="0"/>
              <a:t> 2, 706–713.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800" dirty="0"/>
              <a:t>Payne S (2017). Viruses: Chapter 6 - Immunity and Resistance to Viruses, Editor(s): Susan Payne, Academic Press, Pages 61-71, ISBN 9780128031094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800" dirty="0"/>
              <a:t>Coughlin MM (2012).Neutralizing human monoclonal antibodies to severe acute respiratory syndrome coronavirus: target, mechanism of action, and therapeutic potential. Rev Med </a:t>
            </a:r>
            <a:r>
              <a:rPr lang="en-GB" sz="800" dirty="0" err="1"/>
              <a:t>Virol</a:t>
            </a:r>
            <a:r>
              <a:rPr lang="en-GB" sz="800" dirty="0"/>
              <a:t>. 22(1):2–17.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800" dirty="0"/>
              <a:t>Zhou G, Zhao Q</a:t>
            </a:r>
            <a:r>
              <a:rPr lang="en-GB" sz="800"/>
              <a:t>. (2020). Perspectives </a:t>
            </a:r>
            <a:r>
              <a:rPr lang="en-GB" sz="800" dirty="0"/>
              <a:t>on therapeutic neutralizing antibodies against the Novel Coronavirus SARS-CoV-2. </a:t>
            </a:r>
            <a:r>
              <a:rPr lang="en-GB" sz="800" dirty="0" err="1"/>
              <a:t>Int</a:t>
            </a:r>
            <a:r>
              <a:rPr lang="en-GB" sz="800" dirty="0"/>
              <a:t> J </a:t>
            </a:r>
            <a:r>
              <a:rPr lang="en-GB" sz="800" err="1"/>
              <a:t>Biol</a:t>
            </a:r>
            <a:r>
              <a:rPr lang="en-GB" sz="800"/>
              <a:t> Sci;16(10</a:t>
            </a:r>
            <a:r>
              <a:rPr lang="en-GB" sz="800" dirty="0"/>
              <a:t>):1718–1723. Published 2020 Mar 15</a:t>
            </a:r>
            <a:r>
              <a:rPr lang="en-GB" sz="800"/>
              <a:t>. doi:10.7150/ijbs.45123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Murin, C.D., Wilson, I.A. &amp; Ward, A.B. (2019). Antibody responses to viral infections: a structural perspective across three different enveloped viruses. </a:t>
            </a:r>
            <a:r>
              <a:rPr lang="en-US" sz="1200" b="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 Microbiol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4, 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734–747. https://doi.org/10.1038/s41564-019-0392-y</a:t>
            </a:r>
          </a:p>
          <a:p>
            <a:pPr marL="228600" indent="-228600" fontAlgn="base">
              <a:buFont typeface="+mj-lt"/>
              <a:buAutoNum type="arabicPeriod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Damian M et al. (2008). A Novel Role for Non-Neutralizing Antibodies against Nucleoprotein in Facilitating Resistance to Influenza Virus.</a:t>
            </a:r>
            <a:r>
              <a:rPr lang="en-US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 Immunol;181(6):4168-4176; doi</a:t>
            </a: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10.4049/jimmunol.181.6.4168</a:t>
            </a:r>
          </a:p>
          <a:p>
            <a:pPr marL="228600" indent="-228600" fontAlgn="base">
              <a:buFont typeface="+mj-lt"/>
              <a:buAutoNum type="arabicPeriod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Laidlaw BJ et al. (2013). Cooperativity Between CD8+ T Cells, Non-Neutralizing Antibodies, and Alveolar Macrophages Is Important for Heterosubtypic Influenza Virus Immunity. PLoS Pathog 9(3): e1003207. https://doi.org/10.1371/journal.ppat.1003207</a:t>
            </a:r>
          </a:p>
          <a:p>
            <a:pPr marL="228600" indent="-228600" fontAlgn="base">
              <a:buFont typeface="+mj-lt"/>
              <a:buAutoNum type="arabicPeriod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Enayatkhani M et al. (2020). Reverse vaccinology approach to design a novel multi-epitope vaccine candidate against COVID-19: an </a:t>
            </a:r>
            <a:r>
              <a:rPr lang="en-US" sz="1200" b="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silico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study, Journal of Biomolecular Structure and Dynamics, https://doi.org/</a:t>
            </a:r>
            <a:r>
              <a:rPr lang="en-US" sz="1200" b="0" i="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10.1080/07391102.2020.1756411</a:t>
            </a:r>
            <a:endParaRPr lang="en-GB" sz="800" b="0" i="0" u="none" kern="1200">
              <a:solidFill>
                <a:schemeClr val="tx1"/>
              </a:solidFill>
              <a:effectLst/>
              <a:latin typeface="Imago" pitchFamily="2" charset="0"/>
              <a:ea typeface="+mn-ea"/>
              <a:cs typeface="+mn-cs"/>
            </a:endParaRPr>
          </a:p>
          <a:p>
            <a:pPr marL="228600" indent="-228600" fontAlgn="base">
              <a:buFont typeface="+mj-lt"/>
              <a:buAutoNum type="arabicPeriod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Imago" pitchFamily="2" charset="0"/>
                <a:ea typeface="+mn-ea"/>
                <a:cs typeface="+mn-cs"/>
              </a:rPr>
              <a:t>VanBlargan LA</a:t>
            </a:r>
            <a:r>
              <a:rPr lang="en-US" sz="1200" b="0" i="0" kern="1200" baseline="0">
                <a:solidFill>
                  <a:schemeClr val="tx1"/>
                </a:solidFill>
                <a:effectLst/>
                <a:latin typeface="Imago" pitchFamily="2" charset="0"/>
                <a:ea typeface="+mn-ea"/>
                <a:cs typeface="+mn-cs"/>
              </a:rPr>
              <a:t> et al. (2016). 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Imago" pitchFamily="2" charset="0"/>
                <a:ea typeface="+mn-ea"/>
                <a:cs typeface="+mn-cs"/>
              </a:rPr>
              <a:t>Deconstructing the Antiviral Neutralizing-Antibody Response: Implications for Vaccine Development and Immunity.</a:t>
            </a:r>
            <a:r>
              <a:rPr lang="en-US" sz="1200" b="0" i="0" kern="1200" baseline="0">
                <a:solidFill>
                  <a:schemeClr val="tx1"/>
                </a:solidFill>
                <a:effectLst/>
                <a:latin typeface="Imago" pitchFamily="2" charset="0"/>
                <a:ea typeface="+mn-ea"/>
                <a:cs typeface="+mn-cs"/>
              </a:rPr>
              <a:t> 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Imago" pitchFamily="2" charset="0"/>
                <a:ea typeface="+mn-ea"/>
                <a:cs typeface="+mn-cs"/>
              </a:rPr>
              <a:t>Microbiology and Molecular Biology Reviews 80(4):989-1010; https://doi.org/10.1128/MMBR.00024-15</a:t>
            </a:r>
          </a:p>
        </p:txBody>
      </p:sp>
    </p:spTree>
    <p:extLst>
      <p:ext uri="{BB962C8B-B14F-4D97-AF65-F5344CB8AC3E}">
        <p14:creationId xmlns:p14="http://schemas.microsoft.com/office/powerpoint/2010/main" val="1146427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SLIDES_API166126760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73100"/>
            <a:ext cx="4864100" cy="3367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SLIDES_API1661267605_0:notes"/>
          <p:cNvSpPr txBox="1">
            <a:spLocks noGrp="1"/>
          </p:cNvSpPr>
          <p:nvPr>
            <p:ph type="body" idx="1"/>
          </p:nvPr>
        </p:nvSpPr>
        <p:spPr>
          <a:xfrm>
            <a:off x="731520" y="4265121"/>
            <a:ext cx="5852160" cy="40406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Font typeface="+mj-lt"/>
              <a:buNone/>
            </a:pPr>
            <a:r>
              <a:rPr lang="en-US" sz="1200" i="0" kern="1200">
                <a:solidFill>
                  <a:schemeClr val="tx1"/>
                </a:solidFill>
                <a:effectLst/>
                <a:latin typeface="Imago" pitchFamily="2" charset="0"/>
                <a:ea typeface="+mn-ea"/>
                <a:cs typeface="+mn-cs"/>
              </a:rPr>
              <a:t>When it comes to the inhibition of viruses by the</a:t>
            </a:r>
            <a:r>
              <a:rPr lang="en-US" sz="1200" i="0" kern="1200" baseline="0">
                <a:solidFill>
                  <a:schemeClr val="tx1"/>
                </a:solidFill>
                <a:effectLst/>
                <a:latin typeface="Imago" pitchFamily="2" charset="0"/>
                <a:ea typeface="+mn-ea"/>
                <a:cs typeface="+mn-cs"/>
              </a:rPr>
              <a:t> adaptive immune systems, two ways how antibodies can achieve this have to be considered:</a:t>
            </a:r>
          </a:p>
          <a:p>
            <a:pPr marL="0" indent="0">
              <a:buFont typeface="+mj-lt"/>
              <a:buNone/>
            </a:pPr>
            <a:endParaRPr lang="en-US" sz="1200" i="0" kern="1200" baseline="0">
              <a:solidFill>
                <a:schemeClr val="tx1"/>
              </a:solidFill>
              <a:effectLst/>
              <a:latin typeface="Imago" pitchFamily="2" charset="0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en-US" sz="1200" i="0" kern="1200" baseline="0">
                <a:solidFill>
                  <a:schemeClr val="tx1"/>
                </a:solidFill>
                <a:effectLst/>
                <a:latin typeface="Imago" pitchFamily="2" charset="0"/>
                <a:ea typeface="+mn-ea"/>
                <a:cs typeface="+mn-cs"/>
              </a:rPr>
              <a:t>• the best known and understood process is by antibodies blocking the access of a virus to host cell receptors required for cell entry. These are directly neutralizing antibodies. In case of SARS-CoV-2 these are antibodies targeting the spike protein, because spike binds to the host cell ACE2 receptor.</a:t>
            </a:r>
          </a:p>
          <a:p>
            <a:pPr marL="0" indent="0">
              <a:buFont typeface="+mj-lt"/>
              <a:buNone/>
            </a:pPr>
            <a:r>
              <a:rPr lang="en-US" sz="1200" i="0" kern="1200" baseline="0">
                <a:solidFill>
                  <a:schemeClr val="tx1"/>
                </a:solidFill>
                <a:effectLst/>
                <a:latin typeface="Imago" pitchFamily="2" charset="0"/>
                <a:ea typeface="+mn-ea"/>
                <a:cs typeface="+mn-cs"/>
              </a:rPr>
              <a:t>• Other antibodies, which are not directly neutralizing, interfere with the viral life cycle via other complex interactions, which could also involve the cellular immune response including cytotoxic T-cells. Antibodies against the nucleocapsid probably fall into this category.</a:t>
            </a:r>
          </a:p>
          <a:p>
            <a:pPr marL="0" indent="0">
              <a:buFont typeface="+mj-lt"/>
              <a:buNone/>
            </a:pPr>
            <a:endParaRPr lang="en-US" sz="1200" i="0" kern="1200" baseline="0">
              <a:solidFill>
                <a:schemeClr val="tx1"/>
              </a:solidFill>
              <a:effectLst/>
              <a:latin typeface="Imago" pitchFamily="2" charset="0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en-US" sz="1200" i="0" kern="1200" baseline="0">
                <a:solidFill>
                  <a:schemeClr val="tx1"/>
                </a:solidFill>
                <a:effectLst/>
                <a:latin typeface="Imago" pitchFamily="2" charset="0"/>
                <a:ea typeface="+mn-ea"/>
                <a:cs typeface="+mn-cs"/>
              </a:rPr>
              <a:t>Overall, neutralising activity is the best available link with presumed protective immunity.</a:t>
            </a:r>
            <a:endParaRPr lang="en-US" sz="1200" i="0" kern="1200" dirty="0">
              <a:solidFill>
                <a:schemeClr val="tx1"/>
              </a:solidFill>
              <a:effectLst/>
              <a:latin typeface="Imago" pitchFamily="2" charset="0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endParaRPr lang="en-US" sz="1200" i="0" kern="1200" dirty="0">
              <a:solidFill>
                <a:schemeClr val="tx1"/>
              </a:solidFill>
              <a:effectLst/>
              <a:latin typeface="Imago" pitchFamily="2" charset="0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en-US" sz="1200" i="0" u="sng" kern="1200" dirty="0">
                <a:solidFill>
                  <a:schemeClr val="tx1"/>
                </a:solidFill>
                <a:effectLst/>
                <a:latin typeface="Imago" pitchFamily="2" charset="0"/>
                <a:ea typeface="+mn-ea"/>
                <a:cs typeface="+mn-cs"/>
              </a:rPr>
              <a:t>References</a:t>
            </a:r>
            <a:endParaRPr lang="en-GB" sz="800" dirty="0"/>
          </a:p>
          <a:p>
            <a:pPr marL="228600" indent="-228600">
              <a:buFont typeface="+mj-lt"/>
              <a:buAutoNum type="arabicPeriod"/>
            </a:pPr>
            <a:r>
              <a:rPr lang="en-GB" sz="800" dirty="0"/>
              <a:t>Burton, D (2002). Antibodies, viruses and vaccines. Nat Rev </a:t>
            </a:r>
            <a:r>
              <a:rPr lang="en-GB" sz="800" dirty="0" err="1"/>
              <a:t>Immunol</a:t>
            </a:r>
            <a:r>
              <a:rPr lang="en-GB" sz="800" dirty="0"/>
              <a:t> 2, 706–713.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800" dirty="0"/>
              <a:t>Payne S (2017). Viruses: Chapter 6 - Immunity and Resistance to Viruses, Editor(s): Susan Payne, Academic Press, Pages 61-71, ISBN 9780128031094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800" dirty="0"/>
              <a:t>Coughlin MM (2012).Neutralizing human monoclonal antibodies to severe acute respiratory syndrome coronavirus: target, mechanism of action, and therapeutic potential. Rev Med </a:t>
            </a:r>
            <a:r>
              <a:rPr lang="en-GB" sz="800" dirty="0" err="1"/>
              <a:t>Virol</a:t>
            </a:r>
            <a:r>
              <a:rPr lang="en-GB" sz="800" dirty="0"/>
              <a:t>. 22(1):2–17.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800" dirty="0"/>
              <a:t>Zhou G, Zhao Q</a:t>
            </a:r>
            <a:r>
              <a:rPr lang="en-GB" sz="800"/>
              <a:t>. (2020). Perspectives </a:t>
            </a:r>
            <a:r>
              <a:rPr lang="en-GB" sz="800" dirty="0"/>
              <a:t>on therapeutic neutralizing antibodies against the Novel Coronavirus SARS-CoV-2. </a:t>
            </a:r>
            <a:r>
              <a:rPr lang="en-GB" sz="800" dirty="0" err="1"/>
              <a:t>Int</a:t>
            </a:r>
            <a:r>
              <a:rPr lang="en-GB" sz="800" dirty="0"/>
              <a:t> J </a:t>
            </a:r>
            <a:r>
              <a:rPr lang="en-GB" sz="800" err="1"/>
              <a:t>Biol</a:t>
            </a:r>
            <a:r>
              <a:rPr lang="en-GB" sz="800"/>
              <a:t> Sci;16(10</a:t>
            </a:r>
            <a:r>
              <a:rPr lang="en-GB" sz="800" dirty="0"/>
              <a:t>):1718–1723. Published 2020 Mar 15</a:t>
            </a:r>
            <a:r>
              <a:rPr lang="en-GB" sz="800"/>
              <a:t>. doi:10.7150/ijbs.45123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Murin, C.D., Wilson, I.A. &amp; Ward, A.B. (2019). Antibody responses to viral infections: a structural perspective across three different enveloped viruses. </a:t>
            </a:r>
            <a:r>
              <a:rPr lang="en-US" sz="1200" b="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 Microbiol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4, 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734–747. https://doi.org/10.1038/s41564-019-0392-y</a:t>
            </a:r>
          </a:p>
          <a:p>
            <a:pPr marL="228600" indent="-228600" fontAlgn="base">
              <a:buFont typeface="+mj-lt"/>
              <a:buAutoNum type="arabicPeriod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Damian M et al. (2008). A Novel Role for Non-Neutralizing Antibodies against Nucleoprotein in Facilitating Resistance to Influenza Virus.</a:t>
            </a:r>
            <a:r>
              <a:rPr lang="en-US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 Immunol;181(6):4168-4176; doi</a:t>
            </a: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10.4049/jimmunol.181.6.4168</a:t>
            </a:r>
          </a:p>
          <a:p>
            <a:pPr marL="228600" indent="-228600" fontAlgn="base">
              <a:buFont typeface="+mj-lt"/>
              <a:buAutoNum type="arabicPeriod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Laidlaw BJ et al. (2013). Cooperativity Between CD8+ T Cells, Non-Neutralizing Antibodies, and Alveolar Macrophages Is Important for Heterosubtypic Influenza Virus Immunity. PLoS Pathog 9(3): e1003207. https://doi.org/10.1371/journal.ppat.1003207</a:t>
            </a:r>
          </a:p>
          <a:p>
            <a:pPr marL="228600" indent="-228600" fontAlgn="base">
              <a:buFont typeface="+mj-lt"/>
              <a:buAutoNum type="arabicPeriod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Enayatkhani M et al. (2020). Reverse vaccinology approach to design a novel multi-epitope vaccine candidate against COVID-19: an </a:t>
            </a:r>
            <a:r>
              <a:rPr lang="en-US" sz="1200" b="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silico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study, Journal of Biomolecular Structure and Dynamics, https://doi.org/</a:t>
            </a:r>
            <a:r>
              <a:rPr lang="en-US" sz="1200" b="0" i="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10.1080/07391102.2020.1756411</a:t>
            </a:r>
            <a:endParaRPr lang="en-GB" sz="800" b="0" i="0" u="none" kern="1200">
              <a:solidFill>
                <a:schemeClr val="tx1"/>
              </a:solidFill>
              <a:effectLst/>
              <a:latin typeface="Imago" pitchFamily="2" charset="0"/>
              <a:ea typeface="+mn-ea"/>
              <a:cs typeface="+mn-cs"/>
            </a:endParaRPr>
          </a:p>
          <a:p>
            <a:pPr marL="228600" indent="-228600" fontAlgn="base">
              <a:buFont typeface="+mj-lt"/>
              <a:buAutoNum type="arabicPeriod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Imago" pitchFamily="2" charset="0"/>
                <a:ea typeface="+mn-ea"/>
                <a:cs typeface="+mn-cs"/>
              </a:rPr>
              <a:t>VanBlargan LA</a:t>
            </a:r>
            <a:r>
              <a:rPr lang="en-US" sz="1200" b="0" i="0" kern="1200" baseline="0">
                <a:solidFill>
                  <a:schemeClr val="tx1"/>
                </a:solidFill>
                <a:effectLst/>
                <a:latin typeface="Imago" pitchFamily="2" charset="0"/>
                <a:ea typeface="+mn-ea"/>
                <a:cs typeface="+mn-cs"/>
              </a:rPr>
              <a:t> et al. (2016). 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Imago" pitchFamily="2" charset="0"/>
                <a:ea typeface="+mn-ea"/>
                <a:cs typeface="+mn-cs"/>
              </a:rPr>
              <a:t>Deconstructing the Antiviral Neutralizing-Antibody Response: Implications for Vaccine Development and Immunity.</a:t>
            </a:r>
            <a:r>
              <a:rPr lang="en-US" sz="1200" b="0" i="0" kern="1200" baseline="0">
                <a:solidFill>
                  <a:schemeClr val="tx1"/>
                </a:solidFill>
                <a:effectLst/>
                <a:latin typeface="Imago" pitchFamily="2" charset="0"/>
                <a:ea typeface="+mn-ea"/>
                <a:cs typeface="+mn-cs"/>
              </a:rPr>
              <a:t> 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Imago" pitchFamily="2" charset="0"/>
                <a:ea typeface="+mn-ea"/>
                <a:cs typeface="+mn-cs"/>
              </a:rPr>
              <a:t>Microbiology and Molecular Biology Reviews 80(4):989-1010; https://doi.org/10.1128/MMBR.00024-15</a:t>
            </a:r>
          </a:p>
        </p:txBody>
      </p:sp>
    </p:spTree>
    <p:extLst>
      <p:ext uri="{BB962C8B-B14F-4D97-AF65-F5344CB8AC3E}">
        <p14:creationId xmlns:p14="http://schemas.microsoft.com/office/powerpoint/2010/main" val="1146427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7238" y="549275"/>
            <a:ext cx="3276600" cy="2301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pSp>
        <p:nvGrpSpPr>
          <p:cNvPr id="3" name="Skupina 7"/>
          <p:cNvGrpSpPr>
            <a:grpSpLocks/>
          </p:cNvGrpSpPr>
          <p:nvPr userDrawn="1"/>
        </p:nvGrpSpPr>
        <p:grpSpPr bwMode="auto">
          <a:xfrm>
            <a:off x="1065213" y="549275"/>
            <a:ext cx="7740650" cy="935038"/>
            <a:chOff x="1065213" y="549275"/>
            <a:chExt cx="7740650" cy="935038"/>
          </a:xfrm>
        </p:grpSpPr>
        <p:sp>
          <p:nvSpPr>
            <p:cNvPr id="4" name="Rectangle 24"/>
            <p:cNvSpPr>
              <a:spLocks noChangeArrowheads="1"/>
            </p:cNvSpPr>
            <p:nvPr/>
          </p:nvSpPr>
          <p:spPr bwMode="auto">
            <a:xfrm>
              <a:off x="1065213" y="549275"/>
              <a:ext cx="3348037" cy="935038"/>
            </a:xfrm>
            <a:prstGeom prst="rect">
              <a:avLst/>
            </a:prstGeom>
            <a:gradFill rotWithShape="1">
              <a:gsLst>
                <a:gs pos="0">
                  <a:srgbClr val="000066">
                    <a:alpha val="39999"/>
                  </a:srgb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5" name="Rectangle 25"/>
            <p:cNvSpPr>
              <a:spLocks noChangeArrowheads="1"/>
            </p:cNvSpPr>
            <p:nvPr/>
          </p:nvSpPr>
          <p:spPr bwMode="auto">
            <a:xfrm rot="10800000">
              <a:off x="5457825" y="549275"/>
              <a:ext cx="3348038" cy="935038"/>
            </a:xfrm>
            <a:prstGeom prst="rect">
              <a:avLst/>
            </a:prstGeom>
            <a:gradFill rotWithShape="1">
              <a:gsLst>
                <a:gs pos="0">
                  <a:srgbClr val="000066">
                    <a:alpha val="39999"/>
                  </a:srgb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</p:grpSp>
      <p:sp>
        <p:nvSpPr>
          <p:cNvPr id="6" name="Rectangle 17"/>
          <p:cNvSpPr>
            <a:spLocks noGrp="1" noChangeArrowheads="1"/>
          </p:cNvSpPr>
          <p:nvPr userDrawn="1">
            <p:ph type="ftr" sz="quarter" idx="10"/>
          </p:nvPr>
        </p:nvSpPr>
        <p:spPr bwMode="auto">
          <a:xfrm>
            <a:off x="762000" y="6400800"/>
            <a:ext cx="8382000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cs-CZ"/>
              <a:t>text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39013" y="404813"/>
            <a:ext cx="2293937" cy="50038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2438" y="404813"/>
            <a:ext cx="6734175" cy="50038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2802" y="404813"/>
            <a:ext cx="8640763" cy="360362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2438" y="1125542"/>
            <a:ext cx="4513262" cy="42830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18100" y="1125542"/>
            <a:ext cx="4514850" cy="42830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828004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4067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195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5C309B8-28DE-D242-8C4C-AFC99EC3997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17386" y="2196822"/>
            <a:ext cx="1581921" cy="194646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854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772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em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58083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3AFC9-3A22-4034-BBE4-8E0854D039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99ABA76B-9114-445F-9027-BC5266314B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625" y="6319877"/>
            <a:ext cx="6989064" cy="3539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lang="en-US" sz="731" i="0" dirty="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</a:lstStyle>
          <a:p>
            <a:pPr marL="232172" marR="0" lvl="0" indent="-232172" defTabSz="742950" eaLnBrk="0" latinLnBrk="0" hangingPunct="0">
              <a:lnSpc>
                <a:spcPct val="100000"/>
              </a:lnSpc>
              <a:buClrTx/>
              <a:tabLst/>
            </a:pPr>
            <a:r>
              <a:rPr lang="en-US"/>
              <a:t>Sources: </a:t>
            </a:r>
          </a:p>
        </p:txBody>
      </p:sp>
    </p:spTree>
    <p:extLst>
      <p:ext uri="{BB962C8B-B14F-4D97-AF65-F5344CB8AC3E}">
        <p14:creationId xmlns:p14="http://schemas.microsoft.com/office/powerpoint/2010/main" val="101723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3AFC9-3A22-4034-BBE4-8E0854D039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98AABC-5269-4D1F-BE79-8AFF67CE5F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5626" y="781050"/>
            <a:ext cx="7617817" cy="974724"/>
          </a:xfrm>
          <a:prstGeom prst="rect">
            <a:avLst/>
          </a:prstGeom>
        </p:spPr>
        <p:txBody>
          <a:bodyPr lIns="0" tIns="90000" rIns="90000" bIns="46800"/>
          <a:lstStyle>
            <a:lvl1pPr marL="0" indent="0">
              <a:lnSpc>
                <a:spcPct val="100000"/>
              </a:lnSpc>
              <a:buNone/>
              <a:defRPr sz="2356" i="1">
                <a:latin typeface="Minion" panose="02040503050201020203" pitchFamily="18" charset="0"/>
              </a:defRPr>
            </a:lvl1pPr>
            <a:lvl2pPr marL="386953" indent="0">
              <a:buNone/>
              <a:defRPr/>
            </a:lvl2pPr>
            <a:lvl3pPr marL="775196" indent="0">
              <a:buNone/>
              <a:defRPr/>
            </a:lvl3pPr>
            <a:lvl4pPr marL="1163439" indent="0">
              <a:buNone/>
              <a:defRPr/>
            </a:lvl4pPr>
            <a:lvl5pPr marL="1551682" indent="0">
              <a:buNone/>
              <a:defRPr/>
            </a:lvl5pPr>
          </a:lstStyle>
          <a:p>
            <a:pPr lvl="0"/>
            <a:r>
              <a:rPr lang="en-GB"/>
              <a:t>Add 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2EB50B-545D-4A05-B312-235FBF4659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626" y="5967414"/>
            <a:ext cx="7617817" cy="440531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7429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 sz="731" i="1">
                <a:solidFill>
                  <a:schemeClr val="tx2"/>
                </a:solidFill>
                <a:latin typeface="Minion" panose="02040503050201020203" pitchFamily="18" charset="0"/>
              </a:defRPr>
            </a:lvl1pPr>
          </a:lstStyle>
          <a:p>
            <a:pPr lvl="0"/>
            <a:r>
              <a:rPr lang="en-GB"/>
              <a:t>Sources: </a:t>
            </a:r>
          </a:p>
        </p:txBody>
      </p:sp>
    </p:spTree>
    <p:extLst>
      <p:ext uri="{BB962C8B-B14F-4D97-AF65-F5344CB8AC3E}">
        <p14:creationId xmlns:p14="http://schemas.microsoft.com/office/powerpoint/2010/main" val="399021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2438" y="1125538"/>
            <a:ext cx="4513262" cy="4283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18100" y="1125538"/>
            <a:ext cx="4514850" cy="4283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7023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7023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73500" y="273051"/>
            <a:ext cx="5537200" cy="556821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138" cy="440616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4379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Rectangle 40"/>
          <p:cNvSpPr>
            <a:spLocks noChangeArrowheads="1"/>
          </p:cNvSpPr>
          <p:nvPr/>
        </p:nvSpPr>
        <p:spPr bwMode="auto">
          <a:xfrm>
            <a:off x="0" y="5949950"/>
            <a:ext cx="9906000" cy="908050"/>
          </a:xfrm>
          <a:prstGeom prst="rect">
            <a:avLst/>
          </a:prstGeom>
          <a:pattFill prst="pct20">
            <a:fgClr>
              <a:srgbClr val="00006E"/>
            </a:fgClr>
            <a:bgClr>
              <a:schemeClr val="bg1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1063" name="AutoShape 39"/>
          <p:cNvSpPr>
            <a:spLocks noChangeArrowheads="1"/>
          </p:cNvSpPr>
          <p:nvPr/>
        </p:nvSpPr>
        <p:spPr bwMode="auto">
          <a:xfrm>
            <a:off x="201613" y="6057900"/>
            <a:ext cx="9504362" cy="6826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635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404813"/>
            <a:ext cx="864076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Volitelně hlavní nadpis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2438" y="1125538"/>
            <a:ext cx="9180512" cy="428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</a:p>
        </p:txBody>
      </p:sp>
      <p:cxnSp>
        <p:nvCxnSpPr>
          <p:cNvPr id="2054" name="AutoShape 26"/>
          <p:cNvCxnSpPr>
            <a:cxnSpLocks noChangeShapeType="1"/>
            <a:stCxn id="2053" idx="1"/>
            <a:endCxn id="2053" idx="1"/>
          </p:cNvCxnSpPr>
          <p:nvPr/>
        </p:nvCxnSpPr>
        <p:spPr bwMode="auto">
          <a:xfrm>
            <a:off x="452438" y="3267075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pic>
        <p:nvPicPr>
          <p:cNvPr id="2055" name="Picture 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15925" y="6092825"/>
            <a:ext cx="2628900" cy="603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7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6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6E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6E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6E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6E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006E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006E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006E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006E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Char char="•"/>
        <a:defRPr sz="2800">
          <a:solidFill>
            <a:srgbClr val="00006E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Char char="•"/>
        <a:defRPr sz="2400">
          <a:solidFill>
            <a:srgbClr val="00006E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Char char="•"/>
        <a:defRPr sz="2000">
          <a:solidFill>
            <a:srgbClr val="00006E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Char char="•"/>
        <a:defRPr>
          <a:solidFill>
            <a:srgbClr val="00006E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Char char="•"/>
        <a:defRPr sz="1600">
          <a:solidFill>
            <a:srgbClr val="00006E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66"/>
        </a:buClr>
        <a:buChar char="•"/>
        <a:defRPr sz="1600">
          <a:solidFill>
            <a:srgbClr val="00006E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66"/>
        </a:buClr>
        <a:buChar char="•"/>
        <a:defRPr sz="1600">
          <a:solidFill>
            <a:srgbClr val="00006E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66"/>
        </a:buClr>
        <a:buChar char="•"/>
        <a:defRPr sz="1600">
          <a:solidFill>
            <a:srgbClr val="00006E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66"/>
        </a:buClr>
        <a:buChar char="•"/>
        <a:defRPr sz="1600">
          <a:solidFill>
            <a:srgbClr val="00006E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 b="0" i="0">
                <a:solidFill>
                  <a:schemeClr val="tx1">
                    <a:tint val="75000"/>
                  </a:schemeClr>
                </a:solidFill>
                <a:latin typeface="Lato Light" panose="020F0302020204030203" pitchFamily="34" charset="77"/>
              </a:defRPr>
            </a:lvl1pPr>
          </a:lstStyle>
          <a:p>
            <a:fld id="{C764DE79-268F-4C1A-8933-263129D2AF90}" type="datetimeFigureOut">
              <a:rPr lang="en-US" smtClean="0"/>
              <a:pPr/>
              <a:t>11/7/2022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 b="0" i="0">
                <a:solidFill>
                  <a:schemeClr val="tx1">
                    <a:tint val="75000"/>
                  </a:schemeClr>
                </a:solidFill>
                <a:latin typeface="Lato Light" panose="020F03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 b="0" i="0">
                <a:solidFill>
                  <a:schemeClr val="tx1">
                    <a:tint val="75000"/>
                  </a:schemeClr>
                </a:solidFill>
                <a:latin typeface="Lato Light" panose="020F0302020204030203" pitchFamily="34" charset="77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378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</p:sldLayoutIdLst>
  <p:hf hdr="0" ftr="0" dt="0"/>
  <p:txStyles>
    <p:titleStyle>
      <a:lvl1pPr algn="l" defTabSz="743039" rtl="0" eaLnBrk="1" latinLnBrk="0" hangingPunct="1">
        <a:lnSpc>
          <a:spcPct val="90000"/>
        </a:lnSpc>
        <a:spcBef>
          <a:spcPct val="0"/>
        </a:spcBef>
        <a:buNone/>
        <a:defRPr sz="3576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0" indent="0" algn="l" defTabSz="743039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None/>
        <a:defRPr sz="2275" b="0" i="0" kern="1200">
          <a:solidFill>
            <a:schemeClr val="tx1"/>
          </a:solidFill>
          <a:latin typeface="Lato Light" panose="020F0302020204030203" pitchFamily="34" charset="77"/>
          <a:ea typeface="+mn-ea"/>
          <a:cs typeface="+mn-cs"/>
        </a:defRPr>
      </a:lvl1pPr>
      <a:lvl2pPr marL="371519" indent="0" algn="l" defTabSz="743039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None/>
        <a:defRPr sz="1950" b="0" i="0" kern="1200">
          <a:solidFill>
            <a:schemeClr val="tx1"/>
          </a:solidFill>
          <a:latin typeface="Lato Light" panose="020F0302020204030203" pitchFamily="34" charset="77"/>
          <a:ea typeface="+mn-ea"/>
          <a:cs typeface="+mn-cs"/>
        </a:defRPr>
      </a:lvl2pPr>
      <a:lvl3pPr marL="743039" indent="0" algn="l" defTabSz="743039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None/>
        <a:defRPr sz="1625" b="0" i="0" kern="1200">
          <a:solidFill>
            <a:schemeClr val="tx1"/>
          </a:solidFill>
          <a:latin typeface="Lato Light" panose="020F0302020204030203" pitchFamily="34" charset="77"/>
          <a:ea typeface="+mn-ea"/>
          <a:cs typeface="+mn-cs"/>
        </a:defRPr>
      </a:lvl3pPr>
      <a:lvl4pPr marL="1114558" indent="0" algn="l" defTabSz="743039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None/>
        <a:defRPr sz="1463" b="0" i="0" kern="1200">
          <a:solidFill>
            <a:schemeClr val="tx1"/>
          </a:solidFill>
          <a:latin typeface="Lato Light" panose="020F0302020204030203" pitchFamily="34" charset="77"/>
          <a:ea typeface="+mn-ea"/>
          <a:cs typeface="+mn-cs"/>
        </a:defRPr>
      </a:lvl4pPr>
      <a:lvl5pPr marL="1486077" indent="0" algn="l" defTabSz="743039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None/>
        <a:defRPr sz="1463" b="0" i="0" kern="1200">
          <a:solidFill>
            <a:schemeClr val="tx1"/>
          </a:solidFill>
          <a:latin typeface="Lato Light" panose="020F0302020204030203" pitchFamily="34" charset="77"/>
          <a:ea typeface="+mn-ea"/>
          <a:cs typeface="+mn-cs"/>
        </a:defRPr>
      </a:lvl5pPr>
      <a:lvl6pPr marL="2043356" indent="-185760" algn="l" defTabSz="743039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875" indent="-185760" algn="l" defTabSz="743039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395" indent="-185760" algn="l" defTabSz="743039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914" indent="-185760" algn="l" defTabSz="743039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303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519" algn="l" defTabSz="74303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3039" algn="l" defTabSz="74303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558" algn="l" defTabSz="74303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6077" algn="l" defTabSz="74303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596" algn="l" defTabSz="74303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9115" algn="l" defTabSz="74303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635" algn="l" defTabSz="74303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2154" algn="l" defTabSz="74303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anadiem.org/blood-clots-series-what-is-the-role-of-convalescent-plasma-for-treating-covid-19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5" Type="http://schemas.openxmlformats.org/officeDocument/2006/relationships/hyperlink" Target="https://doi.org/10.1371/journal.ppat.1008735" TargetMode="External"/><Relationship Id="rId4" Type="http://schemas.openxmlformats.org/officeDocument/2006/relationships/hyperlink" Target="https://doi.org/10.1016/j.autrev.2020.102554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2.xml"/><Relationship Id="rId7" Type="http://schemas.openxmlformats.org/officeDocument/2006/relationships/image" Target="NUL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.xml"/><Relationship Id="rId7" Type="http://schemas.openxmlformats.org/officeDocument/2006/relationships/image" Target="NUL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491998" y="2924944"/>
            <a:ext cx="9073008" cy="244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Použití rekonvalescentní plazmy při léčbě onemocnění pacientů s COVID-19 </a:t>
            </a:r>
          </a:p>
          <a:p>
            <a:pPr algn="ctr"/>
            <a:r>
              <a:rPr lang="cs-CZ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 předběžné výsledky studie RESCOVID-19</a:t>
            </a:r>
            <a:r>
              <a:rPr lang="cs-CZ" sz="800" dirty="0">
                <a:solidFill>
                  <a:srgbClr val="C00000"/>
                </a:solidFill>
                <a:latin typeface="+mn-lt"/>
              </a:rPr>
              <a:t> </a:t>
            </a:r>
          </a:p>
          <a:p>
            <a:pPr algn="ctr"/>
            <a:endParaRPr lang="cs-CZ" sz="800" dirty="0">
              <a:solidFill>
                <a:srgbClr val="C00000"/>
              </a:solidFill>
              <a:latin typeface="+mn-lt"/>
            </a:endParaRPr>
          </a:p>
          <a:p>
            <a:pPr algn="ctr"/>
            <a:r>
              <a:rPr lang="cs-CZ" sz="800" dirty="0">
                <a:solidFill>
                  <a:srgbClr val="C00000"/>
                </a:solidFill>
                <a:latin typeface="+mn-lt"/>
              </a:rPr>
              <a:t>  </a:t>
            </a:r>
            <a:endParaRPr lang="cs-CZ" sz="2000" dirty="0">
              <a:latin typeface="+mn-lt"/>
            </a:endParaRPr>
          </a:p>
          <a:p>
            <a:pPr algn="ctr"/>
            <a:r>
              <a:rPr lang="cs-CZ" sz="25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sz="2500" dirty="0" err="1">
                <a:solidFill>
                  <a:schemeClr val="tx1"/>
                </a:solidFill>
                <a:latin typeface="Arial" charset="0"/>
              </a:rPr>
              <a:t>plk.gšt.MUDr.Miloš</a:t>
            </a:r>
            <a:r>
              <a:rPr lang="cs-CZ" sz="2500" dirty="0">
                <a:solidFill>
                  <a:schemeClr val="tx1"/>
                </a:solidFill>
                <a:latin typeface="Arial" charset="0"/>
              </a:rPr>
              <a:t> Bohoněk, Ph.D</a:t>
            </a:r>
            <a:r>
              <a:rPr lang="cs-CZ" sz="2500" b="0" dirty="0">
                <a:solidFill>
                  <a:schemeClr val="tx1"/>
                </a:solidFill>
                <a:latin typeface="Arial" charset="0"/>
              </a:rPr>
              <a:t>.</a:t>
            </a:r>
          </a:p>
          <a:p>
            <a:pPr algn="ctr"/>
            <a:endParaRPr lang="cs-CZ" sz="2500" dirty="0">
              <a:solidFill>
                <a:schemeClr val="tx1"/>
              </a:solidFill>
              <a:latin typeface="Arial" charset="0"/>
            </a:endParaRPr>
          </a:p>
          <a:p>
            <a:endParaRPr lang="cs-CZ" sz="1800" dirty="0"/>
          </a:p>
          <a:p>
            <a:pPr algn="ctr"/>
            <a:r>
              <a:rPr lang="cs-CZ" sz="1800" dirty="0"/>
              <a:t> </a:t>
            </a:r>
            <a:endParaRPr lang="cs-CZ"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EAE1732-7B7B-4C36-9058-742C19799B24}"/>
              </a:ext>
            </a:extLst>
          </p:cNvPr>
          <p:cNvSpPr txBox="1"/>
          <p:nvPr/>
        </p:nvSpPr>
        <p:spPr>
          <a:xfrm>
            <a:off x="2972780" y="6165304"/>
            <a:ext cx="432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Praha 8.- 9.11.2022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01C7B4-7F95-494F-BF84-93E546DF7239}"/>
              </a:ext>
            </a:extLst>
          </p:cNvPr>
          <p:cNvSpPr txBox="1"/>
          <p:nvPr/>
        </p:nvSpPr>
        <p:spPr>
          <a:xfrm>
            <a:off x="2747489" y="5353142"/>
            <a:ext cx="4771062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20.KONFERENCE SPOLEČNOSTI </a:t>
            </a:r>
          </a:p>
          <a:p>
            <a:pPr algn="ctr"/>
            <a:r>
              <a:rPr lang="cs-CZ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VOJENSKÉ MEDICÍNY ČLS JEP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Nadpis 1"/>
          <p:cNvSpPr>
            <a:spLocks noGrp="1"/>
          </p:cNvSpPr>
          <p:nvPr>
            <p:ph type="title"/>
          </p:nvPr>
        </p:nvSpPr>
        <p:spPr>
          <a:xfrm>
            <a:off x="1208584" y="80628"/>
            <a:ext cx="7401123" cy="643632"/>
          </a:xfrm>
        </p:spPr>
        <p:txBody>
          <a:bodyPr/>
          <a:lstStyle/>
          <a:p>
            <a:r>
              <a:rPr lang="cs-CZ" sz="2800" dirty="0">
                <a:solidFill>
                  <a:schemeClr val="tx1"/>
                </a:solidFill>
              </a:rPr>
              <a:t>RP a léčba COVID-19</a:t>
            </a:r>
            <a:endParaRPr lang="cs-CZ" sz="32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200472" y="740866"/>
            <a:ext cx="9705528" cy="5064397"/>
          </a:xfrm>
        </p:spPr>
        <p:txBody>
          <a:bodyPr/>
          <a:lstStyle/>
          <a:p>
            <a:r>
              <a:rPr lang="cs-CZ" sz="2000" dirty="0"/>
              <a:t>RP se stalo národním programem v USA, metodicky řízen a průběžně vyhodnocován </a:t>
            </a:r>
            <a:r>
              <a:rPr lang="cs-CZ" sz="2000" dirty="0" err="1"/>
              <a:t>Mayo</a:t>
            </a:r>
            <a:r>
              <a:rPr lang="cs-CZ" sz="2000" dirty="0"/>
              <a:t> </a:t>
            </a:r>
            <a:r>
              <a:rPr lang="cs-CZ" sz="2000" dirty="0" err="1"/>
              <a:t>Clinic</a:t>
            </a:r>
            <a:r>
              <a:rPr lang="cs-CZ" sz="2000" dirty="0"/>
              <a:t> v Minnesotě. </a:t>
            </a:r>
          </a:p>
          <a:p>
            <a:pPr marL="0" indent="0">
              <a:buNone/>
            </a:pPr>
            <a:endParaRPr lang="cs-CZ" sz="2000" dirty="0"/>
          </a:p>
          <a:p>
            <a:pPr marL="400050" lvl="1" indent="0">
              <a:buNone/>
            </a:pPr>
            <a:r>
              <a:rPr lang="cs-CZ" sz="1800" b="1" i="1" dirty="0" err="1">
                <a:solidFill>
                  <a:schemeClr val="tx1"/>
                </a:solidFill>
              </a:rPr>
              <a:t>Joyner</a:t>
            </a:r>
            <a:r>
              <a:rPr lang="cs-CZ" sz="1800" b="1" i="1" dirty="0">
                <a:solidFill>
                  <a:schemeClr val="tx1"/>
                </a:solidFill>
              </a:rPr>
              <a:t> MJ, </a:t>
            </a:r>
            <a:r>
              <a:rPr lang="cs-CZ" sz="1800" b="1" i="1" dirty="0" err="1">
                <a:solidFill>
                  <a:schemeClr val="tx1"/>
                </a:solidFill>
              </a:rPr>
              <a:t>Senefeld</a:t>
            </a:r>
            <a:r>
              <a:rPr lang="cs-CZ" sz="1800" b="1" i="1" dirty="0">
                <a:solidFill>
                  <a:schemeClr val="tx1"/>
                </a:solidFill>
              </a:rPr>
              <a:t> JW, </a:t>
            </a:r>
            <a:r>
              <a:rPr lang="cs-CZ" sz="1800" b="1" i="1" dirty="0" err="1">
                <a:solidFill>
                  <a:schemeClr val="tx1"/>
                </a:solidFill>
              </a:rPr>
              <a:t>Klassen</a:t>
            </a:r>
            <a:r>
              <a:rPr lang="cs-CZ" sz="1800" b="1" i="1" dirty="0">
                <a:solidFill>
                  <a:schemeClr val="tx1"/>
                </a:solidFill>
              </a:rPr>
              <a:t> SA et al.</a:t>
            </a:r>
            <a:r>
              <a:rPr lang="cs-CZ" sz="1800" i="1" dirty="0">
                <a:solidFill>
                  <a:schemeClr val="tx1"/>
                </a:solidFill>
              </a:rPr>
              <a:t> </a:t>
            </a:r>
            <a:r>
              <a:rPr lang="cs-CZ" sz="1800" i="1" dirty="0" err="1">
                <a:solidFill>
                  <a:schemeClr val="tx1"/>
                </a:solidFill>
              </a:rPr>
              <a:t>Effect</a:t>
            </a:r>
            <a:r>
              <a:rPr lang="cs-CZ" sz="1800" i="1" dirty="0">
                <a:solidFill>
                  <a:schemeClr val="tx1"/>
                </a:solidFill>
              </a:rPr>
              <a:t> </a:t>
            </a:r>
            <a:r>
              <a:rPr lang="cs-CZ" sz="1800" i="1" dirty="0" err="1">
                <a:solidFill>
                  <a:schemeClr val="tx1"/>
                </a:solidFill>
              </a:rPr>
              <a:t>of</a:t>
            </a:r>
            <a:r>
              <a:rPr lang="cs-CZ" sz="1800" i="1" dirty="0">
                <a:solidFill>
                  <a:schemeClr val="tx1"/>
                </a:solidFill>
              </a:rPr>
              <a:t> </a:t>
            </a:r>
            <a:r>
              <a:rPr lang="cs-CZ" sz="1800" i="1" dirty="0" err="1">
                <a:solidFill>
                  <a:schemeClr val="tx1"/>
                </a:solidFill>
              </a:rPr>
              <a:t>Convalescent</a:t>
            </a:r>
            <a:r>
              <a:rPr lang="cs-CZ" sz="1800" i="1" dirty="0">
                <a:solidFill>
                  <a:schemeClr val="tx1"/>
                </a:solidFill>
              </a:rPr>
              <a:t> Plasma on Mortality </a:t>
            </a:r>
            <a:r>
              <a:rPr lang="cs-CZ" sz="1800" i="1" dirty="0" err="1">
                <a:solidFill>
                  <a:schemeClr val="tx1"/>
                </a:solidFill>
              </a:rPr>
              <a:t>among</a:t>
            </a:r>
            <a:r>
              <a:rPr lang="cs-CZ" sz="1800" i="1" dirty="0">
                <a:solidFill>
                  <a:schemeClr val="tx1"/>
                </a:solidFill>
              </a:rPr>
              <a:t> </a:t>
            </a:r>
            <a:r>
              <a:rPr lang="cs-CZ" sz="1800" i="1" dirty="0" err="1">
                <a:solidFill>
                  <a:schemeClr val="tx1"/>
                </a:solidFill>
              </a:rPr>
              <a:t>Hospitalized</a:t>
            </a:r>
            <a:r>
              <a:rPr lang="cs-CZ" sz="1800" i="1" dirty="0">
                <a:solidFill>
                  <a:schemeClr val="tx1"/>
                </a:solidFill>
              </a:rPr>
              <a:t> </a:t>
            </a:r>
            <a:r>
              <a:rPr lang="cs-CZ" sz="1800" i="1" dirty="0" err="1">
                <a:solidFill>
                  <a:schemeClr val="tx1"/>
                </a:solidFill>
              </a:rPr>
              <a:t>Patients</a:t>
            </a:r>
            <a:r>
              <a:rPr lang="cs-CZ" sz="1800" i="1" dirty="0">
                <a:solidFill>
                  <a:schemeClr val="tx1"/>
                </a:solidFill>
              </a:rPr>
              <a:t> </a:t>
            </a:r>
            <a:r>
              <a:rPr lang="cs-CZ" sz="1800" i="1" dirty="0" err="1">
                <a:solidFill>
                  <a:schemeClr val="tx1"/>
                </a:solidFill>
              </a:rPr>
              <a:t>with</a:t>
            </a:r>
            <a:r>
              <a:rPr lang="cs-CZ" sz="1800" i="1" dirty="0">
                <a:solidFill>
                  <a:schemeClr val="tx1"/>
                </a:solidFill>
              </a:rPr>
              <a:t> COVID-19: </a:t>
            </a:r>
            <a:r>
              <a:rPr lang="cs-CZ" sz="1800" i="1" dirty="0" err="1">
                <a:solidFill>
                  <a:schemeClr val="tx1"/>
                </a:solidFill>
              </a:rPr>
              <a:t>Initial</a:t>
            </a:r>
            <a:r>
              <a:rPr lang="cs-CZ" sz="1800" i="1" dirty="0">
                <a:solidFill>
                  <a:schemeClr val="tx1"/>
                </a:solidFill>
              </a:rPr>
              <a:t> </a:t>
            </a:r>
            <a:r>
              <a:rPr lang="cs-CZ" sz="1800" i="1" dirty="0" err="1">
                <a:solidFill>
                  <a:schemeClr val="tx1"/>
                </a:solidFill>
              </a:rPr>
              <a:t>Three-Month</a:t>
            </a:r>
            <a:r>
              <a:rPr lang="cs-CZ" sz="1800" i="1" dirty="0">
                <a:solidFill>
                  <a:schemeClr val="tx1"/>
                </a:solidFill>
              </a:rPr>
              <a:t> </a:t>
            </a:r>
            <a:r>
              <a:rPr lang="cs-CZ" sz="1800" i="1" dirty="0" err="1">
                <a:solidFill>
                  <a:schemeClr val="tx1"/>
                </a:solidFill>
              </a:rPr>
              <a:t>Experience</a:t>
            </a:r>
            <a:r>
              <a:rPr lang="cs-CZ" sz="1800" i="1" dirty="0">
                <a:solidFill>
                  <a:schemeClr val="tx1"/>
                </a:solidFill>
              </a:rPr>
              <a:t>. Preprint. </a:t>
            </a:r>
            <a:r>
              <a:rPr lang="cs-CZ" sz="1800" i="1" dirty="0" err="1">
                <a:solidFill>
                  <a:schemeClr val="tx1"/>
                </a:solidFill>
              </a:rPr>
              <a:t>medRxiv</a:t>
            </a:r>
            <a:r>
              <a:rPr lang="cs-CZ" sz="1800" i="1" dirty="0">
                <a:solidFill>
                  <a:schemeClr val="tx1"/>
                </a:solidFill>
              </a:rPr>
              <a:t> 2020; </a:t>
            </a:r>
            <a:r>
              <a:rPr lang="cs-CZ" sz="1800" i="1" u="sng" dirty="0">
                <a:solidFill>
                  <a:schemeClr val="tx1"/>
                </a:solidFill>
              </a:rPr>
              <a:t>2020.08</a:t>
            </a:r>
            <a:r>
              <a:rPr lang="cs-CZ" sz="1800" i="1" dirty="0">
                <a:solidFill>
                  <a:schemeClr val="tx1"/>
                </a:solidFill>
              </a:rPr>
              <a:t>.12.20169359: </a:t>
            </a:r>
          </a:p>
          <a:p>
            <a:pPr marL="685800" lvl="1"/>
            <a:r>
              <a:rPr lang="cs-CZ" sz="2000" dirty="0"/>
              <a:t>v multicentrické studii zhodnocena léčba RP u </a:t>
            </a:r>
            <a:r>
              <a:rPr lang="cs-CZ" sz="2000" b="1" dirty="0"/>
              <a:t>35 322 pacientů</a:t>
            </a:r>
            <a:r>
              <a:rPr lang="cs-CZ" sz="2000" dirty="0"/>
              <a:t> (z 2 807 nemocnic) - data potvrzovala bezpečnost RP i pozitivní efekt na přežití pacientů s covidem-19</a:t>
            </a:r>
          </a:p>
          <a:p>
            <a:pPr marL="685800" lvl="1"/>
            <a:r>
              <a:rPr lang="cs-CZ" sz="2000" dirty="0"/>
              <a:t>mj. byl </a:t>
            </a:r>
            <a:r>
              <a:rPr lang="cs-CZ" sz="2000" b="1" u="sng" dirty="0"/>
              <a:t>potvrzen jednoznačný přínos včasného podání RP</a:t>
            </a:r>
            <a:r>
              <a:rPr lang="cs-CZ" sz="2000" b="1" dirty="0"/>
              <a:t> </a:t>
            </a:r>
            <a:r>
              <a:rPr lang="cs-CZ" sz="2000" dirty="0"/>
              <a:t>u závažných stavů, kdy </a:t>
            </a:r>
            <a:r>
              <a:rPr lang="cs-CZ" sz="2000" b="1" dirty="0"/>
              <a:t>7denní letalita u kriticky nemocných, kteří obdrželi RP během 3 dnů od diagnózy byla 8,7% ve srovnání s 11,9 % u pacientů, kteří RP obdrželi 4 a více dní po diagnóze. </a:t>
            </a:r>
            <a:r>
              <a:rPr lang="cs-CZ" sz="2000" dirty="0"/>
              <a:t>Podobné výsledky zaznamenány </a:t>
            </a:r>
            <a:r>
              <a:rPr lang="cs-CZ" sz="2000" b="1" dirty="0"/>
              <a:t>i u 30 denního přežití </a:t>
            </a:r>
            <a:r>
              <a:rPr lang="cs-CZ" sz="2000" dirty="0"/>
              <a:t>(21,6 % oproti 26,7 %)</a:t>
            </a:r>
          </a:p>
          <a:p>
            <a:pPr marL="685800" lvl="1"/>
            <a:r>
              <a:rPr lang="cs-CZ" sz="2000" dirty="0"/>
              <a:t>důležitý faktor = koncentrace protilátek anti-SARS-CoV-2 třídy </a:t>
            </a:r>
            <a:r>
              <a:rPr lang="cs-CZ" sz="2000" dirty="0" err="1"/>
              <a:t>IgG</a:t>
            </a:r>
            <a:r>
              <a:rPr lang="cs-CZ" sz="2000" dirty="0"/>
              <a:t> obsažených v RP (vyšší hladina měla signifikantní vliv na přežití)</a:t>
            </a:r>
          </a:p>
          <a:p>
            <a:pPr marL="685800" lvl="1"/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146854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Nadpis 1"/>
          <p:cNvSpPr>
            <a:spLocks noGrp="1"/>
          </p:cNvSpPr>
          <p:nvPr>
            <p:ph type="title"/>
          </p:nvPr>
        </p:nvSpPr>
        <p:spPr>
          <a:xfrm>
            <a:off x="1208584" y="80628"/>
            <a:ext cx="7401123" cy="643632"/>
          </a:xfrm>
        </p:spPr>
        <p:txBody>
          <a:bodyPr/>
          <a:lstStyle/>
          <a:p>
            <a:r>
              <a:rPr lang="cs-CZ" sz="2800" dirty="0">
                <a:solidFill>
                  <a:schemeClr val="tx1"/>
                </a:solidFill>
              </a:rPr>
              <a:t>RP a léčba COVID-19</a:t>
            </a:r>
            <a:endParaRPr lang="cs-CZ" sz="32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34246" y="584684"/>
            <a:ext cx="9849823" cy="5004556"/>
          </a:xfrm>
        </p:spPr>
        <p:txBody>
          <a:bodyPr/>
          <a:lstStyle/>
          <a:p>
            <a:pPr algn="l"/>
            <a:r>
              <a:rPr lang="cs-CZ" sz="1800" b="1" i="1" u="none" strike="noStrike" baseline="0" dirty="0" err="1">
                <a:solidFill>
                  <a:srgbClr val="212121"/>
                </a:solidFill>
              </a:rPr>
              <a:t>Libster</a:t>
            </a:r>
            <a:r>
              <a:rPr lang="cs-CZ" sz="1800" b="1" i="1" u="none" strike="noStrike" baseline="0" dirty="0">
                <a:solidFill>
                  <a:srgbClr val="212121"/>
                </a:solidFill>
              </a:rPr>
              <a:t> R, </a:t>
            </a:r>
            <a:r>
              <a:rPr lang="cs-CZ" sz="1800" b="1" i="1" u="none" strike="noStrike" baseline="0" dirty="0" err="1">
                <a:solidFill>
                  <a:srgbClr val="212121"/>
                </a:solidFill>
              </a:rPr>
              <a:t>Pérez</a:t>
            </a:r>
            <a:r>
              <a:rPr lang="cs-CZ" sz="1800" b="1" i="1" u="none" strike="noStrike" baseline="0" dirty="0">
                <a:solidFill>
                  <a:srgbClr val="212121"/>
                </a:solidFill>
              </a:rPr>
              <a:t> Marc G, </a:t>
            </a:r>
            <a:r>
              <a:rPr lang="cs-CZ" sz="1800" b="1" i="1" u="none" strike="noStrike" baseline="0" dirty="0" err="1">
                <a:solidFill>
                  <a:srgbClr val="212121"/>
                </a:solidFill>
              </a:rPr>
              <a:t>Wappner</a:t>
            </a:r>
            <a:r>
              <a:rPr lang="cs-CZ" sz="1800" b="1" i="1" u="none" strike="noStrike" baseline="0" dirty="0">
                <a:solidFill>
                  <a:srgbClr val="212121"/>
                </a:solidFill>
              </a:rPr>
              <a:t> D, et al. </a:t>
            </a:r>
            <a:r>
              <a:rPr lang="cs-CZ" sz="1800" b="0" i="1" u="none" strike="noStrike" baseline="0" dirty="0">
                <a:solidFill>
                  <a:srgbClr val="212121"/>
                </a:solidFill>
              </a:rPr>
              <a:t>Early </a:t>
            </a:r>
            <a:r>
              <a:rPr lang="cs-CZ" sz="1800" b="0" i="1" u="none" strike="noStrike" baseline="0" dirty="0" err="1">
                <a:solidFill>
                  <a:srgbClr val="212121"/>
                </a:solidFill>
              </a:rPr>
              <a:t>High-Titer</a:t>
            </a:r>
            <a:r>
              <a:rPr lang="cs-CZ" sz="1800" b="0" i="1" u="none" strike="noStrike" baseline="0" dirty="0">
                <a:solidFill>
                  <a:srgbClr val="212121"/>
                </a:solidFill>
              </a:rPr>
              <a:t> Plasma </a:t>
            </a:r>
            <a:r>
              <a:rPr lang="cs-CZ" sz="1800" b="0" i="1" u="none" strike="noStrike" baseline="0" dirty="0" err="1">
                <a:solidFill>
                  <a:srgbClr val="212121"/>
                </a:solidFill>
              </a:rPr>
              <a:t>Therapy</a:t>
            </a:r>
            <a:r>
              <a:rPr lang="cs-CZ" sz="1800" b="0" i="1" u="none" strike="noStrike" baseline="0" dirty="0">
                <a:solidFill>
                  <a:srgbClr val="212121"/>
                </a:solidFill>
              </a:rPr>
              <a:t> to </a:t>
            </a:r>
            <a:r>
              <a:rPr lang="cs-CZ" sz="1800" b="0" i="1" u="none" strike="noStrike" baseline="0" dirty="0" err="1">
                <a:solidFill>
                  <a:srgbClr val="212121"/>
                </a:solidFill>
              </a:rPr>
              <a:t>Prevent</a:t>
            </a:r>
            <a:r>
              <a:rPr lang="cs-CZ" sz="1800" i="1" dirty="0">
                <a:solidFill>
                  <a:srgbClr val="212121"/>
                </a:solidFill>
              </a:rPr>
              <a:t> </a:t>
            </a:r>
            <a:r>
              <a:rPr lang="en-US" sz="1800" b="0" i="1" u="none" strike="noStrike" baseline="0" dirty="0">
                <a:solidFill>
                  <a:srgbClr val="212121"/>
                </a:solidFill>
              </a:rPr>
              <a:t>Severe Covid-19 in Older Adults. N </a:t>
            </a:r>
            <a:r>
              <a:rPr lang="en-US" sz="1800" b="0" i="1" u="none" strike="noStrike" baseline="0" dirty="0" err="1">
                <a:solidFill>
                  <a:srgbClr val="212121"/>
                </a:solidFill>
              </a:rPr>
              <a:t>Engl</a:t>
            </a:r>
            <a:r>
              <a:rPr lang="en-US" sz="1800" b="0" i="1" u="none" strike="noStrike" baseline="0" dirty="0">
                <a:solidFill>
                  <a:srgbClr val="212121"/>
                </a:solidFill>
              </a:rPr>
              <a:t> J Med. 2021:NEJMoa2033700. </a:t>
            </a:r>
            <a:r>
              <a:rPr lang="en-US" sz="1800" b="0" i="1" u="none" strike="noStrike" baseline="0" dirty="0" err="1">
                <a:solidFill>
                  <a:srgbClr val="212121"/>
                </a:solidFill>
              </a:rPr>
              <a:t>doi</a:t>
            </a:r>
            <a:r>
              <a:rPr lang="en-US" sz="1800" b="0" i="1" u="none" strike="noStrike" baseline="0" dirty="0">
                <a:solidFill>
                  <a:srgbClr val="212121"/>
                </a:solidFill>
              </a:rPr>
              <a:t>:</a:t>
            </a:r>
            <a:r>
              <a:rPr lang="cs-CZ" sz="1800" b="0" i="1" u="none" strike="noStrike" baseline="0" dirty="0">
                <a:solidFill>
                  <a:srgbClr val="212121"/>
                </a:solidFill>
              </a:rPr>
              <a:t>10.1056/NEJMoa2033700</a:t>
            </a:r>
            <a:r>
              <a:rPr lang="cs-CZ" sz="1800" b="0" i="1" u="none" strike="noStrike" baseline="0" dirty="0">
                <a:solidFill>
                  <a:srgbClr val="212121"/>
                </a:solidFill>
                <a:latin typeface="TimesNewRomanPSMT"/>
              </a:rPr>
              <a:t>.</a:t>
            </a:r>
            <a:endParaRPr lang="cs-CZ" sz="1800" b="0" i="1" u="none" strike="noStrike" baseline="0" dirty="0">
              <a:solidFill>
                <a:schemeClr val="tx1"/>
              </a:solidFill>
              <a:latin typeface="TimesNewRomanPSMT"/>
            </a:endParaRPr>
          </a:p>
          <a:p>
            <a:pPr marL="0" indent="0" algn="l">
              <a:buNone/>
            </a:pPr>
            <a:r>
              <a:rPr lang="cs-CZ" sz="1700" dirty="0">
                <a:solidFill>
                  <a:schemeClr val="tx1"/>
                </a:solidFill>
              </a:rPr>
              <a:t>RP s vysokým obsahem VNP podána rizikovým seniorům do 72 hod. od prvních příznaků COVID-19 =&gt; </a:t>
            </a:r>
            <a:r>
              <a:rPr lang="cs-CZ" sz="1700" b="1" u="sng" dirty="0">
                <a:solidFill>
                  <a:schemeClr val="tx1"/>
                </a:solidFill>
              </a:rPr>
              <a:t>48% redukce rozvoje těžkého průběhu COVID-19</a:t>
            </a:r>
            <a:r>
              <a:rPr lang="cs-CZ" sz="1700" b="1" dirty="0">
                <a:solidFill>
                  <a:schemeClr val="tx1"/>
                </a:solidFill>
              </a:rPr>
              <a:t> </a:t>
            </a:r>
          </a:p>
          <a:p>
            <a:pPr algn="l"/>
            <a:endParaRPr lang="cs-CZ" sz="1700" b="1" i="1" u="none" strike="noStrike" baseline="0" dirty="0">
              <a:solidFill>
                <a:schemeClr val="tx1"/>
              </a:solidFill>
              <a:latin typeface="TimesNewRomanPSMT"/>
            </a:endParaRPr>
          </a:p>
          <a:p>
            <a:pPr algn="l"/>
            <a:endParaRPr lang="cs-CZ" sz="1800" i="1" dirty="0">
              <a:solidFill>
                <a:schemeClr val="tx1"/>
              </a:solidFill>
              <a:latin typeface="TimesNewRomanPSMT"/>
            </a:endParaRPr>
          </a:p>
          <a:p>
            <a:pPr algn="l"/>
            <a:endParaRPr lang="cs-CZ" sz="1600" i="1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6" y="2276872"/>
            <a:ext cx="5608694" cy="3825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821" y="2168860"/>
            <a:ext cx="4405710" cy="4786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4476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hevron 17">
            <a:extLst>
              <a:ext uri="{FF2B5EF4-FFF2-40B4-BE49-F238E27FC236}">
                <a16:creationId xmlns:a16="http://schemas.microsoft.com/office/drawing/2014/main" id="{039A1D1D-43F3-0C49-9AEE-DC20C1A97E43}"/>
              </a:ext>
            </a:extLst>
          </p:cNvPr>
          <p:cNvSpPr/>
          <p:nvPr/>
        </p:nvSpPr>
        <p:spPr>
          <a:xfrm>
            <a:off x="3165808" y="2380996"/>
            <a:ext cx="3408147" cy="792664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3076" fontAlgn="auto">
              <a:spcBef>
                <a:spcPts val="0"/>
              </a:spcBef>
              <a:spcAft>
                <a:spcPts val="0"/>
              </a:spcAft>
            </a:pPr>
            <a:endParaRPr lang="x-none" sz="1463" b="0">
              <a:solidFill>
                <a:srgbClr val="999999"/>
              </a:solidFill>
              <a:latin typeface="Calibri" panose="020F0502020204030204"/>
            </a:endParaRPr>
          </a:p>
        </p:txBody>
      </p:sp>
      <p:grpSp>
        <p:nvGrpSpPr>
          <p:cNvPr id="42" name="Grupo 349">
            <a:extLst>
              <a:ext uri="{FF2B5EF4-FFF2-40B4-BE49-F238E27FC236}">
                <a16:creationId xmlns:a16="http://schemas.microsoft.com/office/drawing/2014/main" id="{F12EECCA-0351-4A40-BA19-A2AA2D9485E8}"/>
              </a:ext>
            </a:extLst>
          </p:cNvPr>
          <p:cNvGrpSpPr/>
          <p:nvPr/>
        </p:nvGrpSpPr>
        <p:grpSpPr>
          <a:xfrm>
            <a:off x="1084283" y="1057585"/>
            <a:ext cx="7737435" cy="870559"/>
            <a:chOff x="2668308" y="861425"/>
            <a:chExt cx="19041035" cy="2142356"/>
          </a:xfrm>
        </p:grpSpPr>
        <p:sp>
          <p:nvSpPr>
            <p:cNvPr id="45" name="CuadroTexto 350">
              <a:extLst>
                <a:ext uri="{FF2B5EF4-FFF2-40B4-BE49-F238E27FC236}">
                  <a16:creationId xmlns:a16="http://schemas.microsoft.com/office/drawing/2014/main" id="{3BF992D1-2984-6E4F-A325-62F4187B0AF4}"/>
                </a:ext>
              </a:extLst>
            </p:cNvPr>
            <p:cNvSpPr txBox="1"/>
            <p:nvPr/>
          </p:nvSpPr>
          <p:spPr>
            <a:xfrm>
              <a:off x="4584808" y="861425"/>
              <a:ext cx="15208096" cy="1458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743076" fontAlgn="auto">
                <a:spcBef>
                  <a:spcPts val="0"/>
                </a:spcBef>
                <a:spcAft>
                  <a:spcPts val="0"/>
                </a:spcAft>
              </a:pPr>
              <a:r>
                <a:rPr lang="cs-CZ" sz="3251" dirty="0">
                  <a:solidFill>
                    <a:srgbClr val="494949"/>
                  </a:solidFill>
                  <a:latin typeface="Poppins" pitchFamily="2" charset="77"/>
                  <a:ea typeface="Lato Heavy" charset="0"/>
                  <a:cs typeface="Poppins" pitchFamily="2" charset="77"/>
                </a:rPr>
                <a:t>ZÁSADY ÚSPĚŠNÉ TERAPIE RP</a:t>
              </a:r>
              <a:endParaRPr lang="en-US" sz="3251" dirty="0">
                <a:solidFill>
                  <a:srgbClr val="494949"/>
                </a:solidFill>
                <a:latin typeface="Poppins" pitchFamily="2" charset="77"/>
                <a:ea typeface="Lato Heavy" charset="0"/>
                <a:cs typeface="Poppins" pitchFamily="2" charset="77"/>
              </a:endParaRPr>
            </a:p>
          </p:txBody>
        </p:sp>
        <p:sp>
          <p:nvSpPr>
            <p:cNvPr id="46" name="CuadroTexto 351">
              <a:extLst>
                <a:ext uri="{FF2B5EF4-FFF2-40B4-BE49-F238E27FC236}">
                  <a16:creationId xmlns:a16="http://schemas.microsoft.com/office/drawing/2014/main" id="{4B13591A-77B8-9243-B6CC-064EE6363190}"/>
                </a:ext>
              </a:extLst>
            </p:cNvPr>
            <p:cNvSpPr txBox="1"/>
            <p:nvPr/>
          </p:nvSpPr>
          <p:spPr>
            <a:xfrm>
              <a:off x="2668308" y="2222547"/>
              <a:ext cx="19041035" cy="78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43076" fontAlgn="auto">
                <a:spcBef>
                  <a:spcPts val="0"/>
                </a:spcBef>
                <a:spcAft>
                  <a:spcPts val="0"/>
                </a:spcAft>
              </a:pPr>
              <a:r>
                <a:rPr lang="cs-CZ" sz="1463" b="0" dirty="0">
                  <a:solidFill>
                    <a:srgbClr val="999999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„</a:t>
              </a:r>
              <a:r>
                <a:rPr lang="cs-CZ" sz="1463" dirty="0">
                  <a:solidFill>
                    <a:schemeClr val="tx2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Co nejdříve léčit rekonvalescentní plazmou s vysokým množstvím VNT. </a:t>
              </a:r>
              <a:r>
                <a:rPr lang="cs-CZ" sz="1463" b="0" dirty="0">
                  <a:solidFill>
                    <a:srgbClr val="999999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“</a:t>
              </a:r>
              <a:endParaRPr lang="en-US" sz="1463" b="0" dirty="0">
                <a:solidFill>
                  <a:srgbClr val="999999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5B0B2A1-7A25-8C46-B8DA-0AFCA23BCD3A}"/>
              </a:ext>
            </a:extLst>
          </p:cNvPr>
          <p:cNvSpPr txBox="1"/>
          <p:nvPr/>
        </p:nvSpPr>
        <p:spPr>
          <a:xfrm>
            <a:off x="4137097" y="2579764"/>
            <a:ext cx="2077731" cy="467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3076" fontAlgn="auto">
              <a:spcBef>
                <a:spcPts val="0"/>
              </a:spcBef>
              <a:spcAft>
                <a:spcPts val="0"/>
              </a:spcAft>
            </a:pPr>
            <a:r>
              <a:rPr lang="cs-CZ" sz="2438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TIMING</a:t>
            </a:r>
            <a:r>
              <a:rPr lang="cs-CZ" sz="2438" dirty="0">
                <a:solidFill>
                  <a:srgbClr val="999999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endParaRPr lang="en-US" sz="2438" dirty="0">
              <a:solidFill>
                <a:srgbClr val="999999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0" name="Chevron 29">
            <a:extLst>
              <a:ext uri="{FF2B5EF4-FFF2-40B4-BE49-F238E27FC236}">
                <a16:creationId xmlns:a16="http://schemas.microsoft.com/office/drawing/2014/main" id="{796C7598-9B97-6946-BAF4-D08F14829067}"/>
              </a:ext>
            </a:extLst>
          </p:cNvPr>
          <p:cNvSpPr/>
          <p:nvPr/>
        </p:nvSpPr>
        <p:spPr>
          <a:xfrm>
            <a:off x="3132166" y="3241430"/>
            <a:ext cx="3408147" cy="792664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3076" fontAlgn="auto">
              <a:spcBef>
                <a:spcPts val="0"/>
              </a:spcBef>
              <a:spcAft>
                <a:spcPts val="0"/>
              </a:spcAft>
            </a:pPr>
            <a:endParaRPr lang="x-none" sz="1463" b="0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38" name="Chevron 37">
            <a:extLst>
              <a:ext uri="{FF2B5EF4-FFF2-40B4-BE49-F238E27FC236}">
                <a16:creationId xmlns:a16="http://schemas.microsoft.com/office/drawing/2014/main" id="{334A98DC-7BEA-A946-838E-DE28B1127529}"/>
              </a:ext>
            </a:extLst>
          </p:cNvPr>
          <p:cNvSpPr/>
          <p:nvPr/>
        </p:nvSpPr>
        <p:spPr>
          <a:xfrm>
            <a:off x="3176035" y="4194305"/>
            <a:ext cx="3408147" cy="792664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3076" fontAlgn="auto">
              <a:spcBef>
                <a:spcPts val="0"/>
              </a:spcBef>
              <a:spcAft>
                <a:spcPts val="0"/>
              </a:spcAft>
            </a:pPr>
            <a:endParaRPr lang="x-none" sz="1463" b="0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43" name="CuadroTexto 350">
            <a:extLst>
              <a:ext uri="{FF2B5EF4-FFF2-40B4-BE49-F238E27FC236}">
                <a16:creationId xmlns:a16="http://schemas.microsoft.com/office/drawing/2014/main" id="{5FE15C77-741E-8844-9C5A-CC020B27A172}"/>
              </a:ext>
            </a:extLst>
          </p:cNvPr>
          <p:cNvSpPr txBox="1"/>
          <p:nvPr/>
        </p:nvSpPr>
        <p:spPr>
          <a:xfrm>
            <a:off x="2509255" y="2526259"/>
            <a:ext cx="570990" cy="5425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743076" fontAlgn="auto">
              <a:spcBef>
                <a:spcPts val="0"/>
              </a:spcBef>
              <a:spcAft>
                <a:spcPts val="0"/>
              </a:spcAft>
            </a:pPr>
            <a:r>
              <a:rPr lang="en-US" sz="2926" dirty="0">
                <a:solidFill>
                  <a:srgbClr val="F37B49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01</a:t>
            </a:r>
          </a:p>
        </p:txBody>
      </p:sp>
      <p:sp>
        <p:nvSpPr>
          <p:cNvPr id="44" name="CuadroTexto 350">
            <a:extLst>
              <a:ext uri="{FF2B5EF4-FFF2-40B4-BE49-F238E27FC236}">
                <a16:creationId xmlns:a16="http://schemas.microsoft.com/office/drawing/2014/main" id="{49A4C55B-92C6-3D41-8D77-9B8A97F5304D}"/>
              </a:ext>
            </a:extLst>
          </p:cNvPr>
          <p:cNvSpPr txBox="1"/>
          <p:nvPr/>
        </p:nvSpPr>
        <p:spPr>
          <a:xfrm>
            <a:off x="2472386" y="3397699"/>
            <a:ext cx="644728" cy="5425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743076" fontAlgn="auto">
              <a:spcBef>
                <a:spcPts val="0"/>
              </a:spcBef>
              <a:spcAft>
                <a:spcPts val="0"/>
              </a:spcAft>
            </a:pPr>
            <a:r>
              <a:rPr lang="en-US" sz="2926" dirty="0">
                <a:solidFill>
                  <a:srgbClr val="2B5683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02</a:t>
            </a:r>
          </a:p>
        </p:txBody>
      </p:sp>
      <p:sp>
        <p:nvSpPr>
          <p:cNvPr id="47" name="CuadroTexto 350">
            <a:extLst>
              <a:ext uri="{FF2B5EF4-FFF2-40B4-BE49-F238E27FC236}">
                <a16:creationId xmlns:a16="http://schemas.microsoft.com/office/drawing/2014/main" id="{5521C5FB-A3A9-844E-B7B2-28C3678F9246}"/>
              </a:ext>
            </a:extLst>
          </p:cNvPr>
          <p:cNvSpPr txBox="1"/>
          <p:nvPr/>
        </p:nvSpPr>
        <p:spPr>
          <a:xfrm>
            <a:off x="2465974" y="4339724"/>
            <a:ext cx="657552" cy="5425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743076" fontAlgn="auto">
              <a:spcBef>
                <a:spcPts val="0"/>
              </a:spcBef>
              <a:spcAft>
                <a:spcPts val="0"/>
              </a:spcAft>
            </a:pPr>
            <a:r>
              <a:rPr lang="en-US" sz="2926" dirty="0">
                <a:solidFill>
                  <a:srgbClr val="456990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03</a:t>
            </a:r>
          </a:p>
        </p:txBody>
      </p:sp>
      <p:grpSp>
        <p:nvGrpSpPr>
          <p:cNvPr id="66" name="Gráfico 219">
            <a:extLst>
              <a:ext uri="{FF2B5EF4-FFF2-40B4-BE49-F238E27FC236}">
                <a16:creationId xmlns:a16="http://schemas.microsoft.com/office/drawing/2014/main" id="{EF733880-2EA5-EE45-A75F-A002C69C46DC}"/>
              </a:ext>
            </a:extLst>
          </p:cNvPr>
          <p:cNvGrpSpPr/>
          <p:nvPr/>
        </p:nvGrpSpPr>
        <p:grpSpPr>
          <a:xfrm>
            <a:off x="6128169" y="4932144"/>
            <a:ext cx="264170" cy="352231"/>
            <a:chOff x="642660" y="1569831"/>
            <a:chExt cx="428118" cy="570831"/>
          </a:xfrm>
          <a:solidFill>
            <a:schemeClr val="bg1"/>
          </a:solidFill>
        </p:grpSpPr>
        <p:sp>
          <p:nvSpPr>
            <p:cNvPr id="67" name="Forma libre 204">
              <a:extLst>
                <a:ext uri="{FF2B5EF4-FFF2-40B4-BE49-F238E27FC236}">
                  <a16:creationId xmlns:a16="http://schemas.microsoft.com/office/drawing/2014/main" id="{1054E87D-F993-ED4A-A5C4-D7270A2900B4}"/>
                </a:ext>
              </a:extLst>
            </p:cNvPr>
            <p:cNvSpPr/>
            <p:nvPr/>
          </p:nvSpPr>
          <p:spPr>
            <a:xfrm>
              <a:off x="642660" y="1569831"/>
              <a:ext cx="237856" cy="380554"/>
            </a:xfrm>
            <a:custGeom>
              <a:avLst/>
              <a:gdLst>
                <a:gd name="connsiteX0" fmla="*/ 202170 w 237856"/>
                <a:gd name="connsiteY0" fmla="*/ 142708 h 380554"/>
                <a:gd name="connsiteX1" fmla="*/ 225954 w 237856"/>
                <a:gd name="connsiteY1" fmla="*/ 142708 h 380554"/>
                <a:gd name="connsiteX2" fmla="*/ 236813 w 237856"/>
                <a:gd name="connsiteY2" fmla="*/ 135647 h 380554"/>
                <a:gd name="connsiteX3" fmla="*/ 234792 w 237856"/>
                <a:gd name="connsiteY3" fmla="*/ 122849 h 380554"/>
                <a:gd name="connsiteX4" fmla="*/ 127761 w 237856"/>
                <a:gd name="connsiteY4" fmla="*/ 3926 h 380554"/>
                <a:gd name="connsiteX5" fmla="*/ 118924 w 237856"/>
                <a:gd name="connsiteY5" fmla="*/ 0 h 380554"/>
                <a:gd name="connsiteX6" fmla="*/ 110086 w 237856"/>
                <a:gd name="connsiteY6" fmla="*/ 3926 h 380554"/>
                <a:gd name="connsiteX7" fmla="*/ 3055 w 237856"/>
                <a:gd name="connsiteY7" fmla="*/ 122849 h 380554"/>
                <a:gd name="connsiteX8" fmla="*/ 0 w 237856"/>
                <a:gd name="connsiteY8" fmla="*/ 130816 h 380554"/>
                <a:gd name="connsiteX9" fmla="*/ 1034 w 237856"/>
                <a:gd name="connsiteY9" fmla="*/ 135647 h 380554"/>
                <a:gd name="connsiteX10" fmla="*/ 11893 w 237856"/>
                <a:gd name="connsiteY10" fmla="*/ 142708 h 380554"/>
                <a:gd name="connsiteX11" fmla="*/ 35677 w 237856"/>
                <a:gd name="connsiteY11" fmla="*/ 142708 h 380554"/>
                <a:gd name="connsiteX12" fmla="*/ 44631 w 237856"/>
                <a:gd name="connsiteY12" fmla="*/ 138643 h 380554"/>
                <a:gd name="connsiteX13" fmla="*/ 95138 w 237856"/>
                <a:gd name="connsiteY13" fmla="*/ 80926 h 380554"/>
                <a:gd name="connsiteX14" fmla="*/ 95138 w 237856"/>
                <a:gd name="connsiteY14" fmla="*/ 368662 h 380554"/>
                <a:gd name="connsiteX15" fmla="*/ 107031 w 237856"/>
                <a:gd name="connsiteY15" fmla="*/ 380555 h 380554"/>
                <a:gd name="connsiteX16" fmla="*/ 130815 w 237856"/>
                <a:gd name="connsiteY16" fmla="*/ 380555 h 380554"/>
                <a:gd name="connsiteX17" fmla="*/ 142708 w 237856"/>
                <a:gd name="connsiteY17" fmla="*/ 368662 h 380554"/>
                <a:gd name="connsiteX18" fmla="*/ 142708 w 237856"/>
                <a:gd name="connsiteY18" fmla="*/ 80926 h 380554"/>
                <a:gd name="connsiteX19" fmla="*/ 193215 w 237856"/>
                <a:gd name="connsiteY19" fmla="*/ 138643 h 380554"/>
                <a:gd name="connsiteX20" fmla="*/ 202170 w 237856"/>
                <a:gd name="connsiteY20" fmla="*/ 142708 h 380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7856" h="380554">
                  <a:moveTo>
                    <a:pt x="202170" y="142708"/>
                  </a:moveTo>
                  <a:lnTo>
                    <a:pt x="225954" y="142708"/>
                  </a:lnTo>
                  <a:cubicBezTo>
                    <a:pt x="230646" y="142708"/>
                    <a:pt x="234908" y="139944"/>
                    <a:pt x="236813" y="135647"/>
                  </a:cubicBezTo>
                  <a:cubicBezTo>
                    <a:pt x="238730" y="131350"/>
                    <a:pt x="237975" y="126333"/>
                    <a:pt x="234792" y="122849"/>
                  </a:cubicBezTo>
                  <a:lnTo>
                    <a:pt x="127761" y="3926"/>
                  </a:lnTo>
                  <a:cubicBezTo>
                    <a:pt x="125508" y="1440"/>
                    <a:pt x="122292" y="0"/>
                    <a:pt x="118924" y="0"/>
                  </a:cubicBezTo>
                  <a:cubicBezTo>
                    <a:pt x="115555" y="0"/>
                    <a:pt x="112339" y="1440"/>
                    <a:pt x="110086" y="3926"/>
                  </a:cubicBezTo>
                  <a:lnTo>
                    <a:pt x="3055" y="122849"/>
                  </a:lnTo>
                  <a:cubicBezTo>
                    <a:pt x="1046" y="125079"/>
                    <a:pt x="0" y="127936"/>
                    <a:pt x="0" y="130816"/>
                  </a:cubicBezTo>
                  <a:cubicBezTo>
                    <a:pt x="0" y="132465"/>
                    <a:pt x="337" y="134092"/>
                    <a:pt x="1034" y="135647"/>
                  </a:cubicBezTo>
                  <a:cubicBezTo>
                    <a:pt x="2938" y="139944"/>
                    <a:pt x="7200" y="142708"/>
                    <a:pt x="11893" y="142708"/>
                  </a:cubicBezTo>
                  <a:lnTo>
                    <a:pt x="35677" y="142708"/>
                  </a:lnTo>
                  <a:cubicBezTo>
                    <a:pt x="39103" y="142708"/>
                    <a:pt x="42366" y="141222"/>
                    <a:pt x="44631" y="138643"/>
                  </a:cubicBezTo>
                  <a:lnTo>
                    <a:pt x="95138" y="80926"/>
                  </a:lnTo>
                  <a:lnTo>
                    <a:pt x="95138" y="368662"/>
                  </a:lnTo>
                  <a:cubicBezTo>
                    <a:pt x="95138" y="375236"/>
                    <a:pt x="100457" y="380555"/>
                    <a:pt x="107031" y="380555"/>
                  </a:cubicBezTo>
                  <a:lnTo>
                    <a:pt x="130815" y="380555"/>
                  </a:lnTo>
                  <a:cubicBezTo>
                    <a:pt x="137389" y="380555"/>
                    <a:pt x="142708" y="375236"/>
                    <a:pt x="142708" y="368662"/>
                  </a:cubicBezTo>
                  <a:lnTo>
                    <a:pt x="142708" y="80926"/>
                  </a:lnTo>
                  <a:lnTo>
                    <a:pt x="193215" y="138643"/>
                  </a:lnTo>
                  <a:cubicBezTo>
                    <a:pt x="195481" y="141222"/>
                    <a:pt x="198744" y="142708"/>
                    <a:pt x="202170" y="142708"/>
                  </a:cubicBezTo>
                  <a:close/>
                </a:path>
              </a:pathLst>
            </a:custGeom>
            <a:grpFill/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3076" fontAlgn="auto">
                <a:spcBef>
                  <a:spcPts val="0"/>
                </a:spcBef>
                <a:spcAft>
                  <a:spcPts val="0"/>
                </a:spcAft>
              </a:pPr>
              <a:endParaRPr lang="es-MX" sz="1463" b="0">
                <a:solidFill>
                  <a:srgbClr val="999999"/>
                </a:solidFill>
                <a:latin typeface="Calibri" panose="020F0502020204030204"/>
              </a:endParaRPr>
            </a:p>
          </p:txBody>
        </p:sp>
        <p:sp>
          <p:nvSpPr>
            <p:cNvPr id="68" name="Forma libre 205">
              <a:extLst>
                <a:ext uri="{FF2B5EF4-FFF2-40B4-BE49-F238E27FC236}">
                  <a16:creationId xmlns:a16="http://schemas.microsoft.com/office/drawing/2014/main" id="{32AB858E-B27C-554F-88E6-5A6D867B8E7F}"/>
                </a:ext>
              </a:extLst>
            </p:cNvPr>
            <p:cNvSpPr/>
            <p:nvPr/>
          </p:nvSpPr>
          <p:spPr>
            <a:xfrm>
              <a:off x="832937" y="1760107"/>
              <a:ext cx="237841" cy="380554"/>
            </a:xfrm>
            <a:custGeom>
              <a:avLst/>
              <a:gdLst>
                <a:gd name="connsiteX0" fmla="*/ 236812 w 237841"/>
                <a:gd name="connsiteY0" fmla="*/ 244908 h 380554"/>
                <a:gd name="connsiteX1" fmla="*/ 225953 w 237841"/>
                <a:gd name="connsiteY1" fmla="*/ 237847 h 380554"/>
                <a:gd name="connsiteX2" fmla="*/ 202169 w 237841"/>
                <a:gd name="connsiteY2" fmla="*/ 237847 h 380554"/>
                <a:gd name="connsiteX3" fmla="*/ 193215 w 237841"/>
                <a:gd name="connsiteY3" fmla="*/ 241912 h 380554"/>
                <a:gd name="connsiteX4" fmla="*/ 142708 w 237841"/>
                <a:gd name="connsiteY4" fmla="*/ 299628 h 380554"/>
                <a:gd name="connsiteX5" fmla="*/ 142708 w 237841"/>
                <a:gd name="connsiteY5" fmla="*/ 11893 h 380554"/>
                <a:gd name="connsiteX6" fmla="*/ 130815 w 237841"/>
                <a:gd name="connsiteY6" fmla="*/ 0 h 380554"/>
                <a:gd name="connsiteX7" fmla="*/ 107031 w 237841"/>
                <a:gd name="connsiteY7" fmla="*/ 0 h 380554"/>
                <a:gd name="connsiteX8" fmla="*/ 95138 w 237841"/>
                <a:gd name="connsiteY8" fmla="*/ 11893 h 380554"/>
                <a:gd name="connsiteX9" fmla="*/ 95138 w 237841"/>
                <a:gd name="connsiteY9" fmla="*/ 299628 h 380554"/>
                <a:gd name="connsiteX10" fmla="*/ 44631 w 237841"/>
                <a:gd name="connsiteY10" fmla="*/ 241912 h 380554"/>
                <a:gd name="connsiteX11" fmla="*/ 35677 w 237841"/>
                <a:gd name="connsiteY11" fmla="*/ 237847 h 380554"/>
                <a:gd name="connsiteX12" fmla="*/ 11893 w 237841"/>
                <a:gd name="connsiteY12" fmla="*/ 237847 h 380554"/>
                <a:gd name="connsiteX13" fmla="*/ 1034 w 237841"/>
                <a:gd name="connsiteY13" fmla="*/ 244908 h 380554"/>
                <a:gd name="connsiteX14" fmla="*/ 0 w 237841"/>
                <a:gd name="connsiteY14" fmla="*/ 249739 h 380554"/>
                <a:gd name="connsiteX15" fmla="*/ 3055 w 237841"/>
                <a:gd name="connsiteY15" fmla="*/ 257706 h 380554"/>
                <a:gd name="connsiteX16" fmla="*/ 110086 w 237841"/>
                <a:gd name="connsiteY16" fmla="*/ 376629 h 380554"/>
                <a:gd name="connsiteX17" fmla="*/ 118923 w 237841"/>
                <a:gd name="connsiteY17" fmla="*/ 380555 h 380554"/>
                <a:gd name="connsiteX18" fmla="*/ 127761 w 237841"/>
                <a:gd name="connsiteY18" fmla="*/ 376629 h 380554"/>
                <a:gd name="connsiteX19" fmla="*/ 234792 w 237841"/>
                <a:gd name="connsiteY19" fmla="*/ 257706 h 380554"/>
                <a:gd name="connsiteX20" fmla="*/ 236812 w 237841"/>
                <a:gd name="connsiteY20" fmla="*/ 244908 h 380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7841" h="380554">
                  <a:moveTo>
                    <a:pt x="236812" y="244908"/>
                  </a:moveTo>
                  <a:cubicBezTo>
                    <a:pt x="234908" y="240611"/>
                    <a:pt x="230646" y="237847"/>
                    <a:pt x="225953" y="237847"/>
                  </a:cubicBezTo>
                  <a:lnTo>
                    <a:pt x="202169" y="237847"/>
                  </a:lnTo>
                  <a:cubicBezTo>
                    <a:pt x="198743" y="237847"/>
                    <a:pt x="195480" y="239333"/>
                    <a:pt x="193215" y="241912"/>
                  </a:cubicBezTo>
                  <a:lnTo>
                    <a:pt x="142708" y="299628"/>
                  </a:lnTo>
                  <a:lnTo>
                    <a:pt x="142708" y="11893"/>
                  </a:lnTo>
                  <a:cubicBezTo>
                    <a:pt x="142708" y="5319"/>
                    <a:pt x="137389" y="0"/>
                    <a:pt x="130815" y="0"/>
                  </a:cubicBezTo>
                  <a:lnTo>
                    <a:pt x="107031" y="0"/>
                  </a:lnTo>
                  <a:cubicBezTo>
                    <a:pt x="100457" y="0"/>
                    <a:pt x="95138" y="5319"/>
                    <a:pt x="95138" y="11893"/>
                  </a:cubicBezTo>
                  <a:lnTo>
                    <a:pt x="95138" y="299628"/>
                  </a:lnTo>
                  <a:lnTo>
                    <a:pt x="44631" y="241912"/>
                  </a:lnTo>
                  <a:cubicBezTo>
                    <a:pt x="42366" y="239333"/>
                    <a:pt x="39103" y="237847"/>
                    <a:pt x="35677" y="237847"/>
                  </a:cubicBezTo>
                  <a:lnTo>
                    <a:pt x="11893" y="237847"/>
                  </a:lnTo>
                  <a:cubicBezTo>
                    <a:pt x="7201" y="237847"/>
                    <a:pt x="2939" y="240611"/>
                    <a:pt x="1034" y="244908"/>
                  </a:cubicBezTo>
                  <a:cubicBezTo>
                    <a:pt x="337" y="246464"/>
                    <a:pt x="0" y="248090"/>
                    <a:pt x="0" y="249739"/>
                  </a:cubicBezTo>
                  <a:cubicBezTo>
                    <a:pt x="0" y="252618"/>
                    <a:pt x="1046" y="255476"/>
                    <a:pt x="3055" y="257706"/>
                  </a:cubicBezTo>
                  <a:lnTo>
                    <a:pt x="110086" y="376629"/>
                  </a:lnTo>
                  <a:cubicBezTo>
                    <a:pt x="112339" y="379114"/>
                    <a:pt x="115555" y="380555"/>
                    <a:pt x="118923" y="380555"/>
                  </a:cubicBezTo>
                  <a:cubicBezTo>
                    <a:pt x="122292" y="380555"/>
                    <a:pt x="125508" y="379114"/>
                    <a:pt x="127761" y="376629"/>
                  </a:cubicBezTo>
                  <a:lnTo>
                    <a:pt x="234792" y="257706"/>
                  </a:lnTo>
                  <a:cubicBezTo>
                    <a:pt x="237940" y="254223"/>
                    <a:pt x="238718" y="249182"/>
                    <a:pt x="236812" y="244908"/>
                  </a:cubicBezTo>
                  <a:close/>
                </a:path>
              </a:pathLst>
            </a:custGeom>
            <a:grpFill/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3076" fontAlgn="auto">
                <a:spcBef>
                  <a:spcPts val="0"/>
                </a:spcBef>
                <a:spcAft>
                  <a:spcPts val="0"/>
                </a:spcAft>
              </a:pPr>
              <a:endParaRPr lang="es-MX" sz="1463" b="0">
                <a:solidFill>
                  <a:srgbClr val="999999"/>
                </a:solidFill>
                <a:latin typeface="Calibri" panose="020F0502020204030204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FAF3854C-ADB5-6C4D-9F4D-6802E7EC4D86}"/>
              </a:ext>
            </a:extLst>
          </p:cNvPr>
          <p:cNvSpPr txBox="1"/>
          <p:nvPr/>
        </p:nvSpPr>
        <p:spPr>
          <a:xfrm>
            <a:off x="3656856" y="4360550"/>
            <a:ext cx="3215804" cy="467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3076" fontAlgn="auto">
              <a:spcBef>
                <a:spcPts val="0"/>
              </a:spcBef>
              <a:spcAft>
                <a:spcPts val="0"/>
              </a:spcAft>
            </a:pPr>
            <a:r>
              <a:rPr lang="cs-CZ" sz="2438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SEROKONVERZE </a:t>
            </a:r>
            <a:endParaRPr lang="en-US" sz="1138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A38CF79-1D6F-904E-A30D-F24E1813BC45}"/>
              </a:ext>
            </a:extLst>
          </p:cNvPr>
          <p:cNvSpPr txBox="1"/>
          <p:nvPr/>
        </p:nvSpPr>
        <p:spPr>
          <a:xfrm>
            <a:off x="4358283" y="3394085"/>
            <a:ext cx="1457846" cy="467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3076" fontAlgn="auto">
              <a:spcBef>
                <a:spcPts val="0"/>
              </a:spcBef>
              <a:spcAft>
                <a:spcPts val="0"/>
              </a:spcAft>
            </a:pPr>
            <a:r>
              <a:rPr lang="cs-CZ" sz="2438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VNP </a:t>
            </a:r>
            <a:endParaRPr lang="en-US" sz="1138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764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Nadpis 1"/>
          <p:cNvSpPr>
            <a:spLocks noGrp="1"/>
          </p:cNvSpPr>
          <p:nvPr>
            <p:ph type="title"/>
          </p:nvPr>
        </p:nvSpPr>
        <p:spPr>
          <a:xfrm>
            <a:off x="1208584" y="80628"/>
            <a:ext cx="7401123" cy="643632"/>
          </a:xfrm>
        </p:spPr>
        <p:txBody>
          <a:bodyPr/>
          <a:lstStyle/>
          <a:p>
            <a:r>
              <a:rPr lang="cs-CZ" sz="2800" dirty="0">
                <a:solidFill>
                  <a:schemeClr val="tx1"/>
                </a:solidFill>
              </a:rPr>
              <a:t>EBM ale nebyla dostatečně silná…</a:t>
            </a:r>
            <a:endParaRPr lang="cs-CZ" sz="32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200472" y="1052736"/>
            <a:ext cx="9705528" cy="5040560"/>
          </a:xfrm>
        </p:spPr>
        <p:txBody>
          <a:bodyPr/>
          <a:lstStyle/>
          <a:p>
            <a:pPr lvl="0"/>
            <a:r>
              <a:rPr lang="cs-CZ" sz="1800" b="1" i="1" dirty="0" err="1">
                <a:solidFill>
                  <a:schemeClr val="tx1"/>
                </a:solidFill>
              </a:rPr>
              <a:t>Simonovich</a:t>
            </a:r>
            <a:r>
              <a:rPr lang="cs-CZ" sz="1800" b="1" i="1" dirty="0">
                <a:solidFill>
                  <a:schemeClr val="tx1"/>
                </a:solidFill>
              </a:rPr>
              <a:t> VA et al.,</a:t>
            </a:r>
            <a:r>
              <a:rPr lang="cs-CZ" sz="1800" i="1" dirty="0">
                <a:solidFill>
                  <a:schemeClr val="tx1"/>
                </a:solidFill>
              </a:rPr>
              <a:t> A </a:t>
            </a:r>
            <a:r>
              <a:rPr lang="cs-CZ" sz="1800" i="1" dirty="0" err="1">
                <a:solidFill>
                  <a:schemeClr val="tx1"/>
                </a:solidFill>
              </a:rPr>
              <a:t>Randomized</a:t>
            </a:r>
            <a:r>
              <a:rPr lang="cs-CZ" sz="1800" i="1" dirty="0">
                <a:solidFill>
                  <a:schemeClr val="tx1"/>
                </a:solidFill>
              </a:rPr>
              <a:t> Trial </a:t>
            </a:r>
            <a:r>
              <a:rPr lang="cs-CZ" sz="1800" i="1" dirty="0" err="1">
                <a:solidFill>
                  <a:schemeClr val="tx1"/>
                </a:solidFill>
              </a:rPr>
              <a:t>of</a:t>
            </a:r>
            <a:r>
              <a:rPr lang="cs-CZ" sz="1800" i="1" dirty="0">
                <a:solidFill>
                  <a:schemeClr val="tx1"/>
                </a:solidFill>
              </a:rPr>
              <a:t> </a:t>
            </a:r>
            <a:r>
              <a:rPr lang="cs-CZ" sz="1800" i="1" dirty="0" err="1">
                <a:solidFill>
                  <a:schemeClr val="tx1"/>
                </a:solidFill>
              </a:rPr>
              <a:t>Convalescent</a:t>
            </a:r>
            <a:r>
              <a:rPr lang="cs-CZ" sz="1800" i="1" dirty="0">
                <a:solidFill>
                  <a:schemeClr val="tx1"/>
                </a:solidFill>
              </a:rPr>
              <a:t> Plasma in Covid-19 Severe </a:t>
            </a:r>
            <a:r>
              <a:rPr lang="cs-CZ" sz="1800" i="1" dirty="0" err="1">
                <a:solidFill>
                  <a:schemeClr val="tx1"/>
                </a:solidFill>
              </a:rPr>
              <a:t>Penumonia</a:t>
            </a:r>
            <a:r>
              <a:rPr lang="cs-CZ" sz="1800" i="1" dirty="0">
                <a:solidFill>
                  <a:schemeClr val="tx1"/>
                </a:solidFill>
              </a:rPr>
              <a:t>, N </a:t>
            </a:r>
            <a:r>
              <a:rPr lang="cs-CZ" sz="1800" i="1" dirty="0" err="1">
                <a:solidFill>
                  <a:schemeClr val="tx1"/>
                </a:solidFill>
              </a:rPr>
              <a:t>Engl</a:t>
            </a:r>
            <a:r>
              <a:rPr lang="cs-CZ" sz="1800" i="1" dirty="0">
                <a:solidFill>
                  <a:schemeClr val="tx1"/>
                </a:solidFill>
              </a:rPr>
              <a:t> J Med 2021; 384:619-623, </a:t>
            </a:r>
            <a:r>
              <a:rPr lang="cs-CZ" sz="1800" i="1" dirty="0" err="1">
                <a:solidFill>
                  <a:schemeClr val="tx1"/>
                </a:solidFill>
              </a:rPr>
              <a:t>doi</a:t>
            </a:r>
            <a:r>
              <a:rPr lang="cs-CZ" sz="1800" i="1" dirty="0">
                <a:solidFill>
                  <a:schemeClr val="tx1"/>
                </a:solidFill>
              </a:rPr>
              <a:t>: 10.1056/NEJMoa2031304</a:t>
            </a:r>
          </a:p>
          <a:p>
            <a:pPr marL="0" lvl="0" indent="0">
              <a:buNone/>
            </a:pPr>
            <a:endParaRPr lang="cs-CZ" sz="1800" i="1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r>
              <a:rPr lang="cs-CZ" sz="1800" i="1" dirty="0">
                <a:solidFill>
                  <a:schemeClr val="tx1"/>
                </a:solidFill>
              </a:rPr>
              <a:t>      </a:t>
            </a:r>
          </a:p>
          <a:p>
            <a:pPr marL="0" lvl="0" indent="0">
              <a:buNone/>
            </a:pPr>
            <a:r>
              <a:rPr lang="cs-CZ" sz="1800" i="1" dirty="0">
                <a:solidFill>
                  <a:schemeClr val="tx1"/>
                </a:solidFill>
              </a:rPr>
              <a:t>      </a:t>
            </a:r>
            <a:r>
              <a:rPr lang="cs-CZ" sz="1800" dirty="0">
                <a:solidFill>
                  <a:schemeClr val="tx1"/>
                </a:solidFill>
              </a:rPr>
              <a:t>228 pacientů léčeno RP</a:t>
            </a:r>
          </a:p>
          <a:p>
            <a:pPr marL="0" lv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      105 pacientů placebo</a:t>
            </a:r>
          </a:p>
          <a:p>
            <a:pPr marL="0" lv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      primární </a:t>
            </a:r>
            <a:r>
              <a:rPr lang="cs-CZ" sz="1800" dirty="0" err="1">
                <a:solidFill>
                  <a:schemeClr val="tx1"/>
                </a:solidFill>
              </a:rPr>
              <a:t>outcome</a:t>
            </a:r>
            <a:r>
              <a:rPr lang="cs-CZ" sz="1800" dirty="0">
                <a:solidFill>
                  <a:schemeClr val="tx1"/>
                </a:solidFill>
              </a:rPr>
              <a:t> = klinický status za 30 dní</a:t>
            </a:r>
          </a:p>
          <a:p>
            <a:pPr marL="0" lvl="0" indent="0">
              <a:buNone/>
            </a:pPr>
            <a:endParaRPr lang="cs-CZ" sz="1800" i="1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cs-CZ" sz="1800" i="1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cs-CZ" sz="1800" b="0" i="1" u="none" strike="noStrike" baseline="0" dirty="0">
              <a:solidFill>
                <a:schemeClr val="tx1"/>
              </a:solidFill>
              <a:latin typeface="TimesNewRomanPSMT"/>
            </a:endParaRPr>
          </a:p>
          <a:p>
            <a:pPr algn="l"/>
            <a:endParaRPr lang="cs-CZ" sz="1800" i="1" dirty="0">
              <a:solidFill>
                <a:schemeClr val="tx1"/>
              </a:solidFill>
              <a:latin typeface="TimesNewRomanPSMT"/>
            </a:endParaRPr>
          </a:p>
          <a:p>
            <a:pPr algn="l"/>
            <a:endParaRPr lang="cs-CZ" sz="1600" i="1" dirty="0">
              <a:solidFill>
                <a:schemeClr val="tx1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00" y="1726232"/>
            <a:ext cx="3356429" cy="5131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7496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6822D40B-23AF-4605-84B2-527DB5CA9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9" y="1586978"/>
            <a:ext cx="9813542" cy="5091523"/>
          </a:xfrm>
          <a:prstGeom prst="rect">
            <a:avLst/>
          </a:prstGeom>
          <a:ln w="25400">
            <a:noFill/>
          </a:ln>
        </p:spPr>
      </p:pic>
      <p:sp>
        <p:nvSpPr>
          <p:cNvPr id="21505" name="Nadpis 1"/>
          <p:cNvSpPr>
            <a:spLocks noGrp="1"/>
          </p:cNvSpPr>
          <p:nvPr>
            <p:ph type="title"/>
          </p:nvPr>
        </p:nvSpPr>
        <p:spPr>
          <a:xfrm>
            <a:off x="1208584" y="80628"/>
            <a:ext cx="7401123" cy="643632"/>
          </a:xfrm>
        </p:spPr>
        <p:txBody>
          <a:bodyPr/>
          <a:lstStyle/>
          <a:p>
            <a:r>
              <a:rPr lang="cs-CZ" sz="2800" dirty="0">
                <a:solidFill>
                  <a:schemeClr val="tx1"/>
                </a:solidFill>
              </a:rPr>
              <a:t>EBM ale nebyla dostatečně silná…</a:t>
            </a:r>
            <a:endParaRPr lang="cs-CZ" sz="32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210269" y="735348"/>
            <a:ext cx="9705528" cy="1014995"/>
          </a:xfrm>
          <a:ln w="25400">
            <a:noFill/>
          </a:ln>
        </p:spPr>
        <p:txBody>
          <a:bodyPr/>
          <a:lstStyle/>
          <a:p>
            <a:pPr lvl="0"/>
            <a:r>
              <a:rPr lang="cs-CZ" sz="1800" b="1" i="1" dirty="0" err="1">
                <a:solidFill>
                  <a:schemeClr val="tx1"/>
                </a:solidFill>
              </a:rPr>
              <a:t>Agarwal</a:t>
            </a:r>
            <a:r>
              <a:rPr lang="cs-CZ" sz="1800" b="1" i="1" dirty="0">
                <a:solidFill>
                  <a:schemeClr val="tx1"/>
                </a:solidFill>
              </a:rPr>
              <a:t> A et al., </a:t>
            </a:r>
            <a:r>
              <a:rPr lang="cs-CZ" sz="1800" i="1" dirty="0" err="1">
                <a:solidFill>
                  <a:schemeClr val="tx1"/>
                </a:solidFill>
              </a:rPr>
              <a:t>Convalescent</a:t>
            </a:r>
            <a:r>
              <a:rPr lang="cs-CZ" sz="1800" i="1" dirty="0">
                <a:solidFill>
                  <a:schemeClr val="tx1"/>
                </a:solidFill>
              </a:rPr>
              <a:t> plasma in </a:t>
            </a:r>
            <a:r>
              <a:rPr lang="cs-CZ" sz="1800" i="1" dirty="0" err="1">
                <a:solidFill>
                  <a:schemeClr val="tx1"/>
                </a:solidFill>
              </a:rPr>
              <a:t>the</a:t>
            </a:r>
            <a:r>
              <a:rPr lang="cs-CZ" sz="1800" i="1" dirty="0">
                <a:solidFill>
                  <a:schemeClr val="tx1"/>
                </a:solidFill>
              </a:rPr>
              <a:t> management </a:t>
            </a:r>
            <a:r>
              <a:rPr lang="cs-CZ" sz="1800" i="1" dirty="0" err="1">
                <a:solidFill>
                  <a:schemeClr val="tx1"/>
                </a:solidFill>
              </a:rPr>
              <a:t>of</a:t>
            </a:r>
            <a:r>
              <a:rPr lang="cs-CZ" sz="1800" i="1" dirty="0">
                <a:solidFill>
                  <a:schemeClr val="tx1"/>
                </a:solidFill>
              </a:rPr>
              <a:t> </a:t>
            </a:r>
            <a:r>
              <a:rPr lang="cs-CZ" sz="1800" i="1" dirty="0" err="1">
                <a:solidFill>
                  <a:schemeClr val="tx1"/>
                </a:solidFill>
              </a:rPr>
              <a:t>moderate</a:t>
            </a:r>
            <a:r>
              <a:rPr lang="cs-CZ" sz="1800" i="1" dirty="0">
                <a:solidFill>
                  <a:schemeClr val="tx1"/>
                </a:solidFill>
              </a:rPr>
              <a:t> covid-19 in </a:t>
            </a:r>
            <a:r>
              <a:rPr lang="cs-CZ" sz="1800" i="1" dirty="0" err="1">
                <a:solidFill>
                  <a:schemeClr val="tx1"/>
                </a:solidFill>
              </a:rPr>
              <a:t>adults</a:t>
            </a:r>
            <a:r>
              <a:rPr lang="cs-CZ" sz="1800" i="1" dirty="0">
                <a:solidFill>
                  <a:schemeClr val="tx1"/>
                </a:solidFill>
              </a:rPr>
              <a:t> in India: open label </a:t>
            </a:r>
            <a:r>
              <a:rPr lang="cs-CZ" sz="1800" i="1" dirty="0" err="1">
                <a:solidFill>
                  <a:schemeClr val="tx1"/>
                </a:solidFill>
              </a:rPr>
              <a:t>phase</a:t>
            </a:r>
            <a:r>
              <a:rPr lang="cs-CZ" sz="1800" i="1" dirty="0">
                <a:solidFill>
                  <a:schemeClr val="tx1"/>
                </a:solidFill>
              </a:rPr>
              <a:t> II </a:t>
            </a:r>
            <a:r>
              <a:rPr lang="cs-CZ" sz="1800" i="1" dirty="0" err="1">
                <a:solidFill>
                  <a:schemeClr val="tx1"/>
                </a:solidFill>
              </a:rPr>
              <a:t>multicentre</a:t>
            </a:r>
            <a:r>
              <a:rPr lang="cs-CZ" sz="1800" i="1" dirty="0">
                <a:solidFill>
                  <a:schemeClr val="tx1"/>
                </a:solidFill>
              </a:rPr>
              <a:t> </a:t>
            </a:r>
            <a:r>
              <a:rPr lang="cs-CZ" sz="1800" i="1" dirty="0" err="1">
                <a:solidFill>
                  <a:schemeClr val="tx1"/>
                </a:solidFill>
              </a:rPr>
              <a:t>randomised</a:t>
            </a:r>
            <a:r>
              <a:rPr lang="cs-CZ" sz="1800" i="1" dirty="0">
                <a:solidFill>
                  <a:schemeClr val="tx1"/>
                </a:solidFill>
              </a:rPr>
              <a:t> </a:t>
            </a:r>
            <a:r>
              <a:rPr lang="cs-CZ" sz="1800" i="1" dirty="0" err="1">
                <a:solidFill>
                  <a:schemeClr val="tx1"/>
                </a:solidFill>
              </a:rPr>
              <a:t>controlled</a:t>
            </a:r>
            <a:r>
              <a:rPr lang="cs-CZ" sz="1800" i="1" dirty="0">
                <a:solidFill>
                  <a:schemeClr val="tx1"/>
                </a:solidFill>
              </a:rPr>
              <a:t> trial (PLACID Trial), BMJ 2020;371:m3939, http://dx.doi.org/10.1136/bmj.m3939</a:t>
            </a:r>
          </a:p>
          <a:p>
            <a:pPr lvl="1"/>
            <a:endParaRPr lang="cs-CZ" sz="1800" b="0" i="1" u="none" strike="noStrike" baseline="0" dirty="0">
              <a:solidFill>
                <a:schemeClr val="tx1"/>
              </a:solidFill>
              <a:latin typeface="TimesNewRomanPSMT"/>
            </a:endParaRPr>
          </a:p>
          <a:p>
            <a:pPr algn="l"/>
            <a:endParaRPr lang="cs-CZ" sz="1800" i="1" dirty="0">
              <a:solidFill>
                <a:schemeClr val="tx1"/>
              </a:solidFill>
              <a:latin typeface="TimesNewRomanPSMT"/>
            </a:endParaRPr>
          </a:p>
          <a:p>
            <a:pPr algn="l"/>
            <a:endParaRPr lang="cs-CZ" sz="1600" i="1" dirty="0">
              <a:solidFill>
                <a:schemeClr val="tx1"/>
              </a:solidFill>
            </a:endParaRP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9FD79361-680D-43FA-A63B-7D55A47D5067}"/>
              </a:ext>
            </a:extLst>
          </p:cNvPr>
          <p:cNvSpPr/>
          <p:nvPr/>
        </p:nvSpPr>
        <p:spPr bwMode="auto">
          <a:xfrm>
            <a:off x="3548844" y="3789040"/>
            <a:ext cx="936104" cy="1014995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1" i="0" u="none" strike="noStrike" cap="none" normalizeH="0" baseline="0">
              <a:ln>
                <a:noFill/>
              </a:ln>
              <a:solidFill>
                <a:srgbClr val="00006E"/>
              </a:solidFill>
              <a:effectLst/>
              <a:latin typeface="Arial Black" pitchFamily="34" charset="0"/>
            </a:endParaRP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845CD696-12A2-48CB-A39A-9F277156ECA0}"/>
              </a:ext>
            </a:extLst>
          </p:cNvPr>
          <p:cNvSpPr/>
          <p:nvPr/>
        </p:nvSpPr>
        <p:spPr bwMode="auto">
          <a:xfrm>
            <a:off x="5385048" y="5762377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1" i="0" u="none" strike="noStrike" cap="none" normalizeH="0" baseline="0">
              <a:ln>
                <a:noFill/>
              </a:ln>
              <a:solidFill>
                <a:srgbClr val="00006E"/>
              </a:solidFill>
              <a:effectLst/>
              <a:latin typeface="Arial Black" pitchFamily="34" charset="0"/>
            </a:endParaRP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A4654908-0BBB-4E93-B737-B20573C55158}"/>
              </a:ext>
            </a:extLst>
          </p:cNvPr>
          <p:cNvSpPr/>
          <p:nvPr/>
        </p:nvSpPr>
        <p:spPr bwMode="auto">
          <a:xfrm>
            <a:off x="5304483" y="4509151"/>
            <a:ext cx="1080120" cy="828091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1" i="0" u="none" strike="noStrike" cap="none" normalizeH="0" baseline="0">
              <a:ln>
                <a:noFill/>
              </a:ln>
              <a:solidFill>
                <a:srgbClr val="00006E"/>
              </a:solidFill>
              <a:effectLst/>
              <a:latin typeface="Arial Black" pitchFamily="34" charset="0"/>
            </a:endParaRP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0F8A0506-FAC7-4EAA-AB48-9FDBE70DF769}"/>
              </a:ext>
            </a:extLst>
          </p:cNvPr>
          <p:cNvSpPr/>
          <p:nvPr/>
        </p:nvSpPr>
        <p:spPr bwMode="auto">
          <a:xfrm>
            <a:off x="9057456" y="440668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1" i="0" u="none" strike="noStrike" cap="none" normalizeH="0" baseline="0">
              <a:ln>
                <a:noFill/>
              </a:ln>
              <a:solidFill>
                <a:srgbClr val="00006E"/>
              </a:solidFill>
              <a:effectLst/>
              <a:latin typeface="Arial Black" pitchFamily="34" charset="0"/>
            </a:endParaRPr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8C98DFA9-6CAD-4243-8DF5-85D90339EAB7}"/>
              </a:ext>
            </a:extLst>
          </p:cNvPr>
          <p:cNvSpPr/>
          <p:nvPr/>
        </p:nvSpPr>
        <p:spPr bwMode="auto">
          <a:xfrm>
            <a:off x="4953000" y="181223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1" i="0" u="none" strike="noStrike" cap="none" normalizeH="0" baseline="0">
              <a:ln>
                <a:noFill/>
              </a:ln>
              <a:solidFill>
                <a:srgbClr val="00006E"/>
              </a:solidFill>
              <a:effectLst/>
              <a:latin typeface="Arial Black" pitchFamily="34" charset="0"/>
            </a:endParaRPr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B95F5E34-5DA1-43EF-9D9C-58195C829773}"/>
              </a:ext>
            </a:extLst>
          </p:cNvPr>
          <p:cNvSpPr/>
          <p:nvPr/>
        </p:nvSpPr>
        <p:spPr bwMode="auto">
          <a:xfrm>
            <a:off x="6465168" y="25289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1" i="0" u="none" strike="noStrike" cap="none" normalizeH="0" baseline="0">
              <a:ln>
                <a:noFill/>
              </a:ln>
              <a:solidFill>
                <a:srgbClr val="00006E"/>
              </a:solidFill>
              <a:effectLst/>
              <a:latin typeface="Arial Black" pitchFamily="34" charset="0"/>
            </a:endParaRP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12542352-7DCC-44D1-81CE-C35D9AE8D807}"/>
              </a:ext>
            </a:extLst>
          </p:cNvPr>
          <p:cNvSpPr/>
          <p:nvPr/>
        </p:nvSpPr>
        <p:spPr bwMode="auto">
          <a:xfrm>
            <a:off x="7869324" y="4077072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1" i="0" u="none" strike="noStrike" cap="none" normalizeH="0" baseline="0">
              <a:ln>
                <a:noFill/>
              </a:ln>
              <a:solidFill>
                <a:srgbClr val="00006E"/>
              </a:solidFill>
              <a:effectLst/>
              <a:latin typeface="Arial Black" pitchFamily="34" charset="0"/>
            </a:endParaRP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EF6303D0-EB2E-453A-8AC2-61269958EF58}"/>
              </a:ext>
            </a:extLst>
          </p:cNvPr>
          <p:cNvSpPr/>
          <p:nvPr/>
        </p:nvSpPr>
        <p:spPr bwMode="auto">
          <a:xfrm>
            <a:off x="3342265" y="3713606"/>
            <a:ext cx="3924436" cy="1836203"/>
          </a:xfrm>
          <a:prstGeom prst="ellipse">
            <a:avLst/>
          </a:prstGeom>
          <a:noFill/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1" i="0" u="none" strike="noStrike" cap="none" normalizeH="0" baseline="0">
              <a:ln>
                <a:noFill/>
              </a:ln>
              <a:solidFill>
                <a:srgbClr val="00006E"/>
              </a:solidFill>
              <a:effectLst/>
              <a:latin typeface="Arial Black" pitchFamily="34" charset="0"/>
            </a:endParaRPr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9CFEC7C6-0585-4B70-B7B8-746232D58998}"/>
              </a:ext>
            </a:extLst>
          </p:cNvPr>
          <p:cNvSpPr/>
          <p:nvPr/>
        </p:nvSpPr>
        <p:spPr bwMode="auto">
          <a:xfrm>
            <a:off x="6897216" y="1952838"/>
            <a:ext cx="3008784" cy="1365494"/>
          </a:xfrm>
          <a:prstGeom prst="ellipse">
            <a:avLst/>
          </a:prstGeom>
          <a:noFill/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1" i="0" u="none" strike="noStrike" cap="none" normalizeH="0" baseline="0">
              <a:ln>
                <a:noFill/>
              </a:ln>
              <a:solidFill>
                <a:srgbClr val="00006E"/>
              </a:solidFill>
              <a:effectLst/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794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Nadpis 1"/>
          <p:cNvSpPr>
            <a:spLocks noGrp="1"/>
          </p:cNvSpPr>
          <p:nvPr>
            <p:ph type="title"/>
          </p:nvPr>
        </p:nvSpPr>
        <p:spPr>
          <a:xfrm>
            <a:off x="1208584" y="80628"/>
            <a:ext cx="7401123" cy="643632"/>
          </a:xfrm>
        </p:spPr>
        <p:txBody>
          <a:bodyPr/>
          <a:lstStyle/>
          <a:p>
            <a:r>
              <a:rPr lang="cs-CZ" sz="2800" dirty="0">
                <a:solidFill>
                  <a:schemeClr val="tx1"/>
                </a:solidFill>
              </a:rPr>
              <a:t>EBM ale nebyla dostatečně silná…</a:t>
            </a:r>
            <a:endParaRPr lang="cs-CZ" sz="32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200472" y="872716"/>
            <a:ext cx="9705528" cy="5040560"/>
          </a:xfrm>
        </p:spPr>
        <p:txBody>
          <a:bodyPr/>
          <a:lstStyle/>
          <a:p>
            <a:pPr lvl="0"/>
            <a:r>
              <a:rPr lang="cs-CZ" sz="1800" b="1" i="1" dirty="0">
                <a:solidFill>
                  <a:schemeClr val="tx1"/>
                </a:solidFill>
              </a:rPr>
              <a:t>RECOVERY </a:t>
            </a:r>
            <a:r>
              <a:rPr lang="cs-CZ" sz="1800" b="1" i="1" dirty="0" err="1">
                <a:solidFill>
                  <a:schemeClr val="tx1"/>
                </a:solidFill>
              </a:rPr>
              <a:t>Collaborattive</a:t>
            </a:r>
            <a:r>
              <a:rPr lang="cs-CZ" sz="1800" b="1" i="1" dirty="0">
                <a:solidFill>
                  <a:schemeClr val="tx1"/>
                </a:solidFill>
              </a:rPr>
              <a:t> Group, </a:t>
            </a:r>
            <a:r>
              <a:rPr lang="cs-CZ" sz="1800" i="1" dirty="0" err="1">
                <a:solidFill>
                  <a:schemeClr val="tx1"/>
                </a:solidFill>
              </a:rPr>
              <a:t>Convalescent</a:t>
            </a:r>
            <a:r>
              <a:rPr lang="cs-CZ" sz="1800" i="1" dirty="0">
                <a:solidFill>
                  <a:schemeClr val="tx1"/>
                </a:solidFill>
              </a:rPr>
              <a:t> plasma in </a:t>
            </a:r>
            <a:r>
              <a:rPr lang="cs-CZ" sz="1800" i="1" dirty="0" err="1">
                <a:solidFill>
                  <a:schemeClr val="tx1"/>
                </a:solidFill>
              </a:rPr>
              <a:t>patitnts</a:t>
            </a:r>
            <a:r>
              <a:rPr lang="cs-CZ" sz="1800" i="1" dirty="0">
                <a:solidFill>
                  <a:schemeClr val="tx1"/>
                </a:solidFill>
              </a:rPr>
              <a:t> </a:t>
            </a:r>
            <a:r>
              <a:rPr lang="cs-CZ" sz="1800" i="1" dirty="0" err="1">
                <a:solidFill>
                  <a:schemeClr val="tx1"/>
                </a:solidFill>
              </a:rPr>
              <a:t>admitted</a:t>
            </a:r>
            <a:r>
              <a:rPr lang="cs-CZ" sz="1800" i="1" dirty="0">
                <a:solidFill>
                  <a:schemeClr val="tx1"/>
                </a:solidFill>
              </a:rPr>
              <a:t> to </a:t>
            </a:r>
            <a:r>
              <a:rPr lang="cs-CZ" sz="1800" i="1" dirty="0" err="1">
                <a:solidFill>
                  <a:schemeClr val="tx1"/>
                </a:solidFill>
              </a:rPr>
              <a:t>hospitl</a:t>
            </a:r>
            <a:r>
              <a:rPr lang="cs-CZ" sz="1800" i="1" dirty="0">
                <a:solidFill>
                  <a:schemeClr val="tx1"/>
                </a:solidFill>
              </a:rPr>
              <a:t> </a:t>
            </a:r>
            <a:r>
              <a:rPr lang="cs-CZ" sz="1800" i="1" dirty="0" err="1">
                <a:solidFill>
                  <a:schemeClr val="tx1"/>
                </a:solidFill>
              </a:rPr>
              <a:t>with</a:t>
            </a:r>
            <a:r>
              <a:rPr lang="cs-CZ" sz="1800" i="1" dirty="0">
                <a:solidFill>
                  <a:schemeClr val="tx1"/>
                </a:solidFill>
              </a:rPr>
              <a:t> COVID-19 (RECOVERY): a </a:t>
            </a:r>
            <a:r>
              <a:rPr lang="cs-CZ" sz="1800" i="1" dirty="0" err="1">
                <a:solidFill>
                  <a:schemeClr val="tx1"/>
                </a:solidFill>
              </a:rPr>
              <a:t>randomised</a:t>
            </a:r>
            <a:r>
              <a:rPr lang="cs-CZ" sz="1800" i="1" dirty="0">
                <a:solidFill>
                  <a:schemeClr val="tx1"/>
                </a:solidFill>
              </a:rPr>
              <a:t> </a:t>
            </a:r>
            <a:r>
              <a:rPr lang="cs-CZ" sz="1800" i="1" dirty="0" err="1">
                <a:solidFill>
                  <a:schemeClr val="tx1"/>
                </a:solidFill>
              </a:rPr>
              <a:t>controlled</a:t>
            </a:r>
            <a:r>
              <a:rPr lang="cs-CZ" sz="1800" i="1" dirty="0">
                <a:solidFill>
                  <a:schemeClr val="tx1"/>
                </a:solidFill>
              </a:rPr>
              <a:t>, open-label, </a:t>
            </a:r>
            <a:r>
              <a:rPr lang="cs-CZ" sz="1800" i="1" dirty="0" err="1">
                <a:solidFill>
                  <a:schemeClr val="tx1"/>
                </a:solidFill>
              </a:rPr>
              <a:t>platform</a:t>
            </a:r>
            <a:r>
              <a:rPr lang="cs-CZ" sz="1800" i="1" dirty="0">
                <a:solidFill>
                  <a:schemeClr val="tx1"/>
                </a:solidFill>
              </a:rPr>
              <a:t> trial, Lancet 2021; 397:2049-59 </a:t>
            </a:r>
          </a:p>
          <a:p>
            <a:pPr lvl="1"/>
            <a:r>
              <a:rPr lang="cs-CZ" sz="1800" dirty="0"/>
              <a:t>16.278 pacientů ve Velké Británii v období květen 2020 – leden 2021</a:t>
            </a:r>
          </a:p>
          <a:p>
            <a:pPr lvl="1"/>
            <a:r>
              <a:rPr lang="cs-CZ" sz="1800" dirty="0"/>
              <a:t>neprokázán rozdíl v přežití 28 dnů u pacientů s COVID-19 léčených RP ve srovnání s pacienty bez této léčby </a:t>
            </a:r>
            <a:endParaRPr lang="cs-CZ" sz="1800" i="1" dirty="0">
              <a:solidFill>
                <a:schemeClr val="tx1"/>
              </a:solidFill>
              <a:latin typeface="TimesNewRomanPSMT"/>
            </a:endParaRPr>
          </a:p>
          <a:p>
            <a:pPr lvl="1"/>
            <a:endParaRPr lang="cs-CZ" sz="1800" b="0" i="1" u="none" strike="noStrike" baseline="0" dirty="0">
              <a:solidFill>
                <a:schemeClr val="tx1"/>
              </a:solidFill>
              <a:latin typeface="TimesNewRomanPSMT"/>
            </a:endParaRPr>
          </a:p>
          <a:p>
            <a:pPr algn="l"/>
            <a:endParaRPr lang="cs-CZ" sz="1800" i="1" dirty="0">
              <a:solidFill>
                <a:schemeClr val="tx1"/>
              </a:solidFill>
              <a:latin typeface="TimesNewRomanPSMT"/>
            </a:endParaRPr>
          </a:p>
          <a:p>
            <a:pPr algn="l"/>
            <a:endParaRPr lang="cs-CZ" sz="1600" i="1" dirty="0">
              <a:solidFill>
                <a:schemeClr val="tx1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852" y="2492895"/>
            <a:ext cx="5436604" cy="4448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9594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500" y="2348880"/>
            <a:ext cx="6019411" cy="2470482"/>
          </a:xfrm>
          <a:prstGeom prst="rect">
            <a:avLst/>
          </a:prstGeom>
        </p:spPr>
      </p:pic>
      <p:sp>
        <p:nvSpPr>
          <p:cNvPr id="21505" name="Nadpis 1"/>
          <p:cNvSpPr>
            <a:spLocks noGrp="1"/>
          </p:cNvSpPr>
          <p:nvPr>
            <p:ph type="title"/>
          </p:nvPr>
        </p:nvSpPr>
        <p:spPr>
          <a:xfrm>
            <a:off x="1208584" y="80628"/>
            <a:ext cx="7401123" cy="643632"/>
          </a:xfrm>
        </p:spPr>
        <p:txBody>
          <a:bodyPr/>
          <a:lstStyle/>
          <a:p>
            <a:r>
              <a:rPr lang="cs-CZ" sz="2800" dirty="0">
                <a:solidFill>
                  <a:schemeClr val="tx1"/>
                </a:solidFill>
              </a:rPr>
              <a:t>Výroba a použití RP v ČR</a:t>
            </a:r>
            <a:endParaRPr lang="cs-CZ" sz="32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200472" y="800708"/>
            <a:ext cx="9705528" cy="5040560"/>
          </a:xfrm>
        </p:spPr>
        <p:txBody>
          <a:bodyPr/>
          <a:lstStyle/>
          <a:p>
            <a:pPr marL="0" indent="0">
              <a:buNone/>
            </a:pPr>
            <a:r>
              <a:rPr lang="cs-CZ" sz="2000" dirty="0"/>
              <a:t>Trend použití RP k léčbě onemocnění COVID-19 byl od počátku zachycen i v ČR: </a:t>
            </a:r>
          </a:p>
          <a:p>
            <a:pPr marL="0" indent="0">
              <a:buNone/>
            </a:pPr>
            <a:endParaRPr lang="cs-CZ" sz="1200" dirty="0"/>
          </a:p>
          <a:p>
            <a:r>
              <a:rPr lang="cs-CZ" sz="2000" b="1" u="sng" dirty="0"/>
              <a:t>27.3.2020</a:t>
            </a:r>
            <a:r>
              <a:rPr lang="cs-CZ" sz="2000" b="1" dirty="0"/>
              <a:t> </a:t>
            </a:r>
            <a:r>
              <a:rPr lang="cs-CZ" sz="2000" dirty="0"/>
              <a:t>Klinická skupina COVID při MZ ČR publikovala doporučený postup </a:t>
            </a:r>
            <a:r>
              <a:rPr lang="cs-CZ" sz="2000" b="1" dirty="0"/>
              <a:t>„Specifická léčba dospělých pacientů s infekcí COVID-19“ </a:t>
            </a:r>
            <a:r>
              <a:rPr lang="cs-CZ" sz="2000" dirty="0"/>
              <a:t>- </a:t>
            </a:r>
            <a:r>
              <a:rPr lang="cs-CZ" sz="2000" u="sng" dirty="0"/>
              <a:t>podání RP bylo uvedeno spolu s </a:t>
            </a:r>
            <a:r>
              <a:rPr lang="cs-CZ" sz="2000" u="sng" dirty="0" err="1"/>
              <a:t>remdesivirem</a:t>
            </a:r>
            <a:r>
              <a:rPr lang="cs-CZ" sz="2000" u="sng" dirty="0"/>
              <a:t> mezi postupy „ke zvážení“ </a:t>
            </a:r>
          </a:p>
          <a:p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560" y="4437112"/>
            <a:ext cx="7668852" cy="234966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3999" y="2145214"/>
            <a:ext cx="2170389" cy="249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665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Nadpis 1"/>
          <p:cNvSpPr>
            <a:spLocks noGrp="1"/>
          </p:cNvSpPr>
          <p:nvPr>
            <p:ph type="title"/>
          </p:nvPr>
        </p:nvSpPr>
        <p:spPr>
          <a:xfrm>
            <a:off x="1208584" y="80628"/>
            <a:ext cx="7401123" cy="643632"/>
          </a:xfrm>
        </p:spPr>
        <p:txBody>
          <a:bodyPr/>
          <a:lstStyle/>
          <a:p>
            <a:r>
              <a:rPr lang="cs-CZ" sz="2800" dirty="0">
                <a:solidFill>
                  <a:schemeClr val="tx1"/>
                </a:solidFill>
              </a:rPr>
              <a:t>Výroba a použití RP v ČR</a:t>
            </a:r>
            <a:endParaRPr lang="cs-CZ" sz="32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164" y="771968"/>
            <a:ext cx="9899836" cy="828092"/>
          </a:xfrm>
        </p:spPr>
        <p:txBody>
          <a:bodyPr/>
          <a:lstStyle/>
          <a:p>
            <a:r>
              <a:rPr lang="cs-CZ" sz="1900" b="1" u="sng" dirty="0"/>
              <a:t>20.4.2020 zahájena výroba RP v ČR </a:t>
            </a:r>
            <a:r>
              <a:rPr lang="cs-CZ" sz="1900" dirty="0"/>
              <a:t>(Thomayerova nemocnice Praha) a v 1.pol.2020 se postupně zapojilo 11 ZTS</a:t>
            </a:r>
          </a:p>
          <a:p>
            <a:r>
              <a:rPr lang="cs-CZ" sz="1900" b="1" u="sng" dirty="0"/>
              <a:t>30. 4. 2020</a:t>
            </a:r>
            <a:r>
              <a:rPr lang="cs-CZ" sz="1900" dirty="0"/>
              <a:t> multioborový </a:t>
            </a:r>
            <a:r>
              <a:rPr lang="cs-CZ" sz="1900" b="1" dirty="0"/>
              <a:t>„DP pro použití RP v léčbě dospělých pac. s COVID-19“</a:t>
            </a:r>
            <a:r>
              <a:rPr lang="cs-CZ" sz="1900" dirty="0"/>
              <a:t>.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1" y="1995094"/>
            <a:ext cx="5805715" cy="255003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096" y="2492896"/>
            <a:ext cx="4015753" cy="170496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08484" y="4637741"/>
            <a:ext cx="892899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0" dirty="0">
                <a:solidFill>
                  <a:schemeClr val="tx1"/>
                </a:solidFill>
                <a:latin typeface="+mn-lt"/>
              </a:rPr>
              <a:t>RP je účinná spíše při profylaxi než při léčbě rozvinutého onemocnění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0" dirty="0">
                <a:solidFill>
                  <a:schemeClr val="tx1"/>
                </a:solidFill>
                <a:latin typeface="+mn-lt"/>
              </a:rPr>
              <a:t>účinnost závisí na obsahu virus neutralizačních protilátek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0" dirty="0">
                <a:solidFill>
                  <a:schemeClr val="tx1"/>
                </a:solidFill>
                <a:latin typeface="+mn-lt"/>
              </a:rPr>
              <a:t>léčba RP nemá dostatečnou EBM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0" dirty="0">
                <a:solidFill>
                  <a:schemeClr val="tx1"/>
                </a:solidFill>
                <a:latin typeface="+mn-lt"/>
              </a:rPr>
              <a:t>doporučené sledované klinické ukazatele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0" dirty="0">
                <a:solidFill>
                  <a:schemeClr val="tx1"/>
                </a:solidFill>
                <a:latin typeface="+mn-lt"/>
              </a:rPr>
              <a:t>Příloha 3 – Postupy a kritéria pro odběr RP, specifikace plazmy – titr VNT ≥ 320</a:t>
            </a:r>
          </a:p>
          <a:p>
            <a:endParaRPr lang="cs-CZ" sz="1800" b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30724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169454" y="-1142711"/>
            <a:ext cx="6016683" cy="981063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1208584" y="80628"/>
            <a:ext cx="7401123" cy="643632"/>
          </a:xfrm>
        </p:spPr>
        <p:txBody>
          <a:bodyPr/>
          <a:lstStyle/>
          <a:p>
            <a:r>
              <a:rPr lang="cs-CZ" sz="2800" dirty="0">
                <a:solidFill>
                  <a:schemeClr val="tx1"/>
                </a:solidFill>
                <a:latin typeface="+mn-lt"/>
              </a:rPr>
              <a:t>OOP SÚKL 05-2020</a:t>
            </a:r>
            <a:endParaRPr lang="cs-CZ" sz="3200" dirty="0">
              <a:latin typeface="+mn-lt"/>
            </a:endParaRPr>
          </a:p>
        </p:txBody>
      </p:sp>
      <p:sp>
        <p:nvSpPr>
          <p:cNvPr id="7" name="Ovál 6"/>
          <p:cNvSpPr/>
          <p:nvPr/>
        </p:nvSpPr>
        <p:spPr bwMode="auto">
          <a:xfrm>
            <a:off x="416496" y="5157192"/>
            <a:ext cx="4860540" cy="972108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1" i="0" u="none" strike="noStrike" cap="none" normalizeH="0" baseline="0">
              <a:ln>
                <a:noFill/>
              </a:ln>
              <a:solidFill>
                <a:srgbClr val="00006E"/>
              </a:solidFill>
              <a:effectLst/>
              <a:latin typeface="Arial Black" pitchFamily="34" charset="0"/>
            </a:endParaRPr>
          </a:p>
        </p:txBody>
      </p:sp>
      <p:sp>
        <p:nvSpPr>
          <p:cNvPr id="8" name="Ovál 7"/>
          <p:cNvSpPr/>
          <p:nvPr/>
        </p:nvSpPr>
        <p:spPr bwMode="auto">
          <a:xfrm>
            <a:off x="1748644" y="3465004"/>
            <a:ext cx="3636404" cy="1224136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1" i="0" u="none" strike="noStrike" cap="none" normalizeH="0" baseline="0">
              <a:ln>
                <a:noFill/>
              </a:ln>
              <a:solidFill>
                <a:srgbClr val="00006E"/>
              </a:solidFill>
              <a:effectLst/>
              <a:latin typeface="Arial Black" pitchFamily="34" charset="0"/>
            </a:endParaRPr>
          </a:p>
        </p:txBody>
      </p:sp>
      <p:sp>
        <p:nvSpPr>
          <p:cNvPr id="9" name="Ovál 8"/>
          <p:cNvSpPr/>
          <p:nvPr/>
        </p:nvSpPr>
        <p:spPr bwMode="auto">
          <a:xfrm>
            <a:off x="0" y="6129300"/>
            <a:ext cx="9705528" cy="627323"/>
          </a:xfrm>
          <a:prstGeom prst="ellipse">
            <a:avLst/>
          </a:prstGeom>
          <a:noFill/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1" i="0" u="none" strike="noStrike" cap="none" normalizeH="0" baseline="0">
              <a:ln>
                <a:noFill/>
              </a:ln>
              <a:solidFill>
                <a:srgbClr val="00006E"/>
              </a:solidFill>
              <a:effectLst/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8572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6" y="296652"/>
            <a:ext cx="7782530" cy="414046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1109" y="836712"/>
            <a:ext cx="2525250" cy="94284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594" y="1948922"/>
            <a:ext cx="2680650" cy="41796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9473" y="2641772"/>
            <a:ext cx="2797200" cy="4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60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Nadpis 1"/>
          <p:cNvSpPr>
            <a:spLocks noGrp="1"/>
          </p:cNvSpPr>
          <p:nvPr>
            <p:ph type="title"/>
          </p:nvPr>
        </p:nvSpPr>
        <p:spPr>
          <a:xfrm>
            <a:off x="1208584" y="80628"/>
            <a:ext cx="7401123" cy="643632"/>
          </a:xfrm>
        </p:spPr>
        <p:txBody>
          <a:bodyPr/>
          <a:lstStyle/>
          <a:p>
            <a:r>
              <a:rPr lang="cs-CZ" sz="2800" dirty="0">
                <a:solidFill>
                  <a:schemeClr val="tx1"/>
                </a:solidFill>
              </a:rPr>
              <a:t>Úvod</a:t>
            </a:r>
            <a:endParaRPr lang="cs-CZ" sz="32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200472" y="836712"/>
            <a:ext cx="9705528" cy="5040560"/>
          </a:xfrm>
        </p:spPr>
        <p:txBody>
          <a:bodyPr/>
          <a:lstStyle/>
          <a:p>
            <a:pPr marL="0" indent="0">
              <a:buNone/>
            </a:pPr>
            <a:r>
              <a:rPr lang="cs-CZ" sz="2000" b="1" dirty="0"/>
              <a:t>Při náhlém vzplanuti epidemie nové virové infekce, která zasáhne rozsáhlou populaci vnímavých osob, není cílená léčba a profylaxe onemocněni možná, dokud není specifická antivirová terapie nebo vakcína </a:t>
            </a:r>
          </a:p>
          <a:p>
            <a:pPr lvl="1"/>
            <a:r>
              <a:rPr lang="cs-CZ" sz="2000" dirty="0"/>
              <a:t>Typický příklad = </a:t>
            </a:r>
            <a:r>
              <a:rPr lang="pl-PL" sz="2000" dirty="0"/>
              <a:t>pandemie SARS-CoV-2, kdy k</a:t>
            </a:r>
            <a:r>
              <a:rPr lang="cs-CZ" sz="2000" dirty="0" err="1"/>
              <a:t>auzální</a:t>
            </a:r>
            <a:r>
              <a:rPr lang="cs-CZ" sz="2000" dirty="0"/>
              <a:t> léčba, profylaxe i prevence byly / jsou dlouho předmětem diskusí, výzkumu a sbírání zkušeností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pl-PL" sz="2000" b="1" dirty="0"/>
              <a:t>RP = jedna z možných a dostupných lečebnych alternativ: </a:t>
            </a:r>
          </a:p>
          <a:p>
            <a:pPr lvl="1"/>
            <a:r>
              <a:rPr lang="pl-PL" sz="2000" dirty="0"/>
              <a:t>Podáni protilatek </a:t>
            </a:r>
            <a:r>
              <a:rPr lang="cs-CZ" sz="2000" dirty="0"/>
              <a:t>anti-SARS-CoV-2 v RP = způsob pasivní specifické imunizace  s očekávatelnou léčebnou odpovědí</a:t>
            </a:r>
          </a:p>
          <a:p>
            <a:pPr lvl="1"/>
            <a:r>
              <a:rPr lang="cs-CZ" sz="2000" dirty="0"/>
              <a:t>Existoval i předpoklad výroby </a:t>
            </a:r>
            <a:r>
              <a:rPr lang="cs-CZ" sz="2000" dirty="0" err="1"/>
              <a:t>Ig</a:t>
            </a:r>
            <a:r>
              <a:rPr lang="cs-CZ" sz="2000" dirty="0"/>
              <a:t> koncentrátů z RP</a:t>
            </a:r>
          </a:p>
          <a:p>
            <a:pPr lvl="1"/>
            <a:r>
              <a:rPr lang="cs-CZ" sz="2000" dirty="0"/>
              <a:t>Zkušenosti z předchozích epidemických nákaz způsobených </a:t>
            </a:r>
            <a:r>
              <a:rPr lang="cs-CZ" sz="2000" dirty="0" err="1"/>
              <a:t>koronaviry</a:t>
            </a:r>
            <a:r>
              <a:rPr lang="cs-CZ" sz="2000" dirty="0"/>
              <a:t> (SARS-CoV-1, MERS-</a:t>
            </a:r>
            <a:r>
              <a:rPr lang="cs-CZ" sz="2000" dirty="0" err="1"/>
              <a:t>CoV</a:t>
            </a:r>
            <a:r>
              <a:rPr lang="cs-CZ" sz="2000" dirty="0"/>
              <a:t>) = příslib, že RP obsahuje neutralizační protilátky proti příslušnému viru (zdroj jejího léčebného potenciálu)</a:t>
            </a:r>
          </a:p>
          <a:p>
            <a:pPr lvl="1"/>
            <a:r>
              <a:rPr lang="cs-CZ" sz="2000" dirty="0"/>
              <a:t>Spekulovaly se i další imunitní mechanismy (protilátkami indukovaná buněčná cytotoxicita, fagocytóza…) </a:t>
            </a:r>
          </a:p>
          <a:p>
            <a:pPr>
              <a:defRPr/>
            </a:pPr>
            <a:endParaRPr lang="cs-CZ" sz="2000" b="1" dirty="0"/>
          </a:p>
          <a:p>
            <a:pPr>
              <a:defRPr/>
            </a:pP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37455046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200472" y="260648"/>
            <a:ext cx="9705528" cy="3708412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>
                <a:solidFill>
                  <a:schemeClr val="tx1"/>
                </a:solidFill>
              </a:rPr>
              <a:t>Získávání RP =  náročný odborný a logistický problém: </a:t>
            </a:r>
          </a:p>
          <a:p>
            <a:pPr marL="0" indent="0">
              <a:buNone/>
            </a:pPr>
            <a:r>
              <a:rPr lang="cs-CZ" sz="2000" dirty="0"/>
              <a:t>dárci nejsou v zavedených databázích, nutný speciální nábor:</a:t>
            </a:r>
          </a:p>
          <a:p>
            <a:r>
              <a:rPr lang="cs-CZ" sz="2000" b="1" dirty="0"/>
              <a:t>nestálá protilátková odpověď po prodělání infekce SARS-CoV-2</a:t>
            </a:r>
            <a:r>
              <a:rPr lang="cs-CZ" sz="2000" dirty="0"/>
              <a:t>, zdaleka ne každý, kdo prodělal infekci SARS-CoV-2, je vhodným dárcem a pokud ano, je potřeba jej odebrat ve vhodný čas a pouze po omezenou dobu </a:t>
            </a:r>
          </a:p>
          <a:p>
            <a:pPr marL="400050" lvl="1" indent="0">
              <a:buNone/>
            </a:pPr>
            <a:r>
              <a:rPr lang="cs-CZ" sz="1200" b="1" i="1" dirty="0" err="1">
                <a:solidFill>
                  <a:schemeClr val="tx1"/>
                </a:solidFill>
              </a:rPr>
              <a:t>Jiuxin</a:t>
            </a:r>
            <a:r>
              <a:rPr lang="cs-CZ" sz="1200" b="1" i="1" dirty="0">
                <a:solidFill>
                  <a:schemeClr val="tx1"/>
                </a:solidFill>
              </a:rPr>
              <a:t> </a:t>
            </a:r>
            <a:r>
              <a:rPr lang="cs-CZ" sz="1200" b="1" i="1" dirty="0" err="1">
                <a:solidFill>
                  <a:schemeClr val="tx1"/>
                </a:solidFill>
              </a:rPr>
              <a:t>Qu</a:t>
            </a:r>
            <a:r>
              <a:rPr lang="cs-CZ" sz="1200" b="1" i="1" dirty="0">
                <a:solidFill>
                  <a:schemeClr val="tx1"/>
                </a:solidFill>
              </a:rPr>
              <a:t>, </a:t>
            </a:r>
            <a:r>
              <a:rPr lang="cs-CZ" sz="1200" b="1" i="1" dirty="0" err="1">
                <a:solidFill>
                  <a:schemeClr val="tx1"/>
                </a:solidFill>
              </a:rPr>
              <a:t>Chi</a:t>
            </a:r>
            <a:r>
              <a:rPr lang="cs-CZ" sz="1200" b="1" i="1" dirty="0">
                <a:solidFill>
                  <a:schemeClr val="tx1"/>
                </a:solidFill>
              </a:rPr>
              <a:t> </a:t>
            </a:r>
            <a:r>
              <a:rPr lang="cs-CZ" sz="1200" b="1" i="1" dirty="0" err="1">
                <a:solidFill>
                  <a:schemeClr val="tx1"/>
                </a:solidFill>
              </a:rPr>
              <a:t>Wu</a:t>
            </a:r>
            <a:r>
              <a:rPr lang="cs-CZ" sz="1200" b="1" i="1" dirty="0">
                <a:solidFill>
                  <a:schemeClr val="tx1"/>
                </a:solidFill>
              </a:rPr>
              <a:t>, </a:t>
            </a:r>
            <a:r>
              <a:rPr lang="cs-CZ" sz="1200" b="1" i="1" dirty="0" err="1">
                <a:solidFill>
                  <a:schemeClr val="tx1"/>
                </a:solidFill>
              </a:rPr>
              <a:t>Xiaoyong</a:t>
            </a:r>
            <a:r>
              <a:rPr lang="cs-CZ" sz="1200" b="1" i="1" dirty="0">
                <a:solidFill>
                  <a:schemeClr val="tx1"/>
                </a:solidFill>
              </a:rPr>
              <a:t> </a:t>
            </a:r>
            <a:r>
              <a:rPr lang="cs-CZ" sz="1200" b="1" i="1" dirty="0" err="1">
                <a:solidFill>
                  <a:schemeClr val="tx1"/>
                </a:solidFill>
              </a:rPr>
              <a:t>Li</a:t>
            </a:r>
            <a:r>
              <a:rPr lang="cs-CZ" sz="1200" b="1" i="1" dirty="0">
                <a:solidFill>
                  <a:schemeClr val="tx1"/>
                </a:solidFill>
              </a:rPr>
              <a:t> et al </a:t>
            </a:r>
            <a:r>
              <a:rPr lang="cs-CZ" sz="1200" i="1" dirty="0">
                <a:solidFill>
                  <a:schemeClr val="tx1"/>
                </a:solidFill>
              </a:rPr>
              <a:t>Profile </a:t>
            </a:r>
            <a:r>
              <a:rPr lang="cs-CZ" sz="1200" i="1" dirty="0" err="1">
                <a:solidFill>
                  <a:schemeClr val="tx1"/>
                </a:solidFill>
              </a:rPr>
              <a:t>of</a:t>
            </a:r>
            <a:r>
              <a:rPr lang="cs-CZ" sz="1200" i="1" dirty="0">
                <a:solidFill>
                  <a:schemeClr val="tx1"/>
                </a:solidFill>
              </a:rPr>
              <a:t> </a:t>
            </a:r>
            <a:r>
              <a:rPr lang="cs-CZ" sz="1200" i="1" dirty="0" err="1">
                <a:solidFill>
                  <a:schemeClr val="tx1"/>
                </a:solidFill>
              </a:rPr>
              <a:t>Immunoglobulin</a:t>
            </a:r>
            <a:r>
              <a:rPr lang="cs-CZ" sz="1200" i="1" dirty="0">
                <a:solidFill>
                  <a:schemeClr val="tx1"/>
                </a:solidFill>
              </a:rPr>
              <a:t> G and </a:t>
            </a:r>
            <a:r>
              <a:rPr lang="cs-CZ" sz="1200" i="1" dirty="0" err="1">
                <a:solidFill>
                  <a:schemeClr val="tx1"/>
                </a:solidFill>
              </a:rPr>
              <a:t>IgM</a:t>
            </a:r>
            <a:r>
              <a:rPr lang="cs-CZ" sz="1200" i="1" dirty="0">
                <a:solidFill>
                  <a:schemeClr val="tx1"/>
                </a:solidFill>
              </a:rPr>
              <a:t> </a:t>
            </a:r>
            <a:r>
              <a:rPr lang="cs-CZ" sz="1200" i="1" dirty="0" err="1">
                <a:solidFill>
                  <a:schemeClr val="tx1"/>
                </a:solidFill>
              </a:rPr>
              <a:t>Antibodies</a:t>
            </a:r>
            <a:r>
              <a:rPr lang="cs-CZ" sz="1200" i="1" dirty="0">
                <a:solidFill>
                  <a:schemeClr val="tx1"/>
                </a:solidFill>
              </a:rPr>
              <a:t> </a:t>
            </a:r>
            <a:r>
              <a:rPr lang="cs-CZ" sz="1200" i="1" dirty="0" err="1">
                <a:solidFill>
                  <a:schemeClr val="tx1"/>
                </a:solidFill>
              </a:rPr>
              <a:t>Against</a:t>
            </a:r>
            <a:r>
              <a:rPr lang="cs-CZ" sz="1200" i="1" dirty="0">
                <a:solidFill>
                  <a:schemeClr val="tx1"/>
                </a:solidFill>
              </a:rPr>
              <a:t> Severe </a:t>
            </a:r>
            <a:r>
              <a:rPr lang="cs-CZ" sz="1200" i="1" dirty="0" err="1">
                <a:solidFill>
                  <a:schemeClr val="tx1"/>
                </a:solidFill>
              </a:rPr>
              <a:t>Acute</a:t>
            </a:r>
            <a:r>
              <a:rPr lang="cs-CZ" sz="1200" i="1" dirty="0">
                <a:solidFill>
                  <a:schemeClr val="tx1"/>
                </a:solidFill>
              </a:rPr>
              <a:t> </a:t>
            </a:r>
            <a:r>
              <a:rPr lang="cs-CZ" sz="1200" i="1" dirty="0" err="1">
                <a:solidFill>
                  <a:schemeClr val="tx1"/>
                </a:solidFill>
              </a:rPr>
              <a:t>Respiratory</a:t>
            </a:r>
            <a:r>
              <a:rPr lang="cs-CZ" sz="1200" i="1" dirty="0">
                <a:solidFill>
                  <a:schemeClr val="tx1"/>
                </a:solidFill>
              </a:rPr>
              <a:t> Syndrome </a:t>
            </a:r>
            <a:r>
              <a:rPr lang="cs-CZ" sz="1200" i="1" dirty="0" err="1">
                <a:solidFill>
                  <a:schemeClr val="tx1"/>
                </a:solidFill>
              </a:rPr>
              <a:t>Coronavirus</a:t>
            </a:r>
            <a:r>
              <a:rPr lang="cs-CZ" sz="1200" i="1" dirty="0">
                <a:solidFill>
                  <a:schemeClr val="tx1"/>
                </a:solidFill>
              </a:rPr>
              <a:t> 2 (SARS-CoV-2), </a:t>
            </a:r>
            <a:r>
              <a:rPr lang="cs-CZ" sz="1200" i="1" dirty="0" err="1">
                <a:solidFill>
                  <a:schemeClr val="tx1"/>
                </a:solidFill>
              </a:rPr>
              <a:t>Clinical</a:t>
            </a:r>
            <a:r>
              <a:rPr lang="cs-CZ" sz="1200" i="1" dirty="0">
                <a:solidFill>
                  <a:schemeClr val="tx1"/>
                </a:solidFill>
              </a:rPr>
              <a:t> </a:t>
            </a:r>
            <a:r>
              <a:rPr lang="cs-CZ" sz="1200" i="1" dirty="0" err="1">
                <a:solidFill>
                  <a:schemeClr val="tx1"/>
                </a:solidFill>
              </a:rPr>
              <a:t>Infectious</a:t>
            </a:r>
            <a:r>
              <a:rPr lang="cs-CZ" sz="1200" i="1" dirty="0">
                <a:solidFill>
                  <a:schemeClr val="tx1"/>
                </a:solidFill>
              </a:rPr>
              <a:t> </a:t>
            </a:r>
            <a:r>
              <a:rPr lang="cs-CZ" sz="1200" i="1" dirty="0" err="1">
                <a:solidFill>
                  <a:schemeClr val="tx1"/>
                </a:solidFill>
              </a:rPr>
              <a:t>Diseases</a:t>
            </a:r>
            <a:r>
              <a:rPr lang="cs-CZ" sz="1200" i="1" dirty="0">
                <a:solidFill>
                  <a:schemeClr val="tx1"/>
                </a:solidFill>
              </a:rPr>
              <a:t>, ciaa489.</a:t>
            </a:r>
          </a:p>
          <a:p>
            <a:endParaRPr lang="cs-CZ" sz="2000" dirty="0"/>
          </a:p>
          <a:p>
            <a:endParaRPr lang="cs-CZ" sz="20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52" y="2420888"/>
            <a:ext cx="9523380" cy="443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20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84519" y="368660"/>
            <a:ext cx="9705528" cy="5040560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>
                <a:solidFill>
                  <a:schemeClr val="tx1"/>
                </a:solidFill>
              </a:rPr>
              <a:t>Získávání RP =  náročný odborný a logistický problém: </a:t>
            </a:r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r>
              <a:rPr lang="cs-CZ" sz="2000" dirty="0"/>
              <a:t>Odběry a zpracování RP vyžadují též nové algoritmy vyšetřování dárců i plazmy a modifikované výrobní postupy:</a:t>
            </a:r>
          </a:p>
          <a:p>
            <a:pPr>
              <a:buFontTx/>
              <a:buChar char="-"/>
            </a:pPr>
            <a:r>
              <a:rPr lang="cs-CZ" sz="2000" dirty="0" err="1"/>
              <a:t>prescreening</a:t>
            </a:r>
            <a:endParaRPr lang="cs-CZ" sz="2000" dirty="0"/>
          </a:p>
          <a:p>
            <a:pPr>
              <a:buFontTx/>
              <a:buChar char="-"/>
            </a:pPr>
            <a:r>
              <a:rPr lang="cs-CZ" sz="2000" dirty="0"/>
              <a:t>pozvání na vlastní odběr</a:t>
            </a:r>
          </a:p>
          <a:p>
            <a:pPr>
              <a:buFontTx/>
              <a:buChar char="-"/>
            </a:pPr>
            <a:r>
              <a:rPr lang="cs-CZ" sz="2000" dirty="0"/>
              <a:t>provedení patogen inaktivace (kde zavedena)</a:t>
            </a:r>
          </a:p>
          <a:p>
            <a:pPr>
              <a:buFontTx/>
              <a:buChar char="-"/>
            </a:pPr>
            <a:r>
              <a:rPr lang="cs-CZ" sz="2000" dirty="0"/>
              <a:t>propuštění po obdržení výsledku VNT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Odběry:</a:t>
            </a:r>
          </a:p>
          <a:p>
            <a:r>
              <a:rPr lang="cs-CZ" sz="2000" dirty="0"/>
              <a:t>nejefektivnějším způsob =  přístrojové aferetické odběry, kdy jednou plazmaferézou je možné získat až 3 TU v objemu 200-250 ml. </a:t>
            </a:r>
          </a:p>
          <a:p>
            <a:r>
              <a:rPr lang="cs-CZ" sz="2000" dirty="0"/>
              <a:t>1 TU RP je možné získat i z odběrů PK</a:t>
            </a:r>
          </a:p>
        </p:txBody>
      </p:sp>
    </p:spTree>
    <p:extLst>
      <p:ext uri="{BB962C8B-B14F-4D97-AF65-F5344CB8AC3E}">
        <p14:creationId xmlns:p14="http://schemas.microsoft.com/office/powerpoint/2010/main" val="13086725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788" y="3645024"/>
            <a:ext cx="5472738" cy="3429479"/>
          </a:xfrm>
          <a:prstGeom prst="rect">
            <a:avLst/>
          </a:prstGeom>
        </p:spPr>
      </p:pic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2460" y="116632"/>
            <a:ext cx="9705528" cy="5040560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>
                <a:solidFill>
                  <a:schemeClr val="tx1"/>
                </a:solidFill>
              </a:rPr>
              <a:t>Vyšetření VNT: </a:t>
            </a:r>
          </a:p>
          <a:p>
            <a:pPr marL="0" indent="0">
              <a:buNone/>
            </a:pPr>
            <a:endParaRPr lang="cs-CZ" sz="1200" b="1" dirty="0"/>
          </a:p>
          <a:p>
            <a:r>
              <a:rPr lang="cs-CZ" sz="2000" dirty="0"/>
              <a:t>Funkční test na buněčné kultuře infikované virem prokazující přítomnost virus neutralizačních protilátek</a:t>
            </a:r>
          </a:p>
          <a:p>
            <a:r>
              <a:rPr lang="cs-CZ" sz="2000" dirty="0"/>
              <a:t>Zpočátku „norma“ ≥ 360, následně ≥ 160, akceptováno i ≥ 80</a:t>
            </a:r>
          </a:p>
          <a:p>
            <a:r>
              <a:rPr lang="cs-CZ" sz="2000" dirty="0"/>
              <a:t>V ČR 4 laboratoře s omezenou kapacitou:</a:t>
            </a:r>
          </a:p>
          <a:p>
            <a:pPr lvl="1">
              <a:buFontTx/>
              <a:buChar char="-"/>
            </a:pPr>
            <a:r>
              <a:rPr lang="cs-CZ" sz="1800" dirty="0"/>
              <a:t>VZÚ Těchonín</a:t>
            </a:r>
          </a:p>
          <a:p>
            <a:pPr lvl="1">
              <a:buFontTx/>
              <a:buChar char="-"/>
            </a:pPr>
            <a:r>
              <a:rPr lang="cs-CZ" sz="1800" dirty="0"/>
              <a:t>ZÚ Ostrava</a:t>
            </a:r>
          </a:p>
          <a:p>
            <a:pPr lvl="1">
              <a:buFontTx/>
              <a:buChar char="-"/>
            </a:pPr>
            <a:r>
              <a:rPr lang="cs-CZ" sz="1800" dirty="0"/>
              <a:t>FN Hradec Králové</a:t>
            </a:r>
          </a:p>
          <a:p>
            <a:pPr lvl="1">
              <a:buFontTx/>
              <a:buChar char="-"/>
            </a:pPr>
            <a:r>
              <a:rPr lang="cs-CZ" sz="1800" dirty="0"/>
              <a:t>AV České Budějovice </a:t>
            </a:r>
          </a:p>
          <a:p>
            <a:pPr marL="400050"/>
            <a:r>
              <a:rPr lang="cs-CZ" sz="2200" dirty="0"/>
              <a:t>Rozdílné výsledky a interpretační obtíže</a:t>
            </a:r>
          </a:p>
        </p:txBody>
      </p:sp>
    </p:spTree>
    <p:extLst>
      <p:ext uri="{BB962C8B-B14F-4D97-AF65-F5344CB8AC3E}">
        <p14:creationId xmlns:p14="http://schemas.microsoft.com/office/powerpoint/2010/main" val="737092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9838"/>
            <a:ext cx="9906000" cy="34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183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Nadpis 1"/>
          <p:cNvSpPr>
            <a:spLocks noGrp="1"/>
          </p:cNvSpPr>
          <p:nvPr>
            <p:ph type="title"/>
          </p:nvPr>
        </p:nvSpPr>
        <p:spPr>
          <a:xfrm>
            <a:off x="1208584" y="80628"/>
            <a:ext cx="7401123" cy="643632"/>
          </a:xfrm>
        </p:spPr>
        <p:txBody>
          <a:bodyPr/>
          <a:lstStyle/>
          <a:p>
            <a:r>
              <a:rPr lang="cs-CZ" sz="2800" dirty="0">
                <a:solidFill>
                  <a:schemeClr val="tx1"/>
                </a:solidFill>
              </a:rPr>
              <a:t>Výroba a použití RP v ČR</a:t>
            </a:r>
            <a:endParaRPr lang="cs-CZ" sz="32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164" y="771968"/>
            <a:ext cx="9899836" cy="828092"/>
          </a:xfrm>
        </p:spPr>
        <p:txBody>
          <a:bodyPr/>
          <a:lstStyle/>
          <a:p>
            <a:r>
              <a:rPr lang="cs-CZ" sz="1900" b="1" u="sng" dirty="0"/>
              <a:t>13.10. 2020 </a:t>
            </a:r>
            <a:r>
              <a:rPr lang="cs-CZ" sz="1900" dirty="0"/>
              <a:t>v.2 </a:t>
            </a:r>
            <a:r>
              <a:rPr lang="cs-CZ" sz="1900" b="1" dirty="0"/>
              <a:t>„DP pro použití RP v léčbě dospělých pac. s COVID-19“</a:t>
            </a:r>
            <a:r>
              <a:rPr lang="cs-CZ" sz="1900" dirty="0"/>
              <a:t>.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44488" y="4653136"/>
            <a:ext cx="892899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C00000"/>
                </a:solidFill>
                <a:latin typeface="+mj-lt"/>
              </a:rPr>
              <a:t>RP podat co nejdříve – optimálně do 3 dnů od vzniku klinických příznaků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C00000"/>
                </a:solidFill>
                <a:latin typeface="+mj-lt"/>
              </a:rPr>
              <a:t>vyšetřit protilátky anti-SARS-CoV-2 u pacienta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0" dirty="0">
                <a:solidFill>
                  <a:schemeClr val="tx1"/>
                </a:solidFill>
                <a:latin typeface="+mn-lt"/>
              </a:rPr>
              <a:t>Příloha 1 - Doporučené sledované ukazatele klinického výsledku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0" dirty="0">
                <a:solidFill>
                  <a:schemeClr val="tx1"/>
                </a:solidFill>
                <a:latin typeface="+mn-lt"/>
              </a:rPr>
              <a:t>Příloha 2 - Postupy a kritéria pro odběr RP, specifikace plazmy – titr VNT ≥ 160 (v nouzi ≥ 80)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b="0" dirty="0">
              <a:solidFill>
                <a:schemeClr val="tx1"/>
              </a:solidFill>
              <a:latin typeface="+mn-lt"/>
            </a:endParaRPr>
          </a:p>
          <a:p>
            <a:endParaRPr lang="cs-CZ" sz="1800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72" y="1700808"/>
            <a:ext cx="4953000" cy="239980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104" y="1792192"/>
            <a:ext cx="3793567" cy="230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901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086" y="0"/>
            <a:ext cx="49498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0137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Nadpis 1"/>
          <p:cNvSpPr>
            <a:spLocks noGrp="1"/>
          </p:cNvSpPr>
          <p:nvPr>
            <p:ph type="title"/>
          </p:nvPr>
        </p:nvSpPr>
        <p:spPr>
          <a:xfrm>
            <a:off x="1208584" y="80628"/>
            <a:ext cx="7401123" cy="643632"/>
          </a:xfrm>
        </p:spPr>
        <p:txBody>
          <a:bodyPr/>
          <a:lstStyle/>
          <a:p>
            <a:r>
              <a:rPr lang="cs-CZ" sz="2800" dirty="0">
                <a:solidFill>
                  <a:schemeClr val="tx1"/>
                </a:solidFill>
              </a:rPr>
              <a:t>Výroba a použití RP v ČR</a:t>
            </a:r>
            <a:endParaRPr lang="cs-CZ" sz="32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164" y="771968"/>
            <a:ext cx="9899836" cy="828092"/>
          </a:xfrm>
        </p:spPr>
        <p:txBody>
          <a:bodyPr/>
          <a:lstStyle/>
          <a:p>
            <a:r>
              <a:rPr lang="cs-CZ" sz="1900" b="1" u="sng" dirty="0"/>
              <a:t>2.3.2021</a:t>
            </a:r>
            <a:r>
              <a:rPr lang="cs-CZ" sz="1900" dirty="0"/>
              <a:t> </a:t>
            </a:r>
            <a:r>
              <a:rPr lang="cs-CZ" sz="1900" b="1" dirty="0"/>
              <a:t>„Mezioborové stanovisko k podání RP u pacientů s COVID-19“</a:t>
            </a:r>
            <a:r>
              <a:rPr lang="cs-CZ" sz="1900" dirty="0"/>
              <a:t>.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72" y="1160748"/>
            <a:ext cx="5796644" cy="181154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088" y="1186014"/>
            <a:ext cx="2449774" cy="169190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6716" y="2877918"/>
            <a:ext cx="5115127" cy="3980082"/>
          </a:xfrm>
          <a:prstGeom prst="rect">
            <a:avLst/>
          </a:prstGeom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D389EE3A-00B8-4167-9A44-EE1B34B99AC3}"/>
              </a:ext>
            </a:extLst>
          </p:cNvPr>
          <p:cNvSpPr/>
          <p:nvPr/>
        </p:nvSpPr>
        <p:spPr bwMode="auto">
          <a:xfrm>
            <a:off x="2394157" y="4905164"/>
            <a:ext cx="5295147" cy="684076"/>
          </a:xfrm>
          <a:prstGeom prst="ellipse">
            <a:avLst/>
          </a:prstGeom>
          <a:noFill/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1" i="0" u="none" strike="noStrike" cap="none" normalizeH="0" baseline="0">
              <a:ln>
                <a:noFill/>
              </a:ln>
              <a:solidFill>
                <a:srgbClr val="00006E"/>
              </a:solidFill>
              <a:effectLst/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1883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Nadpis 1"/>
          <p:cNvSpPr>
            <a:spLocks noGrp="1"/>
          </p:cNvSpPr>
          <p:nvPr>
            <p:ph type="title"/>
          </p:nvPr>
        </p:nvSpPr>
        <p:spPr>
          <a:xfrm>
            <a:off x="1208584" y="80628"/>
            <a:ext cx="7401123" cy="643632"/>
          </a:xfrm>
        </p:spPr>
        <p:txBody>
          <a:bodyPr/>
          <a:lstStyle/>
          <a:p>
            <a:r>
              <a:rPr lang="cs-CZ" sz="2800" dirty="0">
                <a:solidFill>
                  <a:schemeClr val="tx1"/>
                </a:solidFill>
              </a:rPr>
              <a:t>Výroba a použití RP v ČR</a:t>
            </a:r>
            <a:endParaRPr lang="cs-CZ" sz="32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164" y="771968"/>
            <a:ext cx="9899836" cy="828092"/>
          </a:xfrm>
        </p:spPr>
        <p:txBody>
          <a:bodyPr/>
          <a:lstStyle/>
          <a:p>
            <a:r>
              <a:rPr lang="cs-CZ" sz="1900" dirty="0"/>
              <a:t>2.3.2021 </a:t>
            </a:r>
            <a:r>
              <a:rPr lang="cs-CZ" sz="1900" b="1" dirty="0"/>
              <a:t>„Mezioborové stanovisko k podání RP u pacientů s COVID-19“</a:t>
            </a:r>
            <a:r>
              <a:rPr lang="cs-CZ" sz="1900" dirty="0"/>
              <a:t>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691" y="1160747"/>
            <a:ext cx="5424737" cy="59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011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20"/>
            <a:ext cx="9906000" cy="2389949"/>
          </a:xfrm>
          <a:prstGeom prst="rect">
            <a:avLst/>
          </a:prstGeom>
        </p:spPr>
      </p:pic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8636899"/>
              </p:ext>
            </p:extLst>
          </p:nvPr>
        </p:nvGraphicFramePr>
        <p:xfrm>
          <a:off x="3008784" y="2515218"/>
          <a:ext cx="2880320" cy="43427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80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7632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C 2010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3" marR="7423" marT="74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FN Brno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3" marR="7423" marT="7423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766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C 2128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3" marR="7423" marT="74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Plasmafera České Budějovice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3" marR="7423" marT="7423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766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C 2026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3" marR="7423" marT="74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KN Pardubice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3" marR="7423" marT="7423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766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C 2012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3" marR="7423" marT="74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ÚVN Praha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3" marR="7423" marT="7423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766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C 2008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3" marR="7423" marT="74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FN Plzeň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3" marR="7423" marT="7423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0766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C 2057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3" marR="7423" marT="74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Nemocnice Karviná-Ráj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3" marR="7423" marT="7423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0766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C 2006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3" marR="7423" marT="74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FN Hradec Králové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3" marR="7423" marT="7423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0766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C 2027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3" marR="7423" marT="74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Nemocnice Litomyšl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3" marR="7423" marT="7423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0766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C 2041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3" marR="7423" marT="74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KN Liberec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3" marR="7423" marT="7423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0766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C 2060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3" marR="7423" marT="74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Slezská nemocnice Opava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3" marR="7423" marT="7423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0766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C 2040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3" marR="7423" marT="74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Nemocnice Chomutov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3" marR="7423" marT="7423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0766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C 2007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3" marR="7423" marT="74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KN České Budějovice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3" marR="7423" marT="7423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0766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C 2001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3" marR="7423" marT="74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FN Královské Vinohrady Praha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3" marR="7423" marT="7423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0766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C 2011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3" marR="7423" marT="74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MN Ústí nad Labem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3" marR="7423" marT="7423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0766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C 2062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3" marR="7423" marT="74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Nemocnice Šumperk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3" marR="7423" marT="7423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0766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C 2002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3" marR="7423" marT="74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VFN Praha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3" marR="7423" marT="7423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0766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C 2003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3" marR="7423" marT="74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Thomayerova nem. Praha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3" marR="7423" marT="7423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0766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C 2009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3" marR="7423" marT="74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FN Ostrava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3" marR="7423" marT="7423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0766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C 2045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3" marR="7423" marT="74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Baťova nemocnice Zlín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3" marR="7423" marT="7423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0766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C 2059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3" marR="7423" marT="74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FN Olomouc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3" marR="7423" marT="7423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0766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C 2051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3" marR="7423" marT="74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Nemocnice Uherské Hradiště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3" marR="7423" marT="7423" marB="0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0766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C 2037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3" marR="7423" marT="74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Nemocnice Klatovy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3" marR="7423" marT="7423" marB="0" anchor="b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0766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C 2119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3" marR="7423" marT="74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Nemocnice Sokolov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3" marR="7423" marT="7423" marB="0" anchor="b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8298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C 2088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3" marR="7423" marT="74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ÚHKT Praha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3" marR="7423" marT="7423" marB="0" anchor="b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cxnSp>
        <p:nvCxnSpPr>
          <p:cNvPr id="8" name="Přímá spojnice se šipkou 7"/>
          <p:cNvCxnSpPr/>
          <p:nvPr/>
        </p:nvCxnSpPr>
        <p:spPr bwMode="auto">
          <a:xfrm>
            <a:off x="7149244" y="1808820"/>
            <a:ext cx="684076" cy="18002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ovéPole 8"/>
          <p:cNvSpPr txBox="1"/>
          <p:nvPr/>
        </p:nvSpPr>
        <p:spPr>
          <a:xfrm>
            <a:off x="5961112" y="3681028"/>
            <a:ext cx="3852428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200" b="0" dirty="0">
                <a:solidFill>
                  <a:schemeClr val="tx1"/>
                </a:solidFill>
                <a:latin typeface="+mn-lt"/>
              </a:rPr>
              <a:t>RP v ČR podána </a:t>
            </a:r>
            <a:r>
              <a:rPr lang="cs-CZ" sz="1200" dirty="0">
                <a:solidFill>
                  <a:schemeClr val="tx1"/>
                </a:solidFill>
                <a:latin typeface="+mn-lt"/>
              </a:rPr>
              <a:t>7100 pacientům v 61 nemocnicích</a:t>
            </a:r>
          </a:p>
          <a:p>
            <a:pPr>
              <a:lnSpc>
                <a:spcPct val="150000"/>
              </a:lnSpc>
            </a:pPr>
            <a:r>
              <a:rPr lang="cs-CZ" sz="1200" b="0" dirty="0">
                <a:solidFill>
                  <a:schemeClr val="tx1"/>
                </a:solidFill>
                <a:latin typeface="+mn-lt"/>
              </a:rPr>
              <a:t>= </a:t>
            </a:r>
            <a:r>
              <a:rPr lang="cs-CZ" sz="1200" dirty="0">
                <a:solidFill>
                  <a:schemeClr val="tx1"/>
                </a:solidFill>
                <a:latin typeface="+mn-lt"/>
              </a:rPr>
              <a:t>5,4%</a:t>
            </a:r>
            <a:r>
              <a:rPr lang="cs-CZ" sz="1200" b="0" dirty="0">
                <a:solidFill>
                  <a:schemeClr val="tx1"/>
                </a:solidFill>
                <a:latin typeface="+mn-lt"/>
              </a:rPr>
              <a:t> hospitalizovaných pacientům </a:t>
            </a:r>
          </a:p>
          <a:p>
            <a:pPr>
              <a:lnSpc>
                <a:spcPct val="150000"/>
              </a:lnSpc>
            </a:pPr>
            <a:r>
              <a:rPr lang="cs-CZ" sz="1200" b="0" dirty="0">
                <a:solidFill>
                  <a:schemeClr val="tx1"/>
                </a:solidFill>
                <a:latin typeface="+mn-lt"/>
              </a:rPr>
              <a:t>z celkového počtu 131000 hospitalizací (k 30.4.2021)</a:t>
            </a:r>
          </a:p>
        </p:txBody>
      </p:sp>
    </p:spTree>
    <p:extLst>
      <p:ext uri="{BB962C8B-B14F-4D97-AF65-F5344CB8AC3E}">
        <p14:creationId xmlns:p14="http://schemas.microsoft.com/office/powerpoint/2010/main" val="5433115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332" y="0"/>
            <a:ext cx="63033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07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hteck 28"/>
          <p:cNvSpPr/>
          <p:nvPr/>
        </p:nvSpPr>
        <p:spPr>
          <a:xfrm>
            <a:off x="0" y="1993528"/>
            <a:ext cx="9906000" cy="33803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74295" tIns="73125" rIns="74295" bIns="73125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742931">
              <a:defRPr/>
            </a:pPr>
            <a:endParaRPr lang="en-US" sz="1625" dirty="0" err="1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D45B61-D0AF-41BC-81B6-12CBDBE7C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555" y="836712"/>
            <a:ext cx="8103221" cy="331510"/>
          </a:xfrm>
        </p:spPr>
        <p:txBody>
          <a:bodyPr>
            <a:noAutofit/>
          </a:bodyPr>
          <a:lstStyle/>
          <a:p>
            <a:pPr algn="ctr"/>
            <a:r>
              <a:rPr lang="cs-CZ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Imunitní léčba rekonvalescentní plazmou</a:t>
            </a:r>
            <a:br>
              <a:rPr lang="en-US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b="0" i="1" dirty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8" name="Text Placeholder 15">
            <a:extLst>
              <a:ext uri="{FF2B5EF4-FFF2-40B4-BE49-F238E27FC236}">
                <a16:creationId xmlns:a16="http://schemas.microsoft.com/office/drawing/2014/main" id="{F26B7D2E-B581-4EB0-B8FE-9A3DD64F8C88}"/>
              </a:ext>
            </a:extLst>
          </p:cNvPr>
          <p:cNvSpPr txBox="1">
            <a:spLocks/>
          </p:cNvSpPr>
          <p:nvPr/>
        </p:nvSpPr>
        <p:spPr>
          <a:xfrm>
            <a:off x="344488" y="5907850"/>
            <a:ext cx="8826222" cy="42230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SzPct val="120000"/>
              <a:buFont typeface="Imago" pitchFamily="34" charset="0"/>
              <a:buNone/>
              <a:defRPr lang="en-US" sz="900" i="0" dirty="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72691" indent="-215504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SzPct val="120000"/>
              <a:buFont typeface="Imago" panose="020B0604020202020204" pitchFamily="34" charset="0"/>
              <a:buChar char="•"/>
              <a:defRPr sz="2000">
                <a:solidFill>
                  <a:schemeClr val="tx1"/>
                </a:solidFill>
                <a:latin typeface="+mj-lt"/>
              </a:defRPr>
            </a:lvl2pPr>
            <a:lvl3pPr marL="931069" indent="-215504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SzPct val="120000"/>
              <a:buFont typeface="Imago" panose="020B0604020202020204" pitchFamily="34" charset="0"/>
              <a:buChar char="•"/>
              <a:defRPr sz="2000">
                <a:solidFill>
                  <a:schemeClr val="tx1"/>
                </a:solidFill>
                <a:latin typeface="+mj-lt"/>
              </a:defRPr>
            </a:lvl3pPr>
            <a:lvl4pPr marL="1289447" indent="-215504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SzPct val="120000"/>
              <a:buFont typeface="Imago" panose="020B0604020202020204" pitchFamily="34" charset="0"/>
              <a:buChar char="•"/>
              <a:defRPr sz="2000">
                <a:solidFill>
                  <a:schemeClr val="tx1"/>
                </a:solidFill>
                <a:latin typeface="+mj-lt"/>
              </a:defRPr>
            </a:lvl4pPr>
            <a:lvl5pPr marL="1646635" indent="-214313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SzPct val="120000"/>
              <a:buFont typeface="Imago" panose="020B0604020202020204" pitchFamily="34" charset="0"/>
              <a:buChar char="•"/>
              <a:defRPr sz="2000">
                <a:solidFill>
                  <a:schemeClr val="tx1"/>
                </a:solidFill>
                <a:latin typeface="+mj-lt"/>
              </a:defRPr>
            </a:lvl5pPr>
            <a:lvl6pPr marL="1989535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332435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675335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3018235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 defTabSz="742931">
              <a:lnSpc>
                <a:spcPct val="90000"/>
              </a:lnSpc>
              <a:defRPr/>
            </a:pPr>
            <a:r>
              <a:rPr lang="en-US" sz="650" i="1" dirty="0" err="1">
                <a:solidFill>
                  <a:schemeClr val="tx2"/>
                </a:solidFill>
                <a:latin typeface="Minion" panose="02040503050201020203" pitchFamily="18" charset="0"/>
                <a:sym typeface="Arial"/>
              </a:rPr>
              <a:t>Shopsowitz</a:t>
            </a:r>
            <a:r>
              <a:rPr lang="en-US" sz="650" i="1" dirty="0">
                <a:solidFill>
                  <a:schemeClr val="tx2"/>
                </a:solidFill>
                <a:latin typeface="Minion" panose="02040503050201020203" pitchFamily="18" charset="0"/>
                <a:sym typeface="Arial"/>
              </a:rPr>
              <a:t>, K (2020). Blood &amp; Clots Series: What is the role of convalescent plasma for treating COVID-19? In Blood &amp; Clots, Medical Concepts. Available at: </a:t>
            </a:r>
            <a:r>
              <a:rPr lang="en-US" sz="650" i="1" dirty="0">
                <a:solidFill>
                  <a:schemeClr val="tx2"/>
                </a:solidFill>
                <a:latin typeface="Minion" panose="02040503050201020203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https://canadiem.org/blood-clots-series-what-is-the-role-of-convalescent-plasma-for-treating-covid-19/</a:t>
            </a:r>
            <a:endParaRPr lang="en-US" sz="650" i="1" dirty="0">
              <a:solidFill>
                <a:schemeClr val="tx2"/>
              </a:solidFill>
              <a:latin typeface="Minion" panose="02040503050201020203" pitchFamily="18" charset="0"/>
              <a:sym typeface="Arial"/>
            </a:endParaRPr>
          </a:p>
          <a:p>
            <a:pPr defTabSz="742931">
              <a:lnSpc>
                <a:spcPct val="90000"/>
              </a:lnSpc>
              <a:defRPr/>
            </a:pPr>
            <a:r>
              <a:rPr lang="en-US" sz="650" i="1" dirty="0">
                <a:solidFill>
                  <a:schemeClr val="tx2"/>
                </a:solidFill>
                <a:latin typeface="Minion" panose="02040503050201020203" pitchFamily="18" charset="0"/>
                <a:sym typeface="Arial"/>
              </a:rPr>
              <a:t>Rojas M et al. (2020). Convalescent plasma in Covid-19: Possible mechanisms of action. Autoimmunity Reviews 19(7):102554. </a:t>
            </a:r>
            <a:r>
              <a:rPr lang="en-US" sz="650" i="1" dirty="0">
                <a:solidFill>
                  <a:schemeClr val="tx2"/>
                </a:solidFill>
                <a:latin typeface="Minion" panose="02040503050201020203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https://doi.org/10.1016/j.autrev.2020.102554</a:t>
            </a:r>
            <a:endParaRPr lang="en-US" sz="650" i="1" dirty="0">
              <a:solidFill>
                <a:schemeClr val="tx2"/>
              </a:solidFill>
              <a:latin typeface="Minion" panose="02040503050201020203" pitchFamily="18" charset="0"/>
              <a:sym typeface="Arial"/>
            </a:endParaRPr>
          </a:p>
          <a:p>
            <a:pPr defTabSz="742931">
              <a:lnSpc>
                <a:spcPct val="90000"/>
              </a:lnSpc>
              <a:defRPr/>
            </a:pPr>
            <a:r>
              <a:rPr lang="en-US" sz="650" i="1" dirty="0" err="1">
                <a:solidFill>
                  <a:schemeClr val="tx2"/>
                </a:solidFill>
                <a:latin typeface="Minion" panose="02040503050201020203" pitchFamily="18" charset="0"/>
                <a:sym typeface="Arial"/>
              </a:rPr>
              <a:t>Montelongo</a:t>
            </a:r>
            <a:r>
              <a:rPr lang="en-US" sz="650" i="1" dirty="0">
                <a:solidFill>
                  <a:schemeClr val="tx2"/>
                </a:solidFill>
                <a:latin typeface="Minion" panose="02040503050201020203" pitchFamily="18" charset="0"/>
                <a:sym typeface="Arial"/>
              </a:rPr>
              <a:t>-Jauregui D et al (2020). Convalescent serum therapy for COVID-19: A 19th century remedy for a 21st century disease. PLOS Pathogens 16(8):e1008735. </a:t>
            </a:r>
            <a:r>
              <a:rPr lang="en-US" sz="650" i="1" dirty="0">
                <a:solidFill>
                  <a:schemeClr val="tx2"/>
                </a:solidFill>
                <a:latin typeface="Minion" panose="02040503050201020203" pitchFamily="18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https://doi.org/10.1371/journal.ppat.1008735</a:t>
            </a:r>
            <a:endParaRPr lang="en-US" sz="650" i="1" dirty="0">
              <a:solidFill>
                <a:schemeClr val="tx2"/>
              </a:solidFill>
              <a:latin typeface="Minion" panose="02040503050201020203" pitchFamily="18" charset="0"/>
              <a:sym typeface="Arial"/>
            </a:endParaRPr>
          </a:p>
        </p:txBody>
      </p:sp>
      <p:pic>
        <p:nvPicPr>
          <p:cNvPr id="45058" name="Picture 2" descr="Blood &amp; Clots Series: What is the role of convalescent plasma for ...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4" t="5738" r="10874" b="1773"/>
          <a:stretch/>
        </p:blipFill>
        <p:spPr bwMode="auto">
          <a:xfrm>
            <a:off x="5182240" y="1994882"/>
            <a:ext cx="2382002" cy="289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833320" y="3262169"/>
            <a:ext cx="1657084" cy="98807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cs-CZ" sz="1100" dirty="0"/>
              <a:t>Anti-SARS-CoV-2 </a:t>
            </a:r>
            <a:r>
              <a:rPr lang="cs-CZ" sz="1100" dirty="0" err="1"/>
              <a:t>sérokonverzce</a:t>
            </a:r>
            <a:r>
              <a:rPr lang="cs-CZ" sz="1100" dirty="0"/>
              <a:t> u pacienta po covid-19</a:t>
            </a:r>
          </a:p>
          <a:p>
            <a:r>
              <a:rPr lang="cs-CZ" sz="1100" dirty="0"/>
              <a:t> (po infekci SARS-CoV-2) </a:t>
            </a:r>
            <a:endParaRPr lang="en-US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4959166" y="4995228"/>
            <a:ext cx="3198190" cy="2192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cs-CZ" sz="1100" dirty="0"/>
              <a:t>Pacient po zotavení (r</a:t>
            </a:r>
            <a:r>
              <a:rPr lang="en-US" sz="1100" dirty="0" err="1"/>
              <a:t>ecovered</a:t>
            </a:r>
            <a:r>
              <a:rPr lang="en-US" sz="1100" dirty="0"/>
              <a:t> patients</a:t>
            </a:r>
            <a:r>
              <a:rPr lang="cs-CZ" sz="1100" dirty="0"/>
              <a:t>)  </a:t>
            </a:r>
          </a:p>
          <a:p>
            <a:pPr algn="ctr"/>
            <a:r>
              <a:rPr lang="cs-CZ" sz="1100" dirty="0"/>
              <a:t>→ dárce RP</a:t>
            </a:r>
            <a:endParaRPr lang="en-US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3522361" y="3353579"/>
            <a:ext cx="1345782" cy="8052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cs-CZ" sz="1100" dirty="0"/>
              <a:t>RP je transfundována pacientovi </a:t>
            </a:r>
          </a:p>
          <a:p>
            <a:pPr algn="r"/>
            <a:r>
              <a:rPr lang="cs-CZ" sz="1100" dirty="0"/>
              <a:t>s covid-19</a:t>
            </a:r>
            <a:endParaRPr lang="en-US" sz="11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4A5434-9D9E-406C-AA8B-28E887F69B9E}"/>
              </a:ext>
            </a:extLst>
          </p:cNvPr>
          <p:cNvSpPr/>
          <p:nvPr/>
        </p:nvSpPr>
        <p:spPr>
          <a:xfrm>
            <a:off x="1" y="2004379"/>
            <a:ext cx="3320058" cy="336951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rot="0" spcFirstLastPara="0" vertOverflow="overflow" horzOverflow="overflow" vert="horz" wrap="square" lIns="409500" tIns="292500" rIns="380250" bIns="2925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742931">
              <a:spcBef>
                <a:spcPts val="975"/>
              </a:spcBef>
              <a:spcAft>
                <a:spcPts val="0"/>
              </a:spcAft>
              <a:buSzPct val="120000"/>
              <a:defRPr/>
            </a:pPr>
            <a:r>
              <a:rPr lang="cs-CZ" sz="2000" dirty="0">
                <a:solidFill>
                  <a:srgbClr val="FFFFFF"/>
                </a:solidFill>
                <a:cs typeface="Arial"/>
                <a:sym typeface="Arial"/>
              </a:rPr>
              <a:t>Předpoklad: </a:t>
            </a:r>
          </a:p>
          <a:p>
            <a:pPr defTabSz="742931">
              <a:spcBef>
                <a:spcPts val="975"/>
              </a:spcBef>
              <a:spcAft>
                <a:spcPts val="0"/>
              </a:spcAft>
              <a:buSzPct val="120000"/>
              <a:defRPr/>
            </a:pPr>
            <a:r>
              <a:rPr lang="cs-CZ" sz="2000" dirty="0">
                <a:solidFill>
                  <a:srgbClr val="FFFFFF"/>
                </a:solidFill>
                <a:cs typeface="Arial"/>
                <a:sym typeface="Arial"/>
              </a:rPr>
              <a:t>RP má přímé antivirové (virus neutralizační) vlastnosti</a:t>
            </a:r>
            <a:endParaRPr lang="en-US" sz="2000" dirty="0">
              <a:solidFill>
                <a:srgbClr val="FFFFFF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00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091" y="52028"/>
            <a:ext cx="5527963" cy="484301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24644"/>
            <a:ext cx="4596090" cy="16561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4968" y="5001757"/>
            <a:ext cx="5102028" cy="184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242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56" y="548680"/>
            <a:ext cx="9649072" cy="548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9668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730306" y="902332"/>
            <a:ext cx="8579178" cy="978495"/>
          </a:xfrm>
        </p:spPr>
        <p:txBody>
          <a:bodyPr/>
          <a:lstStyle/>
          <a:p>
            <a:pPr marL="0" indent="0">
              <a:buNone/>
            </a:pPr>
            <a:r>
              <a:rPr lang="cs-CZ" sz="2000" dirty="0">
                <a:solidFill>
                  <a:schemeClr val="tx1"/>
                </a:solidFill>
              </a:rPr>
              <a:t>Celkem zařazeno 1506 pacientů ze 6 nemocnic (4/2020 – 12/2021)</a:t>
            </a:r>
          </a:p>
          <a:p>
            <a:pPr marL="0" indent="0">
              <a:buNone/>
            </a:pPr>
            <a:r>
              <a:rPr lang="cs-CZ" sz="1600" i="1" dirty="0">
                <a:solidFill>
                  <a:schemeClr val="tx1"/>
                </a:solidFill>
              </a:rPr>
              <a:t>Populační charakteristiky: střední věk 70 let, 58,6 % žen, Ø BMI 29,6</a:t>
            </a:r>
          </a:p>
          <a:p>
            <a:pPr marL="0" indent="0">
              <a:buNone/>
            </a:pPr>
            <a:r>
              <a:rPr lang="cs-CZ" sz="1600" i="1" dirty="0">
                <a:solidFill>
                  <a:schemeClr val="tx1"/>
                </a:solidFill>
              </a:rPr>
              <a:t>67,7 % pacientů mělo alespoň jednu komorbiditu COVID-19 definovanou CDC. 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684748" y="440668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RESCOVID-19 - výsledky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44" y="1952836"/>
            <a:ext cx="7950097" cy="3944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34202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380492" y="1124744"/>
            <a:ext cx="9289293" cy="468052"/>
          </a:xfrm>
        </p:spPr>
        <p:txBody>
          <a:bodyPr/>
          <a:lstStyle/>
          <a:p>
            <a:pPr marL="0" indent="0">
              <a:buNone/>
            </a:pPr>
            <a:r>
              <a:rPr lang="cs-CZ" sz="2000" dirty="0">
                <a:solidFill>
                  <a:schemeClr val="tx1"/>
                </a:solidFill>
              </a:rPr>
              <a:t>Výsledky </a:t>
            </a:r>
            <a:r>
              <a:rPr lang="cs-CZ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přežití</a:t>
            </a:r>
            <a:r>
              <a:rPr lang="cs-CZ" sz="2000" dirty="0">
                <a:solidFill>
                  <a:schemeClr val="tx1"/>
                </a:solidFill>
              </a:rPr>
              <a:t> – ve srovnání s kontrolní skupinou celkově bez efektu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684748" y="440668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RESCOVID-19 - výsledky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80" y="2065423"/>
            <a:ext cx="9397305" cy="2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4974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272480" y="902333"/>
            <a:ext cx="9469052" cy="1368152"/>
          </a:xfrm>
        </p:spPr>
        <p:txBody>
          <a:bodyPr/>
          <a:lstStyle/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Výsledky logistické regrese (</a:t>
            </a:r>
            <a:r>
              <a:rPr lang="cs-CZ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přežití</a:t>
            </a:r>
            <a:r>
              <a:rPr lang="cs-CZ" sz="1800" dirty="0">
                <a:solidFill>
                  <a:schemeClr val="tx1"/>
                </a:solidFill>
              </a:rPr>
              <a:t>): </a:t>
            </a:r>
          </a:p>
          <a:p>
            <a:pPr>
              <a:buFontTx/>
              <a:buChar char="-"/>
            </a:pPr>
            <a:r>
              <a:rPr lang="cs-CZ" sz="1800" b="1" u="sng" dirty="0">
                <a:solidFill>
                  <a:schemeClr val="tx1"/>
                </a:solidFill>
              </a:rPr>
              <a:t>↑ přežití u pacientů, kteří dostali RP do 3 dnů od nástupu příznaků</a:t>
            </a:r>
          </a:p>
          <a:p>
            <a:pPr>
              <a:buFontTx/>
              <a:buChar char="-"/>
            </a:pPr>
            <a:r>
              <a:rPr lang="cs-CZ" sz="1800" dirty="0">
                <a:solidFill>
                  <a:schemeClr val="tx1"/>
                </a:solidFill>
              </a:rPr>
              <a:t>↑ přežití u mladších pacientů</a:t>
            </a:r>
          </a:p>
          <a:p>
            <a:pPr>
              <a:buFontTx/>
              <a:buChar char="-"/>
            </a:pPr>
            <a:r>
              <a:rPr lang="cs-CZ" sz="1800" dirty="0">
                <a:solidFill>
                  <a:schemeClr val="tx1"/>
                </a:solidFill>
              </a:rPr>
              <a:t>↓ přežití u pacientů s </a:t>
            </a:r>
            <a:r>
              <a:rPr lang="cs-CZ" sz="1800" dirty="0" err="1">
                <a:solidFill>
                  <a:schemeClr val="tx1"/>
                </a:solidFill>
              </a:rPr>
              <a:t>chron.srd.selháváním</a:t>
            </a:r>
            <a:r>
              <a:rPr lang="cs-CZ" sz="1800" dirty="0">
                <a:solidFill>
                  <a:schemeClr val="tx1"/>
                </a:solidFill>
              </a:rPr>
              <a:t>, horším ACTT a DM</a:t>
            </a:r>
          </a:p>
          <a:p>
            <a:pPr>
              <a:buFontTx/>
              <a:buChar char="-"/>
            </a:pPr>
            <a:endParaRPr lang="cs-CZ" sz="1800" dirty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endParaRPr lang="cs-CZ" sz="1800" dirty="0">
              <a:solidFill>
                <a:schemeClr val="tx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684748" y="440668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RESCOVID-19 - výsledky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36" y="2456892"/>
            <a:ext cx="9164327" cy="3606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89280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344488" y="980728"/>
            <a:ext cx="9469052" cy="1116124"/>
          </a:xfrm>
        </p:spPr>
        <p:txBody>
          <a:bodyPr/>
          <a:lstStyle/>
          <a:p>
            <a:pPr marL="0" indent="0">
              <a:buNone/>
            </a:pPr>
            <a:r>
              <a:rPr lang="cs-CZ" sz="1600" dirty="0">
                <a:solidFill>
                  <a:schemeClr val="tx1"/>
                </a:solidFill>
              </a:rPr>
              <a:t>Doba od počátku příznaků do </a:t>
            </a:r>
            <a:r>
              <a:rPr lang="cs-CZ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zlepšení stavu </a:t>
            </a:r>
            <a:r>
              <a:rPr lang="cs-CZ" sz="1600" dirty="0">
                <a:solidFill>
                  <a:schemeClr val="tx1"/>
                </a:solidFill>
              </a:rPr>
              <a:t>oproti stavu při přijetí k hospitalizaci</a:t>
            </a:r>
          </a:p>
          <a:p>
            <a:pPr>
              <a:buFontTx/>
              <a:buChar char="-"/>
            </a:pPr>
            <a:r>
              <a:rPr lang="cs-CZ" sz="1600" b="1" dirty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Červená křivka </a:t>
            </a:r>
            <a:r>
              <a:rPr lang="cs-CZ" sz="1600" dirty="0">
                <a:solidFill>
                  <a:schemeClr val="tx1"/>
                </a:solidFill>
              </a:rPr>
              <a:t>ukazuje, že nejpomaleji se zotavují pacienti s podáním RP po 3. dnu.</a:t>
            </a:r>
          </a:p>
          <a:p>
            <a:pPr>
              <a:buFontTx/>
              <a:buChar char="-"/>
            </a:pPr>
            <a:r>
              <a:rPr lang="cs-CZ" sz="1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Zelená křivka </a:t>
            </a:r>
            <a:r>
              <a:rPr lang="cs-CZ" sz="1600" dirty="0">
                <a:solidFill>
                  <a:schemeClr val="tx1"/>
                </a:solidFill>
              </a:rPr>
              <a:t>ukazuje, že </a:t>
            </a:r>
            <a:r>
              <a:rPr lang="cs-CZ" sz="1600" b="1" u="sng" dirty="0">
                <a:solidFill>
                  <a:schemeClr val="tx1"/>
                </a:solidFill>
              </a:rPr>
              <a:t>nejrychleji se zotavují pacienti s podáním RP do 3. dne</a:t>
            </a:r>
            <a:r>
              <a:rPr lang="cs-CZ" sz="1600" dirty="0">
                <a:solidFill>
                  <a:schemeClr val="tx1"/>
                </a:solidFill>
              </a:rPr>
              <a:t>.                     Efekt je nejsilnější v prvních 14. dnech nemoci. Naopak celkový vliv na přežití tak silný není.</a:t>
            </a:r>
          </a:p>
          <a:p>
            <a:pPr>
              <a:buFontTx/>
              <a:buChar char="-"/>
            </a:pPr>
            <a:endParaRPr lang="cs-CZ" sz="1800" dirty="0">
              <a:solidFill>
                <a:schemeClr val="tx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684748" y="440668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RESCOVID-19 - výsledky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168860"/>
            <a:ext cx="7620000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93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344488" y="980728"/>
            <a:ext cx="9469052" cy="2700300"/>
          </a:xfrm>
        </p:spPr>
        <p:txBody>
          <a:bodyPr/>
          <a:lstStyle/>
          <a:p>
            <a:pPr marL="0" indent="0">
              <a:buNone/>
            </a:pPr>
            <a:r>
              <a:rPr lang="cs-CZ" sz="1600" dirty="0">
                <a:solidFill>
                  <a:schemeClr val="tx1"/>
                </a:solidFill>
              </a:rPr>
              <a:t>Vliv jednotlivých parametrů na </a:t>
            </a:r>
            <a:r>
              <a:rPr lang="cs-CZ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zotavení</a:t>
            </a:r>
            <a:r>
              <a:rPr lang="cs-CZ" sz="1600" dirty="0">
                <a:solidFill>
                  <a:schemeClr val="tx1"/>
                </a:solidFill>
              </a:rPr>
              <a:t> jsme vyšetřovali pomocí </a:t>
            </a:r>
            <a:r>
              <a:rPr lang="cs-CZ" sz="1600" dirty="0" err="1">
                <a:solidFill>
                  <a:schemeClr val="tx1"/>
                </a:solidFill>
              </a:rPr>
              <a:t>Coxovy</a:t>
            </a:r>
            <a:r>
              <a:rPr lang="cs-CZ" sz="1600" dirty="0">
                <a:solidFill>
                  <a:schemeClr val="tx1"/>
                </a:solidFill>
              </a:rPr>
              <a:t> regrese (viz tab.)</a:t>
            </a:r>
          </a:p>
          <a:p>
            <a:pPr>
              <a:buFontTx/>
              <a:buChar char="-"/>
            </a:pPr>
            <a:r>
              <a:rPr lang="cs-CZ" sz="1600" dirty="0">
                <a:solidFill>
                  <a:schemeClr val="tx1"/>
                </a:solidFill>
              </a:rPr>
              <a:t>Hodnoty ve sloupci </a:t>
            </a:r>
            <a:r>
              <a:rPr lang="cs-CZ" sz="1600" i="1" dirty="0" err="1">
                <a:solidFill>
                  <a:schemeClr val="tx1"/>
                </a:solidFill>
              </a:rPr>
              <a:t>coef</a:t>
            </a:r>
            <a:r>
              <a:rPr lang="cs-CZ" sz="1600" i="1" dirty="0">
                <a:solidFill>
                  <a:schemeClr val="tx1"/>
                </a:solidFill>
              </a:rPr>
              <a:t> </a:t>
            </a:r>
            <a:r>
              <a:rPr lang="cs-CZ" sz="1600" dirty="0">
                <a:solidFill>
                  <a:schemeClr val="tx1"/>
                </a:solidFill>
              </a:rPr>
              <a:t>vyjadřují vliv rostoucí hodnoty dané proměnné. </a:t>
            </a:r>
          </a:p>
          <a:p>
            <a:pPr>
              <a:buFontTx/>
              <a:buChar char="-"/>
            </a:pPr>
            <a:r>
              <a:rPr lang="cs-CZ" sz="1600" dirty="0">
                <a:solidFill>
                  <a:schemeClr val="tx1"/>
                </a:solidFill>
              </a:rPr>
              <a:t>Čím vyšší ACTT při přijetí k hospitalizaci, tím delší bude doba do zlepšení stavu.</a:t>
            </a:r>
          </a:p>
          <a:p>
            <a:pPr>
              <a:buFontTx/>
              <a:buChar char="-"/>
            </a:pPr>
            <a:r>
              <a:rPr lang="cs-CZ" sz="1600" dirty="0">
                <a:solidFill>
                  <a:schemeClr val="tx1"/>
                </a:solidFill>
              </a:rPr>
              <a:t>Čím vyšší je rok narození, tím kratší bude doba do zlepšení stavu</a:t>
            </a:r>
          </a:p>
          <a:p>
            <a:pPr>
              <a:buFontTx/>
              <a:buChar char="-"/>
            </a:pPr>
            <a:r>
              <a:rPr lang="cs-CZ" sz="1600" b="1" u="sng" dirty="0">
                <a:solidFill>
                  <a:schemeClr val="tx1"/>
                </a:solidFill>
              </a:rPr>
              <a:t>Podání CP do 3. dne na zotavení má větší vliv, než její nepodání</a:t>
            </a:r>
            <a:r>
              <a:rPr lang="cs-CZ" sz="1600" dirty="0">
                <a:solidFill>
                  <a:schemeClr val="tx1"/>
                </a:solidFill>
              </a:rPr>
              <a:t>                                            (srovnání s dobou při podání CP po 3. dnu).</a:t>
            </a:r>
          </a:p>
          <a:p>
            <a:pPr>
              <a:buFontTx/>
              <a:buChar char="-"/>
            </a:pPr>
            <a:r>
              <a:rPr lang="cs-CZ" sz="1600" dirty="0">
                <a:solidFill>
                  <a:schemeClr val="tx1"/>
                </a:solidFill>
              </a:rPr>
              <a:t>Výskyt srdečního selhávání má signifikantní vliv na prodloužení doby zotavení.</a:t>
            </a:r>
          </a:p>
          <a:p>
            <a:pPr>
              <a:buFontTx/>
              <a:buChar char="-"/>
            </a:pPr>
            <a:r>
              <a:rPr lang="cs-CZ" sz="1600" dirty="0">
                <a:solidFill>
                  <a:schemeClr val="tx1"/>
                </a:solidFill>
              </a:rPr>
              <a:t>Graf napravo ukazuje </a:t>
            </a:r>
            <a:r>
              <a:rPr lang="cs-CZ" sz="1600" dirty="0" err="1">
                <a:solidFill>
                  <a:schemeClr val="tx1"/>
                </a:solidFill>
              </a:rPr>
              <a:t>Coxův</a:t>
            </a:r>
            <a:r>
              <a:rPr lang="cs-CZ" sz="1600" dirty="0">
                <a:solidFill>
                  <a:schemeClr val="tx1"/>
                </a:solidFill>
              </a:rPr>
              <a:t> odhad křivky procenta pacientů 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1"/>
                </a:solidFill>
              </a:rPr>
              <a:t>      před zlepšením stavu v závislosti na době trvání příznaků.</a:t>
            </a:r>
            <a:endParaRPr lang="cs-CZ" sz="1800" dirty="0">
              <a:solidFill>
                <a:schemeClr val="tx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684748" y="440668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RESCOVID-19 - výsledky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8633683"/>
              </p:ext>
            </p:extLst>
          </p:nvPr>
        </p:nvGraphicFramePr>
        <p:xfrm>
          <a:off x="488507" y="3969060"/>
          <a:ext cx="5832645" cy="1702411"/>
        </p:xfrm>
        <a:graphic>
          <a:graphicData uri="http://schemas.openxmlformats.org/drawingml/2006/table">
            <a:tbl>
              <a:tblPr/>
              <a:tblGrid>
                <a:gridCol w="14695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71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7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71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71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71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71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86005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coef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exp(coef)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se(coef)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Pr(&gt;|z|)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005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ACTT při přijetí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-0.29435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0.745013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0.031084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-9.47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&lt;2E-10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***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005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CP do 3. dne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0.67211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1.958365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0.117094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5.74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9.47E-09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***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005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CP nepodána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0.409272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1.505722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0.064655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6.33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2.45E-10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***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6005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rok narození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0.019279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1.019466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0.001768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10.906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&lt;2E-10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***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2386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Srdeční selhávání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-0.23607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0.789722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0.095603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-2.469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0.0135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65" y="3153426"/>
            <a:ext cx="3009267" cy="266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4820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200472" y="1052736"/>
            <a:ext cx="9469052" cy="4752528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>
                <a:solidFill>
                  <a:schemeClr val="tx1"/>
                </a:solidFill>
              </a:rPr>
              <a:t>Celkově neprokázán obecný přínos léčby COVID-19           pomocí RP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ve srovnání se standardní péčí byla ve skupině RP zaznamenána ještě vyšší úmrtnost. Tato skutečnost však vyžaduje další analýzu, zejména v prvních měsících byly CP podávány převážně u těžkých případů. </a:t>
            </a:r>
          </a:p>
          <a:p>
            <a:pPr marL="457200" lvl="1" indent="0" algn="ctr">
              <a:buNone/>
            </a:pPr>
            <a:r>
              <a:rPr lang="cs-CZ" sz="2800" b="1" dirty="0">
                <a:solidFill>
                  <a:srgbClr val="C00000"/>
                </a:solidFill>
                <a:latin typeface="+mj-lt"/>
              </a:rPr>
              <a:t>ALE:</a:t>
            </a:r>
          </a:p>
          <a:p>
            <a:r>
              <a:rPr lang="cs-CZ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Včasné podání RP (do 3.dne) =&gt; vyšší šance na přežití </a:t>
            </a:r>
          </a:p>
          <a:p>
            <a:r>
              <a:rPr lang="cs-CZ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Včasné podání RP (do 3.dne) =&gt; rychlejší zotavení</a:t>
            </a:r>
          </a:p>
          <a:p>
            <a:pPr marL="0" indent="0">
              <a:buNone/>
            </a:pPr>
            <a:endParaRPr lang="cs-CZ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400" b="1" dirty="0">
                <a:solidFill>
                  <a:schemeClr val="tx1"/>
                </a:solidFill>
              </a:rPr>
              <a:t>Data studie se stále vyhodnocují, včetně  rozdílů mezi jednotlivými centry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684748" y="440668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RESCOVID-19 - závěr</a:t>
            </a:r>
          </a:p>
        </p:txBody>
      </p:sp>
    </p:spTree>
    <p:extLst>
      <p:ext uri="{BB962C8B-B14F-4D97-AF65-F5344CB8AC3E}">
        <p14:creationId xmlns:p14="http://schemas.microsoft.com/office/powerpoint/2010/main" val="8738278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68" y="1142245"/>
            <a:ext cx="9906000" cy="398661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431492" y="442139"/>
            <a:ext cx="5796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Děkuji za pozornost !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433377" y="5340110"/>
            <a:ext cx="5796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b="0" dirty="0">
                <a:latin typeface="+mn-lt"/>
              </a:rPr>
              <a:t>milos.bohonek@uvn.cz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37053F7-517B-4EE0-8860-2926E708B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117" y="442139"/>
            <a:ext cx="2176461" cy="222523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1772572-CB40-4007-8377-0B56310F5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16632"/>
            <a:ext cx="2469094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036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5734A404-A820-4AEC-BFA3-E4967A137494}"/>
              </a:ext>
            </a:extLst>
          </p:cNvPr>
          <p:cNvSpPr/>
          <p:nvPr/>
        </p:nvSpPr>
        <p:spPr>
          <a:xfrm>
            <a:off x="3320058" y="2069505"/>
            <a:ext cx="6585942" cy="27551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74295" tIns="73125" rIns="74295" bIns="7312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742950" eaLnBrk="0" hangingPunct="0">
              <a:spcBef>
                <a:spcPct val="50000"/>
              </a:spcBef>
              <a:defRPr/>
            </a:pPr>
            <a:endParaRPr lang="en-GB" sz="1625" b="0">
              <a:solidFill>
                <a:srgbClr val="000000"/>
              </a:solidFill>
              <a:latin typeface="Imago" pitchFamily="2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DF9FA85-F533-4CFD-B08F-F04ADFCB47FA}"/>
              </a:ext>
            </a:extLst>
          </p:cNvPr>
          <p:cNvSpPr/>
          <p:nvPr/>
        </p:nvSpPr>
        <p:spPr>
          <a:xfrm>
            <a:off x="-84909" y="2086244"/>
            <a:ext cx="4096544" cy="27550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rot="0" spcFirstLastPara="0" vertOverflow="overflow" horzOverflow="overflow" vert="horz" wrap="square" lIns="351000" tIns="292500" rIns="292500" bIns="2925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742950" eaLnBrk="0" hangingPunct="0">
              <a:spcBef>
                <a:spcPct val="50000"/>
              </a:spcBef>
              <a:spcAft>
                <a:spcPts val="488"/>
              </a:spcAft>
              <a:buSzPct val="120000"/>
              <a:defRPr/>
            </a:pPr>
            <a:endParaRPr lang="en-US" sz="1625" b="0">
              <a:solidFill>
                <a:srgbClr val="000000"/>
              </a:solidFill>
              <a:latin typeface="Imago" pitchFamily="2" charset="0"/>
            </a:endParaRP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721" y="644659"/>
          <a:ext cx="1720" cy="1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think-cell Slide" r:id="rId6" imgW="624" imgH="623" progId="TCLayout.ActiveDocument.1">
                  <p:embed/>
                </p:oleObj>
              </mc:Choice>
              <mc:Fallback>
                <p:oleObj name="think-cell Slide" r:id="rId6" imgW="624" imgH="62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21" y="644659"/>
                        <a:ext cx="1720" cy="1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Rectangle 51" hidden="1"/>
          <p:cNvSpPr/>
          <p:nvPr>
            <p:custDataLst>
              <p:tags r:id="rId3"/>
            </p:custDataLst>
          </p:nvPr>
        </p:nvSpPr>
        <p:spPr>
          <a:xfrm>
            <a:off x="1" y="642938"/>
            <a:ext cx="171979" cy="171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 defTabSz="742950" eaLnBrk="0" hangingPunct="0">
              <a:spcBef>
                <a:spcPct val="50000"/>
              </a:spcBef>
              <a:defRPr/>
            </a:pPr>
            <a:endParaRPr lang="en-US" sz="2113">
              <a:solidFill>
                <a:srgbClr val="FFFFFF"/>
              </a:solidFill>
              <a:latin typeface="Imago" panose="02000500060000020004" pitchFamily="2" charset="0"/>
              <a:sym typeface="Imago" panose="02000500060000020004" pitchFamily="2" charset="0"/>
            </a:endParaRPr>
          </a:p>
        </p:txBody>
      </p:sp>
      <p:sp>
        <p:nvSpPr>
          <p:cNvPr id="15" name="Text Placeholder 6"/>
          <p:cNvSpPr txBox="1">
            <a:spLocks/>
          </p:cNvSpPr>
          <p:nvPr/>
        </p:nvSpPr>
        <p:spPr>
          <a:xfrm>
            <a:off x="425002" y="1356308"/>
            <a:ext cx="7897500" cy="699075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285750" indent="-285750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SzPct val="12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3588" indent="-28733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SzPct val="12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241425" indent="-28733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SzPct val="12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719263" indent="-28733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SzPct val="12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195513" indent="-285750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SzPct val="12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6527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31099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5671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40243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742950">
              <a:buNone/>
              <a:defRPr/>
            </a:pPr>
            <a:endParaRPr lang="en-US" sz="2275" b="0" i="1" kern="0">
              <a:solidFill>
                <a:srgbClr val="000000"/>
              </a:solidFill>
              <a:latin typeface="Minion" panose="02040503050201020203" pitchFamily="18" charset="0"/>
            </a:endParaRP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20143EAB-FBA6-4809-88FD-67394E2684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5625" y="5509190"/>
            <a:ext cx="8281488" cy="327465"/>
          </a:xfrm>
        </p:spPr>
        <p:txBody>
          <a:bodyPr anchor="t">
            <a:noAutofit/>
          </a:bodyPr>
          <a:lstStyle/>
          <a:p>
            <a:r>
              <a:rPr lang="en-GB" sz="650" dirty="0"/>
              <a:t>(</a:t>
            </a:r>
            <a:r>
              <a:rPr lang="en-GB" sz="800" dirty="0"/>
              <a:t>1) Burton, D (2002). Nat Rev </a:t>
            </a:r>
            <a:r>
              <a:rPr lang="en-GB" sz="800" dirty="0" err="1"/>
              <a:t>Immunol</a:t>
            </a:r>
            <a:r>
              <a:rPr lang="en-GB" sz="800" dirty="0"/>
              <a:t> 2, 706–713; (2) Payne S (2017). Viruses: Chapter 6 - Immunity and Resistance to Viruses, Editor(s): Susan Payne, Academic Press; (3) Coughlin MM (2012). Rev Med </a:t>
            </a:r>
            <a:r>
              <a:rPr lang="en-GB" sz="800" dirty="0" err="1"/>
              <a:t>Virol</a:t>
            </a:r>
            <a:r>
              <a:rPr lang="en-GB" sz="800" dirty="0"/>
              <a:t>. 22(1):2–17.; (4) Zhou G et al. (2020). </a:t>
            </a:r>
            <a:r>
              <a:rPr lang="en-GB" sz="800" dirty="0" err="1"/>
              <a:t>Int</a:t>
            </a:r>
            <a:r>
              <a:rPr lang="en-GB" sz="800" dirty="0"/>
              <a:t> J </a:t>
            </a:r>
            <a:r>
              <a:rPr lang="en-GB" sz="800" dirty="0" err="1"/>
              <a:t>Biol</a:t>
            </a:r>
            <a:r>
              <a:rPr lang="en-GB" sz="800" dirty="0"/>
              <a:t> Sci;16(10):1718–1723; (5) </a:t>
            </a:r>
            <a:r>
              <a:rPr lang="en-GB" sz="800" dirty="0" err="1"/>
              <a:t>Murin</a:t>
            </a:r>
            <a:r>
              <a:rPr lang="en-GB" sz="800" dirty="0"/>
              <a:t> CD et al. (2019). Nat </a:t>
            </a:r>
            <a:r>
              <a:rPr lang="en-GB" sz="800" dirty="0" err="1"/>
              <a:t>Microbiol</a:t>
            </a:r>
            <a:r>
              <a:rPr lang="en-GB" sz="800" dirty="0"/>
              <a:t> 4, 734–747, (6) </a:t>
            </a:r>
            <a:r>
              <a:rPr lang="en-GB" sz="800" dirty="0" err="1"/>
              <a:t>Carragher</a:t>
            </a:r>
            <a:r>
              <a:rPr lang="en-GB" sz="800" dirty="0"/>
              <a:t> DM et al. (2008). J Immunol;181(6):4168-4176; (7) Laidlaw BJ et al. (2013). </a:t>
            </a:r>
            <a:r>
              <a:rPr lang="en-GB" sz="800" dirty="0" err="1"/>
              <a:t>PLoS</a:t>
            </a:r>
            <a:r>
              <a:rPr lang="en-GB" sz="800" dirty="0"/>
              <a:t> </a:t>
            </a:r>
            <a:r>
              <a:rPr lang="en-GB" sz="800" dirty="0" err="1"/>
              <a:t>Pathog</a:t>
            </a:r>
            <a:r>
              <a:rPr lang="en-GB" sz="800" dirty="0"/>
              <a:t> 9(3): e1003207; (8) </a:t>
            </a:r>
            <a:r>
              <a:rPr lang="da-DK" sz="800" dirty="0"/>
              <a:t>Enayatkhani M et al. (2020). PLoS Pathog 9(3): e1003207; (9) </a:t>
            </a:r>
            <a:r>
              <a:rPr lang="en-US" sz="800" dirty="0" err="1">
                <a:sym typeface="Arial"/>
              </a:rPr>
              <a:t>VanBlargan</a:t>
            </a:r>
            <a:r>
              <a:rPr lang="en-US" sz="800" dirty="0">
                <a:sym typeface="Arial"/>
              </a:rPr>
              <a:t> LA et al. (2016). </a:t>
            </a:r>
            <a:r>
              <a:rPr lang="en-US" sz="800" dirty="0" err="1">
                <a:sym typeface="Arial"/>
              </a:rPr>
              <a:t>Microbiol</a:t>
            </a:r>
            <a:r>
              <a:rPr lang="en-US" sz="800" dirty="0">
                <a:sym typeface="Arial"/>
              </a:rPr>
              <a:t> </a:t>
            </a:r>
            <a:r>
              <a:rPr lang="en-US" sz="800" dirty="0" err="1">
                <a:sym typeface="Arial"/>
              </a:rPr>
              <a:t>Mol</a:t>
            </a:r>
            <a:r>
              <a:rPr lang="en-US" sz="800" dirty="0">
                <a:sym typeface="Arial"/>
              </a:rPr>
              <a:t> </a:t>
            </a:r>
            <a:r>
              <a:rPr lang="en-US" sz="800" dirty="0" err="1">
                <a:sym typeface="Arial"/>
              </a:rPr>
              <a:t>Biol</a:t>
            </a:r>
            <a:r>
              <a:rPr lang="en-US" sz="800" dirty="0">
                <a:sym typeface="Arial"/>
              </a:rPr>
              <a:t> Rev 80(4):989-1010; https://doi.org/10.1128/MMBR.00024-15</a:t>
            </a:r>
            <a:endParaRPr lang="en-GB" sz="8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A6DAE90-3E4D-4171-A2EF-533A0E01D9B0}"/>
              </a:ext>
            </a:extLst>
          </p:cNvPr>
          <p:cNvSpPr/>
          <p:nvPr/>
        </p:nvSpPr>
        <p:spPr>
          <a:xfrm>
            <a:off x="280716" y="2070326"/>
            <a:ext cx="3730919" cy="339396"/>
          </a:xfrm>
          <a:prstGeom prst="rect">
            <a:avLst/>
          </a:prstGeom>
          <a:noFill/>
          <a:ln>
            <a:noFill/>
          </a:ln>
        </p:spPr>
        <p:txBody>
          <a:bodyPr vert="horz" wrap="square" lIns="146250" tIns="146250" rIns="146250" bIns="14625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742950" eaLnBrk="0" hangingPunct="0">
              <a:spcBef>
                <a:spcPct val="50000"/>
              </a:spcBef>
              <a:defRPr/>
            </a:pPr>
            <a:r>
              <a:rPr lang="cs-CZ" sz="1950" kern="0" dirty="0">
                <a:solidFill>
                  <a:srgbClr val="FFFFFF"/>
                </a:solidFill>
                <a:latin typeface="Imago" pitchFamily="2" charset="0"/>
              </a:rPr>
              <a:t>Jak Ab inhibují virus</a:t>
            </a:r>
            <a:r>
              <a:rPr lang="en-GB" sz="1950" kern="0" dirty="0">
                <a:solidFill>
                  <a:srgbClr val="FFFFFF"/>
                </a:solidFill>
                <a:latin typeface="Imago" pitchFamily="2" charset="0"/>
              </a:rPr>
              <a:t>? </a:t>
            </a:r>
            <a:r>
              <a:rPr lang="en-GB" sz="1950" kern="0" baseline="30000" dirty="0">
                <a:solidFill>
                  <a:srgbClr val="FFFFFF"/>
                </a:solidFill>
                <a:latin typeface="Imago" pitchFamily="2" charset="0"/>
              </a:rPr>
              <a:t>1-4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D4A03CA-4120-421F-A9E2-3511FD01BBA0}"/>
              </a:ext>
            </a:extLst>
          </p:cNvPr>
          <p:cNvSpPr/>
          <p:nvPr/>
        </p:nvSpPr>
        <p:spPr>
          <a:xfrm>
            <a:off x="1569" y="3928656"/>
            <a:ext cx="3867297" cy="867473"/>
          </a:xfrm>
          <a:prstGeom prst="rect">
            <a:avLst/>
          </a:prstGeom>
          <a:noFill/>
          <a:ln>
            <a:noFill/>
          </a:ln>
        </p:spPr>
        <p:txBody>
          <a:bodyPr vert="horz" wrap="square" lIns="146250" tIns="146250" rIns="146250" bIns="14625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742950" eaLnBrk="0" hangingPunct="0">
              <a:spcBef>
                <a:spcPct val="50000"/>
              </a:spcBef>
              <a:defRPr/>
            </a:pPr>
            <a:r>
              <a:rPr lang="cs-CZ" sz="1300" kern="0" dirty="0">
                <a:solidFill>
                  <a:srgbClr val="FFFFFF"/>
                </a:solidFill>
                <a:latin typeface="Imago" pitchFamily="2" charset="0"/>
              </a:rPr>
              <a:t>Neutralizační Ab = jeden z mechanismů imunity</a:t>
            </a:r>
            <a:endParaRPr lang="en-GB" sz="1300" kern="0" dirty="0">
              <a:solidFill>
                <a:srgbClr val="FFFFFF"/>
              </a:solidFill>
              <a:latin typeface="Imago" pitchFamily="2" charset="0"/>
            </a:endParaRPr>
          </a:p>
          <a:p>
            <a:pPr algn="ctr" eaLnBrk="0" hangingPunct="0">
              <a:spcBef>
                <a:spcPts val="731"/>
              </a:spcBef>
              <a:defRPr/>
            </a:pPr>
            <a:r>
              <a:rPr lang="cs-CZ" sz="12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ago" pitchFamily="2" charset="0"/>
                <a:cs typeface="Arial"/>
                <a:sym typeface="Arial"/>
              </a:rPr>
              <a:t>Přítomnost a výše (titr)  VNP je klíčový parametr pro výběr RP a pro hodnocení účinnosti vakcín</a:t>
            </a:r>
            <a:endParaRPr lang="en-GB" sz="1200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ago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05BD959-E6F0-4C6F-B261-76549885E576}"/>
              </a:ext>
            </a:extLst>
          </p:cNvPr>
          <p:cNvSpPr/>
          <p:nvPr/>
        </p:nvSpPr>
        <p:spPr>
          <a:xfrm>
            <a:off x="5027814" y="4016760"/>
            <a:ext cx="4512564" cy="670377"/>
          </a:xfrm>
          <a:prstGeom prst="rect">
            <a:avLst/>
          </a:prstGeom>
          <a:noFill/>
          <a:ln>
            <a:noFill/>
          </a:ln>
        </p:spPr>
        <p:txBody>
          <a:bodyPr vert="horz" wrap="square" lIns="292500" tIns="146250" rIns="292500" bIns="14625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742950" eaLnBrk="0" hangingPunct="0">
              <a:spcBef>
                <a:spcPct val="50000"/>
              </a:spcBef>
              <a:defRPr/>
            </a:pPr>
            <a:endParaRPr lang="en-GB" sz="1950" b="0" kern="0">
              <a:solidFill>
                <a:srgbClr val="000000"/>
              </a:solidFill>
              <a:latin typeface="Imago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F5A18DA-4B79-4E4A-9F47-BC54064A1643}"/>
              </a:ext>
            </a:extLst>
          </p:cNvPr>
          <p:cNvSpPr/>
          <p:nvPr/>
        </p:nvSpPr>
        <p:spPr>
          <a:xfrm>
            <a:off x="231755" y="3054476"/>
            <a:ext cx="1865461" cy="818600"/>
          </a:xfrm>
          <a:prstGeom prst="rect">
            <a:avLst/>
          </a:prstGeom>
          <a:noFill/>
          <a:ln>
            <a:noFill/>
          </a:ln>
        </p:spPr>
        <p:txBody>
          <a:bodyPr vert="horz" wrap="square" lIns="87750" tIns="146250" rIns="87750" bIns="14625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742950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cs-CZ" sz="1200" b="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Blokací přístupu                  k receptorům, které virus používá ke vstupu do hostitelských </a:t>
            </a:r>
            <a:r>
              <a:rPr lang="cs-CZ" sz="1200" b="0" kern="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bb</a:t>
            </a:r>
            <a:r>
              <a:rPr lang="cs-CZ" sz="1200" b="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GB" sz="1200" b="0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8244204-88CB-4FA2-B07C-8A3406A1903E}"/>
              </a:ext>
            </a:extLst>
          </p:cNvPr>
          <p:cNvSpPr/>
          <p:nvPr/>
        </p:nvSpPr>
        <p:spPr>
          <a:xfrm>
            <a:off x="2097217" y="3054476"/>
            <a:ext cx="1914418" cy="818600"/>
          </a:xfrm>
          <a:prstGeom prst="rect">
            <a:avLst/>
          </a:prstGeom>
          <a:noFill/>
          <a:ln>
            <a:noFill/>
          </a:ln>
        </p:spPr>
        <p:txBody>
          <a:bodyPr vert="horz" wrap="square" lIns="87750" tIns="146250" rIns="146250" bIns="146250" numCol="1" rtlCol="0" anchor="ctr" anchorCtr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cs-CZ" sz="1200" b="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Interference do životního cyklu viru prostřednictvím komplexní interakce spolu s buněčnou imunito</a:t>
            </a:r>
            <a:r>
              <a:rPr lang="cs-CZ" sz="1219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u</a:t>
            </a:r>
            <a:r>
              <a:rPr lang="en-US" sz="1219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*</a:t>
            </a:r>
            <a:r>
              <a:rPr lang="en-US" sz="1219" kern="0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1219" kern="0" baseline="30000" dirty="0">
                <a:solidFill>
                  <a:srgbClr val="FFFFFF"/>
                </a:solidFill>
                <a:cs typeface="Arial"/>
                <a:sym typeface="Arial"/>
              </a:rPr>
              <a:t>5-8</a:t>
            </a:r>
            <a:endParaRPr lang="en-GB" sz="1219" b="0" kern="0" baseline="30000" dirty="0">
              <a:solidFill>
                <a:srgbClr val="FFFFFF"/>
              </a:solidFill>
            </a:endParaRPr>
          </a:p>
        </p:txBody>
      </p: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E40A1939-E022-44CE-BF59-5233B7F25402}"/>
              </a:ext>
            </a:extLst>
          </p:cNvPr>
          <p:cNvCxnSpPr>
            <a:cxnSpLocks/>
            <a:stCxn id="27" idx="2"/>
            <a:endCxn id="30" idx="0"/>
          </p:cNvCxnSpPr>
          <p:nvPr/>
        </p:nvCxnSpPr>
        <p:spPr bwMode="auto">
          <a:xfrm rot="5400000">
            <a:off x="1332954" y="2241254"/>
            <a:ext cx="644754" cy="981690"/>
          </a:xfrm>
          <a:prstGeom prst="bentConnector3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tx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79AC7BDC-9FDC-4AC4-B88E-287D27F1D72F}"/>
              </a:ext>
            </a:extLst>
          </p:cNvPr>
          <p:cNvCxnSpPr>
            <a:cxnSpLocks/>
            <a:stCxn id="27" idx="2"/>
            <a:endCxn id="33" idx="0"/>
          </p:cNvCxnSpPr>
          <p:nvPr/>
        </p:nvCxnSpPr>
        <p:spPr bwMode="auto">
          <a:xfrm rot="16200000" flipH="1">
            <a:off x="2277924" y="2277974"/>
            <a:ext cx="644754" cy="908250"/>
          </a:xfrm>
          <a:prstGeom prst="bentConnector3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tx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8BA336C-2329-429C-BB52-40849729ECAB}"/>
              </a:ext>
            </a:extLst>
          </p:cNvPr>
          <p:cNvCxnSpPr/>
          <p:nvPr/>
        </p:nvCxnSpPr>
        <p:spPr bwMode="auto">
          <a:xfrm>
            <a:off x="334290" y="4119978"/>
            <a:ext cx="3258145" cy="0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tx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8BA336C-2329-429C-BB52-40849729ECAB}"/>
              </a:ext>
            </a:extLst>
          </p:cNvPr>
          <p:cNvCxnSpPr/>
          <p:nvPr/>
        </p:nvCxnSpPr>
        <p:spPr bwMode="auto">
          <a:xfrm>
            <a:off x="334290" y="4333881"/>
            <a:ext cx="3258145" cy="0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tx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9461" y="2112956"/>
            <a:ext cx="2639767" cy="26488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32920" y="2367322"/>
            <a:ext cx="2226063" cy="2192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950" dirty="0">
                <a:solidFill>
                  <a:srgbClr val="0066CC"/>
                </a:solidFill>
              </a:rPr>
              <a:t>Neutralizační aktivita = </a:t>
            </a:r>
            <a:r>
              <a:rPr lang="en-US" sz="1950" dirty="0">
                <a:solidFill>
                  <a:srgbClr val="0066CC"/>
                </a:solidFill>
              </a:rPr>
              <a:t> </a:t>
            </a:r>
            <a:r>
              <a:rPr lang="cs-CZ" sz="1950" dirty="0">
                <a:solidFill>
                  <a:srgbClr val="0066CC"/>
                </a:solidFill>
              </a:rPr>
              <a:t>nežádanější mechanismus předpokládané protektivní imunity</a:t>
            </a:r>
            <a:endParaRPr lang="en-US" sz="1950" baseline="30000" dirty="0">
              <a:solidFill>
                <a:srgbClr val="0066CC"/>
              </a:solidFill>
            </a:endParaRPr>
          </a:p>
        </p:txBody>
      </p:sp>
      <p:sp>
        <p:nvSpPr>
          <p:cNvPr id="23" name="Title 15">
            <a:extLst>
              <a:ext uri="{FF2B5EF4-FFF2-40B4-BE49-F238E27FC236}">
                <a16:creationId xmlns:a16="http://schemas.microsoft.com/office/drawing/2014/main" id="{F5E3ADA4-82EE-45F0-914E-CEA7DCD3D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28" y="152636"/>
            <a:ext cx="8543925" cy="1325563"/>
          </a:xfrm>
        </p:spPr>
        <p:txBody>
          <a:bodyPr>
            <a:noAutofit/>
          </a:bodyPr>
          <a:lstStyle/>
          <a:p>
            <a:r>
              <a:rPr lang="cs-CZ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Mechanismy účinku virus neutralizačních protilátek</a:t>
            </a:r>
            <a:endParaRPr lang="en-GB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50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52">
            <a:extLst>
              <a:ext uri="{FF2B5EF4-FFF2-40B4-BE49-F238E27FC236}">
                <a16:creationId xmlns:a16="http://schemas.microsoft.com/office/drawing/2014/main" id="{5734A404-A820-4AEC-BFA3-E4967A137494}"/>
              </a:ext>
            </a:extLst>
          </p:cNvPr>
          <p:cNvSpPr/>
          <p:nvPr/>
        </p:nvSpPr>
        <p:spPr>
          <a:xfrm>
            <a:off x="3320058" y="2069505"/>
            <a:ext cx="6585942" cy="27551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74295" tIns="73125" rIns="74295" bIns="7312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742950" eaLnBrk="0" hangingPunct="0">
              <a:spcBef>
                <a:spcPct val="50000"/>
              </a:spcBef>
              <a:defRPr/>
            </a:pPr>
            <a:endParaRPr lang="en-GB" sz="1625" b="0">
              <a:solidFill>
                <a:srgbClr val="000000"/>
              </a:solidFill>
              <a:latin typeface="Imago" pitchFamily="2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DF9FA85-F533-4CFD-B08F-F04ADFCB47FA}"/>
              </a:ext>
            </a:extLst>
          </p:cNvPr>
          <p:cNvSpPr/>
          <p:nvPr/>
        </p:nvSpPr>
        <p:spPr>
          <a:xfrm>
            <a:off x="-84909" y="2086244"/>
            <a:ext cx="4096544" cy="27550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rot="0" spcFirstLastPara="0" vertOverflow="overflow" horzOverflow="overflow" vert="horz" wrap="square" lIns="351000" tIns="292500" rIns="292500" bIns="2925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742950" eaLnBrk="0" hangingPunct="0">
              <a:spcBef>
                <a:spcPct val="50000"/>
              </a:spcBef>
              <a:spcAft>
                <a:spcPts val="488"/>
              </a:spcAft>
              <a:buSzPct val="120000"/>
              <a:defRPr/>
            </a:pPr>
            <a:endParaRPr lang="en-US" sz="1625" b="0">
              <a:solidFill>
                <a:srgbClr val="000000"/>
              </a:solidFill>
              <a:latin typeface="Imago" pitchFamily="2" charset="0"/>
            </a:endParaRP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721" y="644659"/>
          <a:ext cx="1720" cy="1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5" name="think-cell Slide" r:id="rId6" imgW="624" imgH="623" progId="TCLayout.ActiveDocument.1">
                  <p:embed/>
                </p:oleObj>
              </mc:Choice>
              <mc:Fallback>
                <p:oleObj name="think-cell Slide" r:id="rId6" imgW="624" imgH="62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21" y="644659"/>
                        <a:ext cx="1720" cy="1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Rectangle 51" hidden="1"/>
          <p:cNvSpPr/>
          <p:nvPr>
            <p:custDataLst>
              <p:tags r:id="rId3"/>
            </p:custDataLst>
          </p:nvPr>
        </p:nvSpPr>
        <p:spPr>
          <a:xfrm>
            <a:off x="1" y="642938"/>
            <a:ext cx="171979" cy="171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 defTabSz="742950" eaLnBrk="0" hangingPunct="0">
              <a:spcBef>
                <a:spcPct val="50000"/>
              </a:spcBef>
              <a:defRPr/>
            </a:pPr>
            <a:endParaRPr lang="en-US" sz="2113">
              <a:solidFill>
                <a:srgbClr val="FFFFFF"/>
              </a:solidFill>
              <a:latin typeface="Imago" panose="02000500060000020004" pitchFamily="2" charset="0"/>
              <a:sym typeface="Imago" panose="02000500060000020004" pitchFamily="2" charset="0"/>
            </a:endParaRPr>
          </a:p>
        </p:txBody>
      </p:sp>
      <p:sp>
        <p:nvSpPr>
          <p:cNvPr id="15" name="Text Placeholder 6"/>
          <p:cNvSpPr txBox="1">
            <a:spLocks/>
          </p:cNvSpPr>
          <p:nvPr/>
        </p:nvSpPr>
        <p:spPr>
          <a:xfrm>
            <a:off x="425002" y="1356308"/>
            <a:ext cx="7897500" cy="699075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285750" indent="-285750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SzPct val="12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3588" indent="-28733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SzPct val="12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241425" indent="-28733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SzPct val="12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719263" indent="-28733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SzPct val="12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195513" indent="-285750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SzPct val="12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6527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31099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5671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40243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742950">
              <a:buNone/>
              <a:defRPr/>
            </a:pPr>
            <a:endParaRPr lang="en-US" sz="2275" b="0" i="1" kern="0">
              <a:solidFill>
                <a:srgbClr val="000000"/>
              </a:solidFill>
              <a:latin typeface="Minion" panose="02040503050201020203" pitchFamily="18" charset="0"/>
            </a:endParaRP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F5E3ADA4-82EE-45F0-914E-CEA7DCD3D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28" y="152636"/>
            <a:ext cx="8543925" cy="1325563"/>
          </a:xfrm>
        </p:spPr>
        <p:txBody>
          <a:bodyPr>
            <a:noAutofit/>
          </a:bodyPr>
          <a:lstStyle/>
          <a:p>
            <a:r>
              <a:rPr lang="cs-CZ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Mechanismy účinku virus neutralizačních protilátek</a:t>
            </a:r>
            <a:endParaRPr lang="en-GB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20143EAB-FBA6-4809-88FD-67394E2684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5625" y="5509190"/>
            <a:ext cx="8281488" cy="327465"/>
          </a:xfrm>
        </p:spPr>
        <p:txBody>
          <a:bodyPr anchor="t">
            <a:noAutofit/>
          </a:bodyPr>
          <a:lstStyle/>
          <a:p>
            <a:r>
              <a:rPr lang="en-GB" sz="650" dirty="0"/>
              <a:t>(</a:t>
            </a:r>
            <a:r>
              <a:rPr lang="en-GB" sz="800" dirty="0"/>
              <a:t>1) Burton, D (2002). Nat Rev </a:t>
            </a:r>
            <a:r>
              <a:rPr lang="en-GB" sz="800" dirty="0" err="1"/>
              <a:t>Immunol</a:t>
            </a:r>
            <a:r>
              <a:rPr lang="en-GB" sz="800" dirty="0"/>
              <a:t> 2, 706–713; (2) Payne S (2017). Viruses: Chapter 6 - Immunity and Resistance to Viruses, Editor(s): Susan Payne, Academic Press; (3) Coughlin MM (2012). Rev Med </a:t>
            </a:r>
            <a:r>
              <a:rPr lang="en-GB" sz="800" dirty="0" err="1"/>
              <a:t>Virol</a:t>
            </a:r>
            <a:r>
              <a:rPr lang="en-GB" sz="800" dirty="0"/>
              <a:t>. 22(1):2–17.; (4) Zhou G et al. (2020). </a:t>
            </a:r>
            <a:r>
              <a:rPr lang="en-GB" sz="800" dirty="0" err="1"/>
              <a:t>Int</a:t>
            </a:r>
            <a:r>
              <a:rPr lang="en-GB" sz="800" dirty="0"/>
              <a:t> J </a:t>
            </a:r>
            <a:r>
              <a:rPr lang="en-GB" sz="800" dirty="0" err="1"/>
              <a:t>Biol</a:t>
            </a:r>
            <a:r>
              <a:rPr lang="en-GB" sz="800" dirty="0"/>
              <a:t> Sci;16(10):1718–1723; (5) </a:t>
            </a:r>
            <a:r>
              <a:rPr lang="en-GB" sz="800" dirty="0" err="1"/>
              <a:t>Murin</a:t>
            </a:r>
            <a:r>
              <a:rPr lang="en-GB" sz="800" dirty="0"/>
              <a:t> CD et al. (2019). Nat </a:t>
            </a:r>
            <a:r>
              <a:rPr lang="en-GB" sz="800" dirty="0" err="1"/>
              <a:t>Microbiol</a:t>
            </a:r>
            <a:r>
              <a:rPr lang="en-GB" sz="800" dirty="0"/>
              <a:t> 4, 734–747, (6) </a:t>
            </a:r>
            <a:r>
              <a:rPr lang="en-GB" sz="800" dirty="0" err="1"/>
              <a:t>Carragher</a:t>
            </a:r>
            <a:r>
              <a:rPr lang="en-GB" sz="800" dirty="0"/>
              <a:t> DM et al. (2008). J Immunol;181(6):4168-4176; (7) Laidlaw BJ et al. (2013). </a:t>
            </a:r>
            <a:r>
              <a:rPr lang="en-GB" sz="800" dirty="0" err="1"/>
              <a:t>PLoS</a:t>
            </a:r>
            <a:r>
              <a:rPr lang="en-GB" sz="800" dirty="0"/>
              <a:t> </a:t>
            </a:r>
            <a:r>
              <a:rPr lang="en-GB" sz="800" dirty="0" err="1"/>
              <a:t>Pathog</a:t>
            </a:r>
            <a:r>
              <a:rPr lang="en-GB" sz="800" dirty="0"/>
              <a:t> 9(3): e1003207; (8) </a:t>
            </a:r>
            <a:r>
              <a:rPr lang="da-DK" sz="800" dirty="0"/>
              <a:t>Enayatkhani M et al. (2020). PLoS Pathog 9(3): e1003207; (9) </a:t>
            </a:r>
            <a:r>
              <a:rPr lang="en-US" sz="800" dirty="0" err="1">
                <a:sym typeface="Arial"/>
              </a:rPr>
              <a:t>VanBlargan</a:t>
            </a:r>
            <a:r>
              <a:rPr lang="en-US" sz="800" dirty="0">
                <a:sym typeface="Arial"/>
              </a:rPr>
              <a:t> LA et al. (2016). </a:t>
            </a:r>
            <a:r>
              <a:rPr lang="en-US" sz="800" dirty="0" err="1">
                <a:sym typeface="Arial"/>
              </a:rPr>
              <a:t>Microbiol</a:t>
            </a:r>
            <a:r>
              <a:rPr lang="en-US" sz="800" dirty="0">
                <a:sym typeface="Arial"/>
              </a:rPr>
              <a:t> </a:t>
            </a:r>
            <a:r>
              <a:rPr lang="en-US" sz="800" dirty="0" err="1">
                <a:sym typeface="Arial"/>
              </a:rPr>
              <a:t>Mol</a:t>
            </a:r>
            <a:r>
              <a:rPr lang="en-US" sz="800" dirty="0">
                <a:sym typeface="Arial"/>
              </a:rPr>
              <a:t> </a:t>
            </a:r>
            <a:r>
              <a:rPr lang="en-US" sz="800" dirty="0" err="1">
                <a:sym typeface="Arial"/>
              </a:rPr>
              <a:t>Biol</a:t>
            </a:r>
            <a:r>
              <a:rPr lang="en-US" sz="800" dirty="0">
                <a:sym typeface="Arial"/>
              </a:rPr>
              <a:t> Rev 80(4):989-1010; https://doi.org/10.1128/MMBR.00024-15</a:t>
            </a:r>
            <a:endParaRPr lang="en-GB" sz="8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A6DAE90-3E4D-4171-A2EF-533A0E01D9B0}"/>
              </a:ext>
            </a:extLst>
          </p:cNvPr>
          <p:cNvSpPr/>
          <p:nvPr/>
        </p:nvSpPr>
        <p:spPr>
          <a:xfrm>
            <a:off x="280716" y="2070326"/>
            <a:ext cx="3730919" cy="339396"/>
          </a:xfrm>
          <a:prstGeom prst="rect">
            <a:avLst/>
          </a:prstGeom>
          <a:noFill/>
          <a:ln>
            <a:noFill/>
          </a:ln>
        </p:spPr>
        <p:txBody>
          <a:bodyPr vert="horz" wrap="square" lIns="146250" tIns="146250" rIns="146250" bIns="14625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742950" eaLnBrk="0" hangingPunct="0">
              <a:spcBef>
                <a:spcPct val="50000"/>
              </a:spcBef>
              <a:defRPr/>
            </a:pPr>
            <a:r>
              <a:rPr lang="cs-CZ" sz="1950" kern="0" dirty="0">
                <a:solidFill>
                  <a:srgbClr val="FFFFFF"/>
                </a:solidFill>
                <a:latin typeface="Imago" pitchFamily="2" charset="0"/>
              </a:rPr>
              <a:t>Jak Ab inhibují virus</a:t>
            </a:r>
            <a:r>
              <a:rPr lang="en-GB" sz="1950" kern="0" dirty="0">
                <a:solidFill>
                  <a:srgbClr val="FFFFFF"/>
                </a:solidFill>
                <a:latin typeface="Imago" pitchFamily="2" charset="0"/>
              </a:rPr>
              <a:t>? </a:t>
            </a:r>
            <a:r>
              <a:rPr lang="en-GB" sz="1950" kern="0" baseline="30000" dirty="0">
                <a:solidFill>
                  <a:srgbClr val="FFFFFF"/>
                </a:solidFill>
                <a:latin typeface="Imago" pitchFamily="2" charset="0"/>
              </a:rPr>
              <a:t>1-4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D4A03CA-4120-421F-A9E2-3511FD01BBA0}"/>
              </a:ext>
            </a:extLst>
          </p:cNvPr>
          <p:cNvSpPr/>
          <p:nvPr/>
        </p:nvSpPr>
        <p:spPr>
          <a:xfrm>
            <a:off x="1" y="3911146"/>
            <a:ext cx="3896819" cy="867473"/>
          </a:xfrm>
          <a:prstGeom prst="rect">
            <a:avLst/>
          </a:prstGeom>
          <a:noFill/>
          <a:ln>
            <a:noFill/>
          </a:ln>
        </p:spPr>
        <p:txBody>
          <a:bodyPr vert="horz" wrap="square" lIns="146250" tIns="146250" rIns="146250" bIns="14625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742950" eaLnBrk="0" hangingPunct="0">
              <a:spcBef>
                <a:spcPct val="50000"/>
              </a:spcBef>
              <a:defRPr/>
            </a:pPr>
            <a:r>
              <a:rPr lang="cs-CZ" sz="1300" kern="0" dirty="0">
                <a:solidFill>
                  <a:srgbClr val="FFFFFF"/>
                </a:solidFill>
                <a:latin typeface="Imago" pitchFamily="2" charset="0"/>
              </a:rPr>
              <a:t>Neutralizační Ab = jeden z mechanismů imunity</a:t>
            </a:r>
            <a:endParaRPr lang="en-GB" sz="1300" kern="0" dirty="0">
              <a:solidFill>
                <a:srgbClr val="FFFFFF"/>
              </a:solidFill>
              <a:latin typeface="Imago" pitchFamily="2" charset="0"/>
            </a:endParaRPr>
          </a:p>
          <a:p>
            <a:pPr algn="ctr" eaLnBrk="0" hangingPunct="0">
              <a:spcBef>
                <a:spcPts val="731"/>
              </a:spcBef>
              <a:defRPr/>
            </a:pPr>
            <a:r>
              <a:rPr lang="cs-CZ" sz="12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ago" pitchFamily="2" charset="0"/>
                <a:cs typeface="Arial"/>
                <a:sym typeface="Arial"/>
              </a:rPr>
              <a:t>Přítomnost a výše (titr)  VNP je klíčový parametr pro výběr RP a pro hodnocení účinnosti vakcín</a:t>
            </a:r>
            <a:endParaRPr lang="en-GB" sz="1200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ago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05BD959-E6F0-4C6F-B261-76549885E576}"/>
              </a:ext>
            </a:extLst>
          </p:cNvPr>
          <p:cNvSpPr/>
          <p:nvPr/>
        </p:nvSpPr>
        <p:spPr>
          <a:xfrm>
            <a:off x="5027814" y="4016760"/>
            <a:ext cx="4512564" cy="670377"/>
          </a:xfrm>
          <a:prstGeom prst="rect">
            <a:avLst/>
          </a:prstGeom>
          <a:noFill/>
          <a:ln>
            <a:noFill/>
          </a:ln>
        </p:spPr>
        <p:txBody>
          <a:bodyPr vert="horz" wrap="square" lIns="292500" tIns="146250" rIns="292500" bIns="14625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742950" eaLnBrk="0" hangingPunct="0">
              <a:spcBef>
                <a:spcPct val="50000"/>
              </a:spcBef>
              <a:defRPr/>
            </a:pPr>
            <a:endParaRPr lang="en-GB" sz="1950" b="0" kern="0">
              <a:solidFill>
                <a:srgbClr val="000000"/>
              </a:solidFill>
              <a:latin typeface="Imago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F5A18DA-4B79-4E4A-9F47-BC54064A1643}"/>
              </a:ext>
            </a:extLst>
          </p:cNvPr>
          <p:cNvSpPr/>
          <p:nvPr/>
        </p:nvSpPr>
        <p:spPr>
          <a:xfrm>
            <a:off x="231755" y="3054476"/>
            <a:ext cx="1865461" cy="818600"/>
          </a:xfrm>
          <a:prstGeom prst="rect">
            <a:avLst/>
          </a:prstGeom>
          <a:noFill/>
          <a:ln>
            <a:noFill/>
          </a:ln>
        </p:spPr>
        <p:txBody>
          <a:bodyPr vert="horz" wrap="square" lIns="87750" tIns="146250" rIns="87750" bIns="14625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742950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cs-CZ" sz="1200" b="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Blokací přístupu                  k receptorům, které virus používá ke vstupu do hostitelských </a:t>
            </a:r>
            <a:r>
              <a:rPr lang="cs-CZ" sz="1200" b="0" kern="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bb</a:t>
            </a:r>
            <a:r>
              <a:rPr lang="cs-CZ" sz="1200" b="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GB" sz="1200" b="0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8244204-88CB-4FA2-B07C-8A3406A1903E}"/>
              </a:ext>
            </a:extLst>
          </p:cNvPr>
          <p:cNvSpPr/>
          <p:nvPr/>
        </p:nvSpPr>
        <p:spPr>
          <a:xfrm>
            <a:off x="2097217" y="3054476"/>
            <a:ext cx="1914418" cy="818600"/>
          </a:xfrm>
          <a:prstGeom prst="rect">
            <a:avLst/>
          </a:prstGeom>
          <a:noFill/>
          <a:ln>
            <a:noFill/>
          </a:ln>
        </p:spPr>
        <p:txBody>
          <a:bodyPr vert="horz" wrap="square" lIns="87750" tIns="146250" rIns="146250" bIns="146250" numCol="1" rtlCol="0" anchor="ctr" anchorCtr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cs-CZ" sz="1200" b="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Interference do životního cyklu viru prostřednictvím komplexní interakce spolu s buněčnou imunito</a:t>
            </a:r>
            <a:r>
              <a:rPr lang="cs-CZ" sz="1219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u</a:t>
            </a:r>
            <a:r>
              <a:rPr lang="en-US" sz="1219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*</a:t>
            </a:r>
            <a:r>
              <a:rPr lang="en-US" sz="1219" kern="0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1219" kern="0" baseline="30000" dirty="0">
                <a:solidFill>
                  <a:srgbClr val="FFFFFF"/>
                </a:solidFill>
                <a:cs typeface="Arial"/>
                <a:sym typeface="Arial"/>
              </a:rPr>
              <a:t>5-8</a:t>
            </a:r>
            <a:endParaRPr lang="en-GB" sz="1219" b="0" kern="0" baseline="30000" dirty="0">
              <a:solidFill>
                <a:srgbClr val="FFFFFF"/>
              </a:solidFill>
            </a:endParaRPr>
          </a:p>
        </p:txBody>
      </p: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E40A1939-E022-44CE-BF59-5233B7F25402}"/>
              </a:ext>
            </a:extLst>
          </p:cNvPr>
          <p:cNvCxnSpPr>
            <a:cxnSpLocks/>
            <a:stCxn id="27" idx="2"/>
            <a:endCxn id="30" idx="0"/>
          </p:cNvCxnSpPr>
          <p:nvPr/>
        </p:nvCxnSpPr>
        <p:spPr bwMode="auto">
          <a:xfrm rot="5400000">
            <a:off x="1332954" y="2241254"/>
            <a:ext cx="644754" cy="981690"/>
          </a:xfrm>
          <a:prstGeom prst="bentConnector3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tx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79AC7BDC-9FDC-4AC4-B88E-287D27F1D72F}"/>
              </a:ext>
            </a:extLst>
          </p:cNvPr>
          <p:cNvCxnSpPr>
            <a:cxnSpLocks/>
            <a:stCxn id="27" idx="2"/>
            <a:endCxn id="33" idx="0"/>
          </p:cNvCxnSpPr>
          <p:nvPr/>
        </p:nvCxnSpPr>
        <p:spPr bwMode="auto">
          <a:xfrm rot="16200000" flipH="1">
            <a:off x="2277924" y="2277974"/>
            <a:ext cx="644754" cy="908250"/>
          </a:xfrm>
          <a:prstGeom prst="bentConnector3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tx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8BA336C-2329-429C-BB52-40849729ECAB}"/>
              </a:ext>
            </a:extLst>
          </p:cNvPr>
          <p:cNvCxnSpPr/>
          <p:nvPr/>
        </p:nvCxnSpPr>
        <p:spPr bwMode="auto">
          <a:xfrm>
            <a:off x="425002" y="4095101"/>
            <a:ext cx="3051834" cy="0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tx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8BA336C-2329-429C-BB52-40849729ECAB}"/>
              </a:ext>
            </a:extLst>
          </p:cNvPr>
          <p:cNvCxnSpPr/>
          <p:nvPr/>
        </p:nvCxnSpPr>
        <p:spPr bwMode="auto">
          <a:xfrm>
            <a:off x="468143" y="4292937"/>
            <a:ext cx="3008693" cy="0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tx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3">
            <a:extLst>
              <a:ext uri="{FF2B5EF4-FFF2-40B4-BE49-F238E27FC236}">
                <a16:creationId xmlns:a16="http://schemas.microsoft.com/office/drawing/2014/main" id="{48002148-EE4A-45B9-B9F9-EFA55804CC65}"/>
              </a:ext>
            </a:extLst>
          </p:cNvPr>
          <p:cNvSpPr/>
          <p:nvPr/>
        </p:nvSpPr>
        <p:spPr>
          <a:xfrm>
            <a:off x="4096545" y="2069505"/>
            <a:ext cx="5809455" cy="684578"/>
          </a:xfrm>
          <a:prstGeom prst="rect">
            <a:avLst/>
          </a:prstGeom>
        </p:spPr>
        <p:txBody>
          <a:bodyPr wrap="square" lIns="292500" tIns="146250" rIns="292500" bIns="146250" anchor="ctr">
            <a:noAutofit/>
          </a:bodyPr>
          <a:lstStyle/>
          <a:p>
            <a:pPr algn="ctr">
              <a:spcBef>
                <a:spcPts val="1300"/>
              </a:spcBef>
              <a:spcAft>
                <a:spcPts val="867"/>
              </a:spcAft>
              <a:defRPr/>
            </a:pPr>
            <a:r>
              <a:rPr lang="en-US" sz="1600" dirty="0">
                <a:solidFill>
                  <a:srgbClr val="0066CC"/>
                </a:solidFill>
              </a:rPr>
              <a:t>S-</a:t>
            </a:r>
            <a:r>
              <a:rPr lang="en-US" sz="1600" dirty="0" err="1">
                <a:solidFill>
                  <a:srgbClr val="0066CC"/>
                </a:solidFill>
              </a:rPr>
              <a:t>specifi</a:t>
            </a:r>
            <a:r>
              <a:rPr lang="cs-CZ" sz="1600" dirty="0" err="1">
                <a:solidFill>
                  <a:srgbClr val="0066CC"/>
                </a:solidFill>
              </a:rPr>
              <a:t>cké</a:t>
            </a:r>
            <a:r>
              <a:rPr lang="cs-CZ" sz="1600" dirty="0">
                <a:solidFill>
                  <a:srgbClr val="0066CC"/>
                </a:solidFill>
              </a:rPr>
              <a:t> VNP</a:t>
            </a:r>
            <a:r>
              <a:rPr lang="en-US" sz="1600" dirty="0">
                <a:solidFill>
                  <a:srgbClr val="0066CC"/>
                </a:solidFill>
              </a:rPr>
              <a:t> </a:t>
            </a:r>
            <a:r>
              <a:rPr lang="cs-CZ" sz="1600" dirty="0">
                <a:solidFill>
                  <a:srgbClr val="0066CC"/>
                </a:solidFill>
              </a:rPr>
              <a:t>interferují s navázáním viru a/nebo jeho proniknutím do hostitelské buňky</a:t>
            </a:r>
            <a:endParaRPr lang="en-US" sz="1600" baseline="30000" dirty="0">
              <a:solidFill>
                <a:srgbClr val="0066CC"/>
              </a:solidFill>
            </a:endParaRPr>
          </a:p>
        </p:txBody>
      </p:sp>
      <p:pic>
        <p:nvPicPr>
          <p:cNvPr id="2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3752" y="2879517"/>
            <a:ext cx="5079748" cy="794042"/>
          </a:xfrm>
          <a:prstGeom prst="rect">
            <a:avLst/>
          </a:prstGeom>
        </p:spPr>
      </p:pic>
      <p:sp>
        <p:nvSpPr>
          <p:cNvPr id="34" name="TextBox 34"/>
          <p:cNvSpPr txBox="1"/>
          <p:nvPr/>
        </p:nvSpPr>
        <p:spPr>
          <a:xfrm>
            <a:off x="4495364" y="3861061"/>
            <a:ext cx="1141712" cy="55040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894" kern="0" dirty="0">
                <a:latin typeface="Arial" panose="020B0604020202020204" pitchFamily="34" charset="0"/>
                <a:cs typeface="Arial" panose="020B0604020202020204" pitchFamily="34" charset="0"/>
              </a:rPr>
              <a:t>Přímá blokace přístupu k receptoru ACE2 vazbou na RBM v RBD</a:t>
            </a:r>
            <a:endParaRPr lang="en-US" sz="894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5878695" y="3859502"/>
            <a:ext cx="1034931" cy="55040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894" kern="0" dirty="0" err="1">
                <a:latin typeface="Arial" panose="020B0604020202020204" pitchFamily="34" charset="0"/>
                <a:cs typeface="Arial" panose="020B0604020202020204" pitchFamily="34" charset="0"/>
              </a:rPr>
              <a:t>Stérická</a:t>
            </a:r>
            <a:r>
              <a:rPr lang="cs-CZ" sz="894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94" kern="0" dirty="0">
                <a:latin typeface="Arial" panose="020B0604020202020204" pitchFamily="34" charset="0"/>
                <a:cs typeface="Arial" panose="020B0604020202020204" pitchFamily="34" charset="0"/>
              </a:rPr>
              <a:t>interference  </a:t>
            </a:r>
            <a:r>
              <a:rPr lang="cs-CZ" sz="894" kern="0" dirty="0">
                <a:latin typeface="Arial" panose="020B0604020202020204" pitchFamily="34" charset="0"/>
                <a:cs typeface="Arial" panose="020B0604020202020204" pitchFamily="34" charset="0"/>
              </a:rPr>
              <a:t>vazby</a:t>
            </a:r>
            <a:r>
              <a:rPr lang="en-US" sz="894" kern="0" dirty="0">
                <a:latin typeface="Arial" panose="020B0604020202020204" pitchFamily="34" charset="0"/>
                <a:cs typeface="Arial" panose="020B0604020202020204" pitchFamily="34" charset="0"/>
              </a:rPr>
              <a:t> RBD </a:t>
            </a:r>
            <a:r>
              <a:rPr lang="cs-CZ" sz="894" kern="0" dirty="0">
                <a:latin typeface="Arial" panose="020B0604020202020204" pitchFamily="34" charset="0"/>
                <a:cs typeface="Arial" panose="020B0604020202020204" pitchFamily="34" charset="0"/>
              </a:rPr>
              <a:t>distálně od </a:t>
            </a:r>
            <a:r>
              <a:rPr lang="en-US" sz="894" kern="0" dirty="0">
                <a:latin typeface="Arial" panose="020B0604020202020204" pitchFamily="34" charset="0"/>
                <a:cs typeface="Arial" panose="020B0604020202020204" pitchFamily="34" charset="0"/>
              </a:rPr>
              <a:t>RBM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113240" y="3857942"/>
            <a:ext cx="1296144" cy="55040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94" dirty="0" err="1">
                <a:latin typeface="Arial" panose="020B0604020202020204" pitchFamily="34" charset="0"/>
                <a:cs typeface="Arial" panose="020B0604020202020204" pitchFamily="34" charset="0"/>
              </a:rPr>
              <a:t>Prevence</a:t>
            </a:r>
            <a:r>
              <a:rPr lang="en-US" sz="89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94" dirty="0" err="1">
                <a:latin typeface="Arial" panose="020B0604020202020204" pitchFamily="34" charset="0"/>
                <a:cs typeface="Arial" panose="020B0604020202020204" pitchFamily="34" charset="0"/>
              </a:rPr>
              <a:t>alternativního</a:t>
            </a:r>
            <a:r>
              <a:rPr lang="en-US" sz="89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94" dirty="0" err="1">
                <a:latin typeface="Arial" panose="020B0604020202020204" pitchFamily="34" charset="0"/>
                <a:cs typeface="Arial" panose="020B0604020202020204" pitchFamily="34" charset="0"/>
              </a:rPr>
              <a:t>připojení</a:t>
            </a:r>
            <a:r>
              <a:rPr lang="en-US" sz="894" dirty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US" sz="894" dirty="0" err="1">
                <a:latin typeface="Arial" panose="020B0604020202020204" pitchFamily="34" charset="0"/>
                <a:cs typeface="Arial" panose="020B0604020202020204" pitchFamily="34" charset="0"/>
              </a:rPr>
              <a:t>odlišným</a:t>
            </a:r>
            <a:r>
              <a:rPr lang="en-US" sz="89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94" dirty="0" err="1">
                <a:latin typeface="Arial" panose="020B0604020202020204" pitchFamily="34" charset="0"/>
                <a:cs typeface="Arial" panose="020B0604020202020204" pitchFamily="34" charset="0"/>
              </a:rPr>
              <a:t>receptorům</a:t>
            </a:r>
            <a:r>
              <a:rPr lang="en-US" sz="89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94" dirty="0" err="1">
                <a:latin typeface="Arial" panose="020B0604020202020204" pitchFamily="34" charset="0"/>
                <a:cs typeface="Arial" panose="020B0604020202020204" pitchFamily="34" charset="0"/>
              </a:rPr>
              <a:t>vazbou</a:t>
            </a:r>
            <a:r>
              <a:rPr lang="en-US" sz="89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89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94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894" dirty="0">
                <a:latin typeface="Arial" panose="020B0604020202020204" pitchFamily="34" charset="0"/>
                <a:cs typeface="Arial" panose="020B0604020202020204" pitchFamily="34" charset="0"/>
              </a:rPr>
              <a:t> S1</a:t>
            </a:r>
            <a:endParaRPr lang="en-US" sz="894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40"/>
          <p:cNvSpPr txBox="1"/>
          <p:nvPr/>
        </p:nvSpPr>
        <p:spPr>
          <a:xfrm>
            <a:off x="8570842" y="3880132"/>
            <a:ext cx="882658" cy="412805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94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cs-CZ" sz="894" dirty="0">
                <a:latin typeface="Arial" panose="020B0604020202020204" pitchFamily="34" charset="0"/>
                <a:cs typeface="Arial" panose="020B0604020202020204" pitchFamily="34" charset="0"/>
              </a:rPr>
              <a:t>mezení </a:t>
            </a:r>
            <a:r>
              <a:rPr lang="en-US" sz="894" dirty="0" err="1">
                <a:latin typeface="Arial" panose="020B0604020202020204" pitchFamily="34" charset="0"/>
                <a:cs typeface="Arial" panose="020B0604020202020204" pitchFamily="34" charset="0"/>
              </a:rPr>
              <a:t>fúze</a:t>
            </a:r>
            <a:r>
              <a:rPr lang="en-US" sz="89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94" dirty="0" err="1">
                <a:latin typeface="Arial" panose="020B0604020202020204" pitchFamily="34" charset="0"/>
                <a:cs typeface="Arial" panose="020B0604020202020204" pitchFamily="34" charset="0"/>
              </a:rPr>
              <a:t>membrány</a:t>
            </a:r>
            <a:r>
              <a:rPr lang="en-US" sz="89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94" dirty="0" err="1">
                <a:latin typeface="Arial" panose="020B0604020202020204" pitchFamily="34" charset="0"/>
                <a:cs typeface="Arial" panose="020B0604020202020204" pitchFamily="34" charset="0"/>
              </a:rPr>
              <a:t>vazbou</a:t>
            </a:r>
            <a:r>
              <a:rPr lang="en-US" sz="89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94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894" dirty="0">
                <a:latin typeface="Arial" panose="020B0604020202020204" pitchFamily="34" charset="0"/>
                <a:cs typeface="Arial" panose="020B0604020202020204" pitchFamily="34" charset="0"/>
              </a:rPr>
              <a:t> S2</a:t>
            </a:r>
            <a:endParaRPr lang="en-US" sz="894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4495364" y="4547612"/>
            <a:ext cx="15737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" dirty="0">
                <a:latin typeface="Arial" panose="020B0604020202020204" pitchFamily="34" charset="0"/>
                <a:cs typeface="Arial" panose="020B0604020202020204" pitchFamily="34" charset="0"/>
              </a:rPr>
              <a:t>RBD = Receptor </a:t>
            </a:r>
            <a:r>
              <a:rPr lang="cs-CZ" sz="600" dirty="0" err="1">
                <a:latin typeface="Arial" panose="020B0604020202020204" pitchFamily="34" charset="0"/>
                <a:cs typeface="Arial" panose="020B0604020202020204" pitchFamily="34" charset="0"/>
              </a:rPr>
              <a:t>Binding</a:t>
            </a:r>
            <a:r>
              <a:rPr lang="cs-CZ" sz="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600" dirty="0" err="1">
                <a:latin typeface="Arial" panose="020B0604020202020204" pitchFamily="34" charset="0"/>
                <a:cs typeface="Arial" panose="020B0604020202020204" pitchFamily="34" charset="0"/>
              </a:rPr>
              <a:t>Domain</a:t>
            </a:r>
            <a:endParaRPr lang="cs-CZ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600" dirty="0">
                <a:latin typeface="Arial" panose="020B0604020202020204" pitchFamily="34" charset="0"/>
                <a:cs typeface="Arial" panose="020B0604020202020204" pitchFamily="34" charset="0"/>
              </a:rPr>
              <a:t>RBM = Receptor </a:t>
            </a:r>
            <a:r>
              <a:rPr lang="cs-CZ" sz="600" dirty="0" err="1">
                <a:latin typeface="Arial" panose="020B0604020202020204" pitchFamily="34" charset="0"/>
                <a:cs typeface="Arial" panose="020B0604020202020204" pitchFamily="34" charset="0"/>
              </a:rPr>
              <a:t>Binding</a:t>
            </a:r>
            <a:r>
              <a:rPr lang="cs-CZ" sz="600" dirty="0">
                <a:latin typeface="Arial" panose="020B0604020202020204" pitchFamily="34" charset="0"/>
                <a:cs typeface="Arial" panose="020B0604020202020204" pitchFamily="34" charset="0"/>
              </a:rPr>
              <a:t>  Motif</a:t>
            </a:r>
          </a:p>
        </p:txBody>
      </p:sp>
    </p:spTree>
    <p:extLst>
      <p:ext uri="{BB962C8B-B14F-4D97-AF65-F5344CB8AC3E}">
        <p14:creationId xmlns:p14="http://schemas.microsoft.com/office/powerpoint/2010/main" val="217196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upo 349">
            <a:extLst>
              <a:ext uri="{FF2B5EF4-FFF2-40B4-BE49-F238E27FC236}">
                <a16:creationId xmlns:a16="http://schemas.microsoft.com/office/drawing/2014/main" id="{348927B2-11EF-9B43-8F14-3C6D5FC962C2}"/>
              </a:ext>
            </a:extLst>
          </p:cNvPr>
          <p:cNvGrpSpPr/>
          <p:nvPr/>
        </p:nvGrpSpPr>
        <p:grpSpPr>
          <a:xfrm>
            <a:off x="1084282" y="453167"/>
            <a:ext cx="7737435" cy="891654"/>
            <a:chOff x="2668308" y="861425"/>
            <a:chExt cx="19041035" cy="2194269"/>
          </a:xfrm>
        </p:grpSpPr>
        <p:sp>
          <p:nvSpPr>
            <p:cNvPr id="44" name="CuadroTexto 350">
              <a:extLst>
                <a:ext uri="{FF2B5EF4-FFF2-40B4-BE49-F238E27FC236}">
                  <a16:creationId xmlns:a16="http://schemas.microsoft.com/office/drawing/2014/main" id="{EB85846B-B4DD-D346-BE0C-37F878C3F360}"/>
                </a:ext>
              </a:extLst>
            </p:cNvPr>
            <p:cNvSpPr txBox="1"/>
            <p:nvPr/>
          </p:nvSpPr>
          <p:spPr>
            <a:xfrm>
              <a:off x="6592728" y="861425"/>
              <a:ext cx="11192261" cy="1458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743076" fontAlgn="auto">
                <a:spcBef>
                  <a:spcPts val="0"/>
                </a:spcBef>
                <a:spcAft>
                  <a:spcPts val="0"/>
                </a:spcAft>
              </a:pPr>
              <a:r>
                <a:rPr lang="cs-CZ" sz="3251" dirty="0">
                  <a:solidFill>
                    <a:srgbClr val="494949"/>
                  </a:solidFill>
                  <a:latin typeface="Poppins" pitchFamily="2" charset="77"/>
                  <a:ea typeface="Lato Heavy" charset="0"/>
                  <a:cs typeface="Poppins" pitchFamily="2" charset="77"/>
                </a:rPr>
                <a:t>Mechanismy léčby RP </a:t>
              </a:r>
              <a:endParaRPr lang="en-US" sz="3251" dirty="0">
                <a:solidFill>
                  <a:srgbClr val="494949"/>
                </a:solidFill>
                <a:latin typeface="Poppins" pitchFamily="2" charset="77"/>
                <a:ea typeface="Lato Heavy" charset="0"/>
                <a:cs typeface="Poppins" pitchFamily="2" charset="77"/>
              </a:endParaRPr>
            </a:p>
          </p:txBody>
        </p:sp>
        <p:sp>
          <p:nvSpPr>
            <p:cNvPr id="45" name="CuadroTexto 351">
              <a:extLst>
                <a:ext uri="{FF2B5EF4-FFF2-40B4-BE49-F238E27FC236}">
                  <a16:creationId xmlns:a16="http://schemas.microsoft.com/office/drawing/2014/main" id="{14CCF53B-4E8A-804A-9EAC-C1FF6A3EC7E9}"/>
                </a:ext>
              </a:extLst>
            </p:cNvPr>
            <p:cNvSpPr txBox="1"/>
            <p:nvPr/>
          </p:nvSpPr>
          <p:spPr>
            <a:xfrm>
              <a:off x="2668308" y="2222547"/>
              <a:ext cx="19041035" cy="833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43076" fontAlgn="auto">
                <a:spcBef>
                  <a:spcPts val="0"/>
                </a:spcBef>
                <a:spcAft>
                  <a:spcPts val="0"/>
                </a:spcAft>
              </a:pPr>
              <a:r>
                <a:rPr lang="cs-CZ" sz="1600" b="0" dirty="0">
                  <a:solidFill>
                    <a:schemeClr val="tx2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Rekonvalescentní plazma a Monoklonální protilátky se neliší svým principem účinku  </a:t>
              </a:r>
              <a:endParaRPr lang="en-US" sz="1600" b="0" dirty="0">
                <a:solidFill>
                  <a:schemeClr val="tx2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Grupo 1">
            <a:extLst>
              <a:ext uri="{FF2B5EF4-FFF2-40B4-BE49-F238E27FC236}">
                <a16:creationId xmlns:a16="http://schemas.microsoft.com/office/drawing/2014/main" id="{36A1A290-FBCB-FA4E-AD18-C5EF52043525}"/>
              </a:ext>
            </a:extLst>
          </p:cNvPr>
          <p:cNvGrpSpPr/>
          <p:nvPr/>
        </p:nvGrpSpPr>
        <p:grpSpPr>
          <a:xfrm rot="2630887">
            <a:off x="3238604" y="2416419"/>
            <a:ext cx="3234527" cy="3234837"/>
            <a:chOff x="7541681" y="4105509"/>
            <a:chExt cx="698997" cy="699064"/>
          </a:xfrm>
        </p:grpSpPr>
        <p:sp>
          <p:nvSpPr>
            <p:cNvPr id="46" name="Forma libre 18">
              <a:extLst>
                <a:ext uri="{FF2B5EF4-FFF2-40B4-BE49-F238E27FC236}">
                  <a16:creationId xmlns:a16="http://schemas.microsoft.com/office/drawing/2014/main" id="{B80B57F8-ECB7-9240-A205-C8137324D521}"/>
                </a:ext>
              </a:extLst>
            </p:cNvPr>
            <p:cNvSpPr/>
            <p:nvPr/>
          </p:nvSpPr>
          <p:spPr>
            <a:xfrm>
              <a:off x="7559678" y="4123495"/>
              <a:ext cx="662839" cy="662911"/>
            </a:xfrm>
            <a:custGeom>
              <a:avLst/>
              <a:gdLst>
                <a:gd name="connsiteX0" fmla="*/ 331626 w 662838"/>
                <a:gd name="connsiteY0" fmla="*/ 24 h 662910"/>
                <a:gd name="connsiteX1" fmla="*/ 24 w 662838"/>
                <a:gd name="connsiteY1" fmla="*/ 331662 h 662910"/>
                <a:gd name="connsiteX2" fmla="*/ 331626 w 662838"/>
                <a:gd name="connsiteY2" fmla="*/ 663305 h 662910"/>
                <a:gd name="connsiteX3" fmla="*/ 663233 w 662838"/>
                <a:gd name="connsiteY3" fmla="*/ 331662 h 662910"/>
                <a:gd name="connsiteX4" fmla="*/ 331626 w 662838"/>
                <a:gd name="connsiteY4" fmla="*/ 24 h 662910"/>
                <a:gd name="connsiteX5" fmla="*/ 331626 w 662838"/>
                <a:gd name="connsiteY5" fmla="*/ 616398 h 662910"/>
                <a:gd name="connsiteX6" fmla="*/ 46920 w 662838"/>
                <a:gd name="connsiteY6" fmla="*/ 331662 h 662910"/>
                <a:gd name="connsiteX7" fmla="*/ 331626 w 662838"/>
                <a:gd name="connsiteY7" fmla="*/ 46925 h 662910"/>
                <a:gd name="connsiteX8" fmla="*/ 616331 w 662838"/>
                <a:gd name="connsiteY8" fmla="*/ 331662 h 662910"/>
                <a:gd name="connsiteX9" fmla="*/ 331626 w 662838"/>
                <a:gd name="connsiteY9" fmla="*/ 616398 h 66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838" h="662910">
                  <a:moveTo>
                    <a:pt x="331626" y="24"/>
                  </a:moveTo>
                  <a:cubicBezTo>
                    <a:pt x="148486" y="24"/>
                    <a:pt x="24" y="148502"/>
                    <a:pt x="24" y="331662"/>
                  </a:cubicBezTo>
                  <a:cubicBezTo>
                    <a:pt x="24" y="514822"/>
                    <a:pt x="148486" y="663305"/>
                    <a:pt x="331626" y="663305"/>
                  </a:cubicBezTo>
                  <a:cubicBezTo>
                    <a:pt x="514766" y="663305"/>
                    <a:pt x="663233" y="514822"/>
                    <a:pt x="663233" y="331662"/>
                  </a:cubicBezTo>
                  <a:cubicBezTo>
                    <a:pt x="663233" y="148502"/>
                    <a:pt x="514760" y="24"/>
                    <a:pt x="331626" y="24"/>
                  </a:cubicBezTo>
                  <a:close/>
                  <a:moveTo>
                    <a:pt x="331626" y="616398"/>
                  </a:moveTo>
                  <a:cubicBezTo>
                    <a:pt x="174380" y="616398"/>
                    <a:pt x="46920" y="488908"/>
                    <a:pt x="46920" y="331662"/>
                  </a:cubicBezTo>
                  <a:cubicBezTo>
                    <a:pt x="46920" y="174415"/>
                    <a:pt x="174391" y="46925"/>
                    <a:pt x="331626" y="46925"/>
                  </a:cubicBezTo>
                  <a:cubicBezTo>
                    <a:pt x="488861" y="46925"/>
                    <a:pt x="616331" y="174410"/>
                    <a:pt x="616331" y="331662"/>
                  </a:cubicBezTo>
                  <a:cubicBezTo>
                    <a:pt x="616331" y="488914"/>
                    <a:pt x="488866" y="616398"/>
                    <a:pt x="331626" y="616398"/>
                  </a:cubicBezTo>
                  <a:close/>
                </a:path>
              </a:pathLst>
            </a:custGeom>
            <a:solidFill>
              <a:srgbClr val="E8E6E6"/>
            </a:solidFill>
            <a:ln w="5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3076" fontAlgn="auto">
                <a:spcBef>
                  <a:spcPts val="0"/>
                </a:spcBef>
                <a:spcAft>
                  <a:spcPts val="0"/>
                </a:spcAft>
              </a:pPr>
              <a:endParaRPr lang="es-MX" sz="1463" b="0">
                <a:solidFill>
                  <a:srgbClr val="999999"/>
                </a:solidFill>
                <a:latin typeface="Calibri" panose="020F0502020204030204"/>
              </a:endParaRPr>
            </a:p>
          </p:txBody>
        </p:sp>
        <p:sp>
          <p:nvSpPr>
            <p:cNvPr id="47" name="Forma libre 19">
              <a:extLst>
                <a:ext uri="{FF2B5EF4-FFF2-40B4-BE49-F238E27FC236}">
                  <a16:creationId xmlns:a16="http://schemas.microsoft.com/office/drawing/2014/main" id="{100A5E4D-0A9D-5349-9A82-33C45B67EDBD}"/>
                </a:ext>
              </a:extLst>
            </p:cNvPr>
            <p:cNvSpPr/>
            <p:nvPr/>
          </p:nvSpPr>
          <p:spPr>
            <a:xfrm>
              <a:off x="7548621" y="4105509"/>
              <a:ext cx="250983" cy="248246"/>
            </a:xfrm>
            <a:custGeom>
              <a:avLst/>
              <a:gdLst>
                <a:gd name="connsiteX0" fmla="*/ 249409 w 250983"/>
                <a:gd name="connsiteY0" fmla="*/ 110016 h 248245"/>
                <a:gd name="connsiteX1" fmla="*/ 213255 w 250983"/>
                <a:gd name="connsiteY1" fmla="*/ 17131 h 248245"/>
                <a:gd name="connsiteX2" fmla="*/ 178559 w 250983"/>
                <a:gd name="connsiteY2" fmla="*/ 1851 h 248245"/>
                <a:gd name="connsiteX3" fmla="*/ 176768 w 250983"/>
                <a:gd name="connsiteY3" fmla="*/ 2624 h 248245"/>
                <a:gd name="connsiteX4" fmla="*/ 3181 w 250983"/>
                <a:gd name="connsiteY4" fmla="*/ 168860 h 248245"/>
                <a:gd name="connsiteX5" fmla="*/ 14255 w 250983"/>
                <a:gd name="connsiteY5" fmla="*/ 205178 h 248245"/>
                <a:gd name="connsiteX6" fmla="*/ 16056 w 250983"/>
                <a:gd name="connsiteY6" fmla="*/ 206053 h 248245"/>
                <a:gd name="connsiteX7" fmla="*/ 107300 w 250983"/>
                <a:gd name="connsiteY7" fmla="*/ 246170 h 248245"/>
                <a:gd name="connsiteX8" fmla="*/ 141354 w 250983"/>
                <a:gd name="connsiteY8" fmla="*/ 234979 h 248245"/>
                <a:gd name="connsiteX9" fmla="*/ 236634 w 250983"/>
                <a:gd name="connsiteY9" fmla="*/ 143648 h 248245"/>
                <a:gd name="connsiteX10" fmla="*/ 249410 w 250983"/>
                <a:gd name="connsiteY10" fmla="*/ 110016 h 248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0983" h="248245">
                  <a:moveTo>
                    <a:pt x="249409" y="110016"/>
                  </a:moveTo>
                  <a:lnTo>
                    <a:pt x="213255" y="17131"/>
                  </a:lnTo>
                  <a:cubicBezTo>
                    <a:pt x="207893" y="3330"/>
                    <a:pt x="192359" y="-3511"/>
                    <a:pt x="178559" y="1851"/>
                  </a:cubicBezTo>
                  <a:cubicBezTo>
                    <a:pt x="177953" y="2087"/>
                    <a:pt x="177355" y="2344"/>
                    <a:pt x="176768" y="2624"/>
                  </a:cubicBezTo>
                  <a:cubicBezTo>
                    <a:pt x="102568" y="37971"/>
                    <a:pt x="41707" y="96254"/>
                    <a:pt x="3181" y="168860"/>
                  </a:cubicBezTo>
                  <a:cubicBezTo>
                    <a:pt x="-3789" y="181947"/>
                    <a:pt x="1169" y="198207"/>
                    <a:pt x="14255" y="205178"/>
                  </a:cubicBezTo>
                  <a:cubicBezTo>
                    <a:pt x="14844" y="205492"/>
                    <a:pt x="15445" y="205783"/>
                    <a:pt x="16056" y="206053"/>
                  </a:cubicBezTo>
                  <a:lnTo>
                    <a:pt x="107300" y="246170"/>
                  </a:lnTo>
                  <a:cubicBezTo>
                    <a:pt x="119842" y="251711"/>
                    <a:pt x="134542" y="246880"/>
                    <a:pt x="141354" y="234979"/>
                  </a:cubicBezTo>
                  <a:cubicBezTo>
                    <a:pt x="163538" y="195901"/>
                    <a:pt x="196655" y="164157"/>
                    <a:pt x="236634" y="143648"/>
                  </a:cubicBezTo>
                  <a:cubicBezTo>
                    <a:pt x="248880" y="137367"/>
                    <a:pt x="254396" y="122844"/>
                    <a:pt x="249410" y="110016"/>
                  </a:cubicBezTo>
                  <a:close/>
                </a:path>
              </a:pathLst>
            </a:custGeom>
            <a:solidFill>
              <a:schemeClr val="accent1"/>
            </a:solidFill>
            <a:ln w="5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3076" fontAlgn="auto">
                <a:spcBef>
                  <a:spcPts val="0"/>
                </a:spcBef>
                <a:spcAft>
                  <a:spcPts val="0"/>
                </a:spcAft>
              </a:pPr>
              <a:endParaRPr lang="es-MX" sz="1463" b="0" dirty="0">
                <a:solidFill>
                  <a:srgbClr val="999999"/>
                </a:solidFill>
                <a:latin typeface="Calibri" panose="020F0502020204030204"/>
              </a:endParaRPr>
            </a:p>
          </p:txBody>
        </p:sp>
        <p:sp>
          <p:nvSpPr>
            <p:cNvPr id="48" name="Forma libre 20">
              <a:extLst>
                <a:ext uri="{FF2B5EF4-FFF2-40B4-BE49-F238E27FC236}">
                  <a16:creationId xmlns:a16="http://schemas.microsoft.com/office/drawing/2014/main" id="{93573710-6DC3-6F41-A1CD-1BB2EC806F8F}"/>
                </a:ext>
              </a:extLst>
            </p:cNvPr>
            <p:cNvSpPr/>
            <p:nvPr/>
          </p:nvSpPr>
          <p:spPr>
            <a:xfrm>
              <a:off x="7992459" y="4112443"/>
              <a:ext cx="248219" cy="251010"/>
            </a:xfrm>
            <a:custGeom>
              <a:avLst/>
              <a:gdLst>
                <a:gd name="connsiteX0" fmla="*/ 138445 w 248219"/>
                <a:gd name="connsiteY0" fmla="*/ 249436 h 251010"/>
                <a:gd name="connsiteX1" fmla="*/ 231320 w 248219"/>
                <a:gd name="connsiteY1" fmla="*/ 213278 h 251010"/>
                <a:gd name="connsiteX2" fmla="*/ 246604 w 248219"/>
                <a:gd name="connsiteY2" fmla="*/ 178582 h 251010"/>
                <a:gd name="connsiteX3" fmla="*/ 245831 w 248219"/>
                <a:gd name="connsiteY3" fmla="*/ 176787 h 251010"/>
                <a:gd name="connsiteX4" fmla="*/ 79613 w 248219"/>
                <a:gd name="connsiteY4" fmla="*/ 3181 h 251010"/>
                <a:gd name="connsiteX5" fmla="*/ 43299 w 248219"/>
                <a:gd name="connsiteY5" fmla="*/ 14256 h 251010"/>
                <a:gd name="connsiteX6" fmla="*/ 42424 w 248219"/>
                <a:gd name="connsiteY6" fmla="*/ 16058 h 251010"/>
                <a:gd name="connsiteX7" fmla="*/ 2311 w 248219"/>
                <a:gd name="connsiteY7" fmla="*/ 107311 h 251010"/>
                <a:gd name="connsiteX8" fmla="*/ 13501 w 248219"/>
                <a:gd name="connsiteY8" fmla="*/ 141369 h 251010"/>
                <a:gd name="connsiteX9" fmla="*/ 104822 w 248219"/>
                <a:gd name="connsiteY9" fmla="*/ 236659 h 251010"/>
                <a:gd name="connsiteX10" fmla="*/ 138445 w 248219"/>
                <a:gd name="connsiteY10" fmla="*/ 249436 h 251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8219" h="251010">
                  <a:moveTo>
                    <a:pt x="138445" y="249436"/>
                  </a:moveTo>
                  <a:lnTo>
                    <a:pt x="231320" y="213278"/>
                  </a:lnTo>
                  <a:cubicBezTo>
                    <a:pt x="245120" y="207918"/>
                    <a:pt x="251964" y="192384"/>
                    <a:pt x="246604" y="178582"/>
                  </a:cubicBezTo>
                  <a:cubicBezTo>
                    <a:pt x="246368" y="177974"/>
                    <a:pt x="246111" y="177376"/>
                    <a:pt x="245831" y="176787"/>
                  </a:cubicBezTo>
                  <a:cubicBezTo>
                    <a:pt x="210486" y="102581"/>
                    <a:pt x="152209" y="41714"/>
                    <a:pt x="79613" y="3181"/>
                  </a:cubicBezTo>
                  <a:cubicBezTo>
                    <a:pt x="66527" y="-3790"/>
                    <a:pt x="50269" y="1169"/>
                    <a:pt x="43299" y="14256"/>
                  </a:cubicBezTo>
                  <a:cubicBezTo>
                    <a:pt x="42985" y="14846"/>
                    <a:pt x="42694" y="15446"/>
                    <a:pt x="42424" y="16058"/>
                  </a:cubicBezTo>
                  <a:lnTo>
                    <a:pt x="2311" y="107311"/>
                  </a:lnTo>
                  <a:cubicBezTo>
                    <a:pt x="-3229" y="119855"/>
                    <a:pt x="1601" y="134557"/>
                    <a:pt x="13501" y="141369"/>
                  </a:cubicBezTo>
                  <a:cubicBezTo>
                    <a:pt x="52574" y="163555"/>
                    <a:pt x="84315" y="196676"/>
                    <a:pt x="104822" y="236659"/>
                  </a:cubicBezTo>
                  <a:cubicBezTo>
                    <a:pt x="111099" y="248908"/>
                    <a:pt x="125620" y="254426"/>
                    <a:pt x="138445" y="249436"/>
                  </a:cubicBezTo>
                  <a:close/>
                </a:path>
              </a:pathLst>
            </a:custGeom>
            <a:solidFill>
              <a:schemeClr val="accent2"/>
            </a:solidFill>
            <a:ln w="5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3076" fontAlgn="auto">
                <a:spcBef>
                  <a:spcPts val="0"/>
                </a:spcBef>
                <a:spcAft>
                  <a:spcPts val="0"/>
                </a:spcAft>
              </a:pPr>
              <a:endParaRPr lang="es-MX" sz="1463" b="0">
                <a:solidFill>
                  <a:srgbClr val="999999"/>
                </a:solidFill>
                <a:latin typeface="Calibri" panose="020F0502020204030204"/>
              </a:endParaRPr>
            </a:p>
          </p:txBody>
        </p:sp>
        <p:sp>
          <p:nvSpPr>
            <p:cNvPr id="49" name="Forma libre 21">
              <a:extLst>
                <a:ext uri="{FF2B5EF4-FFF2-40B4-BE49-F238E27FC236}">
                  <a16:creationId xmlns:a16="http://schemas.microsoft.com/office/drawing/2014/main" id="{D24FC81C-827E-8D41-B697-886C46F8E357}"/>
                </a:ext>
              </a:extLst>
            </p:cNvPr>
            <p:cNvSpPr/>
            <p:nvPr/>
          </p:nvSpPr>
          <p:spPr>
            <a:xfrm>
              <a:off x="7541681" y="4546586"/>
              <a:ext cx="248219" cy="251010"/>
            </a:xfrm>
            <a:custGeom>
              <a:avLst/>
              <a:gdLst>
                <a:gd name="connsiteX0" fmla="*/ 110011 w 248219"/>
                <a:gd name="connsiteY0" fmla="*/ 1853 h 251010"/>
                <a:gd name="connsiteX1" fmla="*/ 17136 w 248219"/>
                <a:gd name="connsiteY1" fmla="*/ 38012 h 251010"/>
                <a:gd name="connsiteX2" fmla="*/ 1847 w 248219"/>
                <a:gd name="connsiteY2" fmla="*/ 72698 h 251010"/>
                <a:gd name="connsiteX3" fmla="*/ 2624 w 248219"/>
                <a:gd name="connsiteY3" fmla="*/ 74503 h 251010"/>
                <a:gd name="connsiteX4" fmla="*/ 168843 w 248219"/>
                <a:gd name="connsiteY4" fmla="*/ 248109 h 251010"/>
                <a:gd name="connsiteX5" fmla="*/ 205156 w 248219"/>
                <a:gd name="connsiteY5" fmla="*/ 237033 h 251010"/>
                <a:gd name="connsiteX6" fmla="*/ 206031 w 248219"/>
                <a:gd name="connsiteY6" fmla="*/ 235232 h 251010"/>
                <a:gd name="connsiteX7" fmla="*/ 246144 w 248219"/>
                <a:gd name="connsiteY7" fmla="*/ 143978 h 251010"/>
                <a:gd name="connsiteX8" fmla="*/ 234955 w 248219"/>
                <a:gd name="connsiteY8" fmla="*/ 109921 h 251010"/>
                <a:gd name="connsiteX9" fmla="*/ 143634 w 248219"/>
                <a:gd name="connsiteY9" fmla="*/ 14631 h 251010"/>
                <a:gd name="connsiteX10" fmla="*/ 110011 w 248219"/>
                <a:gd name="connsiteY10" fmla="*/ 1854 h 251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8219" h="251010">
                  <a:moveTo>
                    <a:pt x="110011" y="1853"/>
                  </a:moveTo>
                  <a:lnTo>
                    <a:pt x="17136" y="38012"/>
                  </a:lnTo>
                  <a:cubicBezTo>
                    <a:pt x="3337" y="43368"/>
                    <a:pt x="-3508" y="58897"/>
                    <a:pt x="1847" y="72698"/>
                  </a:cubicBezTo>
                  <a:cubicBezTo>
                    <a:pt x="2084" y="73309"/>
                    <a:pt x="2343" y="73911"/>
                    <a:pt x="2624" y="74503"/>
                  </a:cubicBezTo>
                  <a:cubicBezTo>
                    <a:pt x="37969" y="148710"/>
                    <a:pt x="96246" y="209576"/>
                    <a:pt x="168843" y="248109"/>
                  </a:cubicBezTo>
                  <a:cubicBezTo>
                    <a:pt x="181928" y="255079"/>
                    <a:pt x="198187" y="250121"/>
                    <a:pt x="205156" y="237033"/>
                  </a:cubicBezTo>
                  <a:cubicBezTo>
                    <a:pt x="205470" y="236444"/>
                    <a:pt x="205762" y="235843"/>
                    <a:pt x="206031" y="235232"/>
                  </a:cubicBezTo>
                  <a:lnTo>
                    <a:pt x="246144" y="143978"/>
                  </a:lnTo>
                  <a:cubicBezTo>
                    <a:pt x="251685" y="131435"/>
                    <a:pt x="246855" y="116733"/>
                    <a:pt x="234955" y="109921"/>
                  </a:cubicBezTo>
                  <a:cubicBezTo>
                    <a:pt x="195882" y="87733"/>
                    <a:pt x="164142" y="54613"/>
                    <a:pt x="143634" y="14631"/>
                  </a:cubicBezTo>
                  <a:cubicBezTo>
                    <a:pt x="137356" y="2384"/>
                    <a:pt x="122836" y="-3133"/>
                    <a:pt x="110011" y="1854"/>
                  </a:cubicBezTo>
                  <a:close/>
                </a:path>
              </a:pathLst>
            </a:custGeom>
            <a:solidFill>
              <a:schemeClr val="accent3"/>
            </a:solidFill>
            <a:ln w="5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3076" fontAlgn="auto">
                <a:spcBef>
                  <a:spcPts val="0"/>
                </a:spcBef>
                <a:spcAft>
                  <a:spcPts val="0"/>
                </a:spcAft>
              </a:pPr>
              <a:endParaRPr lang="es-MX" sz="1463" b="0">
                <a:solidFill>
                  <a:srgbClr val="999999"/>
                </a:solidFill>
                <a:latin typeface="Calibri" panose="020F0502020204030204"/>
              </a:endParaRPr>
            </a:p>
          </p:txBody>
        </p:sp>
        <p:sp>
          <p:nvSpPr>
            <p:cNvPr id="50" name="Forma libre 22">
              <a:extLst>
                <a:ext uri="{FF2B5EF4-FFF2-40B4-BE49-F238E27FC236}">
                  <a16:creationId xmlns:a16="http://schemas.microsoft.com/office/drawing/2014/main" id="{16BBBAEA-BAD1-9C49-89B3-9D202F3EA187}"/>
                </a:ext>
              </a:extLst>
            </p:cNvPr>
            <p:cNvSpPr/>
            <p:nvPr/>
          </p:nvSpPr>
          <p:spPr>
            <a:xfrm>
              <a:off x="7982721" y="4556327"/>
              <a:ext cx="250983" cy="248246"/>
            </a:xfrm>
            <a:custGeom>
              <a:avLst/>
              <a:gdLst>
                <a:gd name="connsiteX0" fmla="*/ 1850 w 250983"/>
                <a:gd name="connsiteY0" fmla="*/ 138461 h 248245"/>
                <a:gd name="connsiteX1" fmla="*/ 38005 w 250983"/>
                <a:gd name="connsiteY1" fmla="*/ 231346 h 248245"/>
                <a:gd name="connsiteX2" fmla="*/ 72687 w 250983"/>
                <a:gd name="connsiteY2" fmla="*/ 246637 h 248245"/>
                <a:gd name="connsiteX3" fmla="*/ 74491 w 250983"/>
                <a:gd name="connsiteY3" fmla="*/ 245859 h 248245"/>
                <a:gd name="connsiteX4" fmla="*/ 248079 w 250983"/>
                <a:gd name="connsiteY4" fmla="*/ 79623 h 248245"/>
                <a:gd name="connsiteX5" fmla="*/ 237005 w 250983"/>
                <a:gd name="connsiteY5" fmla="*/ 43305 h 248245"/>
                <a:gd name="connsiteX6" fmla="*/ 235204 w 250983"/>
                <a:gd name="connsiteY6" fmla="*/ 42431 h 248245"/>
                <a:gd name="connsiteX7" fmla="*/ 143987 w 250983"/>
                <a:gd name="connsiteY7" fmla="*/ 2313 h 248245"/>
                <a:gd name="connsiteX8" fmla="*/ 109933 w 250983"/>
                <a:gd name="connsiteY8" fmla="*/ 13503 h 248245"/>
                <a:gd name="connsiteX9" fmla="*/ 14654 w 250983"/>
                <a:gd name="connsiteY9" fmla="*/ 104835 h 248245"/>
                <a:gd name="connsiteX10" fmla="*/ 1850 w 250983"/>
                <a:gd name="connsiteY10" fmla="*/ 138462 h 248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0983" h="248245">
                  <a:moveTo>
                    <a:pt x="1850" y="138461"/>
                  </a:moveTo>
                  <a:lnTo>
                    <a:pt x="38005" y="231346"/>
                  </a:lnTo>
                  <a:cubicBezTo>
                    <a:pt x="43360" y="245147"/>
                    <a:pt x="58887" y="251993"/>
                    <a:pt x="72687" y="246637"/>
                  </a:cubicBezTo>
                  <a:cubicBezTo>
                    <a:pt x="73297" y="246400"/>
                    <a:pt x="73899" y="246140"/>
                    <a:pt x="74491" y="245859"/>
                  </a:cubicBezTo>
                  <a:cubicBezTo>
                    <a:pt x="148689" y="210509"/>
                    <a:pt x="209549" y="152227"/>
                    <a:pt x="248079" y="79623"/>
                  </a:cubicBezTo>
                  <a:cubicBezTo>
                    <a:pt x="255049" y="66536"/>
                    <a:pt x="250091" y="50276"/>
                    <a:pt x="237005" y="43305"/>
                  </a:cubicBezTo>
                  <a:cubicBezTo>
                    <a:pt x="236415" y="42992"/>
                    <a:pt x="235815" y="42700"/>
                    <a:pt x="235204" y="42431"/>
                  </a:cubicBezTo>
                  <a:lnTo>
                    <a:pt x="143987" y="2313"/>
                  </a:lnTo>
                  <a:cubicBezTo>
                    <a:pt x="131446" y="-3231"/>
                    <a:pt x="116743" y="1601"/>
                    <a:pt x="109933" y="13503"/>
                  </a:cubicBezTo>
                  <a:cubicBezTo>
                    <a:pt x="87748" y="52580"/>
                    <a:pt x="54632" y="84324"/>
                    <a:pt x="14654" y="104835"/>
                  </a:cubicBezTo>
                  <a:cubicBezTo>
                    <a:pt x="2396" y="111102"/>
                    <a:pt x="-3134" y="125628"/>
                    <a:pt x="1850" y="138462"/>
                  </a:cubicBezTo>
                  <a:close/>
                </a:path>
              </a:pathLst>
            </a:custGeom>
            <a:solidFill>
              <a:schemeClr val="accent4"/>
            </a:solidFill>
            <a:ln w="5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43076" fontAlgn="auto">
                <a:spcBef>
                  <a:spcPts val="0"/>
                </a:spcBef>
                <a:spcAft>
                  <a:spcPts val="0"/>
                </a:spcAft>
              </a:pPr>
              <a:endParaRPr lang="es-MX" sz="1463" b="0">
                <a:solidFill>
                  <a:srgbClr val="999999"/>
                </a:solidFill>
                <a:latin typeface="Calibri" panose="020F0502020204030204"/>
              </a:endParaRPr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63ECA461-563D-5C42-80DB-69EAE986D0FD}"/>
              </a:ext>
            </a:extLst>
          </p:cNvPr>
          <p:cNvSpPr/>
          <p:nvPr/>
        </p:nvSpPr>
        <p:spPr>
          <a:xfrm>
            <a:off x="4248374" y="2295590"/>
            <a:ext cx="1239076" cy="617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43076" fontAlgn="auto">
              <a:spcBef>
                <a:spcPts val="0"/>
              </a:spcBef>
              <a:spcAft>
                <a:spcPts val="0"/>
              </a:spcAft>
            </a:pPr>
            <a:r>
              <a:rPr lang="cs-CZ" sz="1138" b="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Montserrat" charset="0"/>
              </a:rPr>
              <a:t>Virus neutralizační efekt</a:t>
            </a:r>
            <a:endParaRPr lang="en-US" sz="1788" b="0" dirty="0">
              <a:solidFill>
                <a:srgbClr val="FFFFFF"/>
              </a:solidFill>
              <a:latin typeface="Roboto Medium" panose="02000000000000000000" pitchFamily="2" charset="0"/>
              <a:ea typeface="Roboto Medium" panose="02000000000000000000" pitchFamily="2" charset="0"/>
              <a:cs typeface="Montserrat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FBE0F3E-676A-144B-A7BF-BEDC0D54E997}"/>
              </a:ext>
            </a:extLst>
          </p:cNvPr>
          <p:cNvSpPr/>
          <p:nvPr/>
        </p:nvSpPr>
        <p:spPr>
          <a:xfrm>
            <a:off x="4251891" y="5313784"/>
            <a:ext cx="1211357" cy="442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43076" fontAlgn="auto">
              <a:spcBef>
                <a:spcPts val="0"/>
              </a:spcBef>
              <a:spcAft>
                <a:spcPts val="0"/>
              </a:spcAft>
            </a:pPr>
            <a:r>
              <a:rPr lang="cs-CZ" sz="1138" b="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Montserrat" charset="0"/>
              </a:rPr>
              <a:t>ADCP</a:t>
            </a:r>
          </a:p>
          <a:p>
            <a:pPr algn="ctr" defTabSz="743076" fontAlgn="auto">
              <a:spcBef>
                <a:spcPts val="0"/>
              </a:spcBef>
              <a:spcAft>
                <a:spcPts val="0"/>
              </a:spcAft>
            </a:pPr>
            <a:r>
              <a:rPr lang="cs-CZ" sz="1138" b="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Montserrat" charset="0"/>
              </a:rPr>
              <a:t>(</a:t>
            </a:r>
            <a:r>
              <a:rPr lang="cs-CZ" sz="1138" b="0" dirty="0" err="1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Montserrat" charset="0"/>
              </a:rPr>
              <a:t>Opsonizace</a:t>
            </a:r>
            <a:r>
              <a:rPr lang="cs-CZ" sz="1138" b="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Montserrat" charset="0"/>
              </a:rPr>
              <a:t>)</a:t>
            </a:r>
            <a:endParaRPr lang="en-US" sz="1788" b="0" dirty="0">
              <a:solidFill>
                <a:srgbClr val="FFFFFF"/>
              </a:solidFill>
              <a:latin typeface="Roboto Medium" panose="02000000000000000000" pitchFamily="2" charset="0"/>
              <a:ea typeface="Roboto Medium" panose="02000000000000000000" pitchFamily="2" charset="0"/>
              <a:cs typeface="Montserrat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48179FC-A54C-E24E-B63F-06EDB6395FEF}"/>
              </a:ext>
            </a:extLst>
          </p:cNvPr>
          <p:cNvSpPr/>
          <p:nvPr/>
        </p:nvSpPr>
        <p:spPr>
          <a:xfrm rot="16200000">
            <a:off x="2802249" y="3901936"/>
            <a:ext cx="1211357" cy="267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43076" fontAlgn="auto">
              <a:spcBef>
                <a:spcPts val="0"/>
              </a:spcBef>
              <a:spcAft>
                <a:spcPts val="0"/>
              </a:spcAft>
            </a:pPr>
            <a:r>
              <a:rPr lang="cs-CZ" sz="1138" b="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Montserrat" charset="0"/>
              </a:rPr>
              <a:t>CDC</a:t>
            </a:r>
            <a:endParaRPr lang="en-US" sz="1788" b="0" dirty="0">
              <a:solidFill>
                <a:srgbClr val="FFFFFF"/>
              </a:solidFill>
              <a:latin typeface="Roboto Medium" panose="02000000000000000000" pitchFamily="2" charset="0"/>
              <a:ea typeface="Roboto Medium" panose="02000000000000000000" pitchFamily="2" charset="0"/>
              <a:cs typeface="Montserrat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50A0DFB-3306-D848-91A3-2C9044C41028}"/>
              </a:ext>
            </a:extLst>
          </p:cNvPr>
          <p:cNvSpPr/>
          <p:nvPr/>
        </p:nvSpPr>
        <p:spPr>
          <a:xfrm rot="5400000">
            <a:off x="5671129" y="3901936"/>
            <a:ext cx="1211357" cy="267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43076" fontAlgn="auto">
              <a:spcBef>
                <a:spcPts val="0"/>
              </a:spcBef>
              <a:spcAft>
                <a:spcPts val="0"/>
              </a:spcAft>
            </a:pPr>
            <a:r>
              <a:rPr lang="cs-CZ" sz="1138" b="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Montserrat" charset="0"/>
              </a:rPr>
              <a:t>ADCC</a:t>
            </a:r>
            <a:endParaRPr lang="en-US" sz="1788" b="0" dirty="0">
              <a:solidFill>
                <a:srgbClr val="FFFFFF"/>
              </a:solidFill>
              <a:latin typeface="Roboto Medium" panose="02000000000000000000" pitchFamily="2" charset="0"/>
              <a:ea typeface="Roboto Medium" panose="02000000000000000000" pitchFamily="2" charset="0"/>
              <a:cs typeface="Montserrat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6992EAE-892B-A348-BACE-87EB7CEB254E}"/>
              </a:ext>
            </a:extLst>
          </p:cNvPr>
          <p:cNvSpPr txBox="1"/>
          <p:nvPr/>
        </p:nvSpPr>
        <p:spPr>
          <a:xfrm>
            <a:off x="3770366" y="1620804"/>
            <a:ext cx="2329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3076" fontAlgn="auto">
              <a:spcBef>
                <a:spcPts val="0"/>
              </a:spcBef>
              <a:spcAft>
                <a:spcPts val="0"/>
              </a:spcAft>
            </a:pPr>
            <a:r>
              <a:rPr lang="cs-CZ" sz="1200" dirty="0">
                <a:solidFill>
                  <a:srgbClr val="002060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Ab vazbou na </a:t>
            </a:r>
            <a:r>
              <a:rPr lang="cs-CZ" sz="1200" dirty="0" err="1">
                <a:solidFill>
                  <a:srgbClr val="002060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spike</a:t>
            </a:r>
            <a:r>
              <a:rPr lang="cs-CZ" sz="1200" dirty="0">
                <a:solidFill>
                  <a:srgbClr val="002060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protein blokují vstup viru do buněk </a:t>
            </a:r>
            <a:r>
              <a:rPr lang="cs-CZ" sz="1000" dirty="0">
                <a:solidFill>
                  <a:schemeClr val="tx2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</a:t>
            </a:r>
            <a:endParaRPr lang="en-US" sz="1000" dirty="0">
              <a:solidFill>
                <a:schemeClr val="tx2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56367F2-0A46-AE4B-9819-DF1F35C6DF2F}"/>
              </a:ext>
            </a:extLst>
          </p:cNvPr>
          <p:cNvSpPr txBox="1"/>
          <p:nvPr/>
        </p:nvSpPr>
        <p:spPr>
          <a:xfrm>
            <a:off x="6831796" y="3794332"/>
            <a:ext cx="2651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3076" fontAlgn="auto">
              <a:spcBef>
                <a:spcPts val="0"/>
              </a:spcBef>
              <a:spcAft>
                <a:spcPts val="0"/>
              </a:spcAft>
            </a:pPr>
            <a:r>
              <a:rPr lang="cs-CZ" sz="1200" dirty="0">
                <a:solidFill>
                  <a:schemeClr val="tx2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Ab vazbou na infikované buňky spouštějí prostřednictvím NK buněk apoptózu </a:t>
            </a:r>
            <a:endParaRPr lang="en-US" sz="1200" dirty="0">
              <a:solidFill>
                <a:schemeClr val="tx2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75E7419-E688-8C40-8891-B06D735A03F2}"/>
              </a:ext>
            </a:extLst>
          </p:cNvPr>
          <p:cNvSpPr txBox="1"/>
          <p:nvPr/>
        </p:nvSpPr>
        <p:spPr>
          <a:xfrm>
            <a:off x="523813" y="3718701"/>
            <a:ext cx="2318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3076" fontAlgn="auto">
              <a:spcBef>
                <a:spcPts val="0"/>
              </a:spcBef>
              <a:spcAft>
                <a:spcPts val="0"/>
              </a:spcAft>
            </a:pPr>
            <a:r>
              <a:rPr lang="cs-CZ" sz="1200" dirty="0">
                <a:solidFill>
                  <a:schemeClr val="tx2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Ab svou vazbou aktivují komplementový systém </a:t>
            </a:r>
            <a:r>
              <a:rPr lang="cs-CZ" sz="975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endParaRPr lang="en-US" sz="975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BFA9B82-3F27-7845-BA33-D2ECEB25F407}"/>
              </a:ext>
            </a:extLst>
          </p:cNvPr>
          <p:cNvSpPr txBox="1"/>
          <p:nvPr/>
        </p:nvSpPr>
        <p:spPr>
          <a:xfrm>
            <a:off x="3116796" y="6012418"/>
            <a:ext cx="3636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3076" fontAlgn="auto">
              <a:spcBef>
                <a:spcPts val="0"/>
              </a:spcBef>
              <a:spcAft>
                <a:spcPts val="0"/>
              </a:spcAft>
            </a:pPr>
            <a:r>
              <a:rPr lang="cs-CZ" sz="1200" dirty="0">
                <a:solidFill>
                  <a:schemeClr val="tx2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Ab svou vazbou zatraktivňují </a:t>
            </a:r>
          </a:p>
          <a:p>
            <a:pPr algn="ctr" defTabSz="743076" fontAlgn="auto">
              <a:spcBef>
                <a:spcPts val="0"/>
              </a:spcBef>
              <a:spcAft>
                <a:spcPts val="0"/>
              </a:spcAft>
            </a:pPr>
            <a:r>
              <a:rPr lang="cs-CZ" sz="1200" dirty="0">
                <a:solidFill>
                  <a:schemeClr val="tx2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virové částice i infikované buňky pro fagocyty.</a:t>
            </a:r>
            <a:endParaRPr lang="en-US" sz="1200" dirty="0">
              <a:solidFill>
                <a:schemeClr val="tx2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296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Nadpis 1"/>
          <p:cNvSpPr>
            <a:spLocks noGrp="1"/>
          </p:cNvSpPr>
          <p:nvPr>
            <p:ph type="title"/>
          </p:nvPr>
        </p:nvSpPr>
        <p:spPr>
          <a:xfrm>
            <a:off x="1208584" y="80628"/>
            <a:ext cx="7401123" cy="643632"/>
          </a:xfrm>
        </p:spPr>
        <p:txBody>
          <a:bodyPr/>
          <a:lstStyle/>
          <a:p>
            <a:r>
              <a:rPr lang="cs-CZ" sz="2800" dirty="0">
                <a:solidFill>
                  <a:schemeClr val="tx1"/>
                </a:solidFill>
              </a:rPr>
              <a:t>Historie použití RP</a:t>
            </a:r>
            <a:endParaRPr lang="cs-CZ" sz="32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8464" y="735348"/>
            <a:ext cx="9705528" cy="5040560"/>
          </a:xfrm>
        </p:spPr>
        <p:txBody>
          <a:bodyPr/>
          <a:lstStyle/>
          <a:p>
            <a:r>
              <a:rPr lang="cs-CZ" sz="2000" dirty="0"/>
              <a:t>„Hyperimunní sérum“ - od konce 19. století až do nástupu éry antibiotik používáno k prevenci a léčbě řady bakteriálních </a:t>
            </a:r>
            <a:r>
              <a:rPr lang="cs-CZ" sz="1600" dirty="0"/>
              <a:t>(záškrt, pneumokokové a meningokokové infekce)</a:t>
            </a:r>
            <a:r>
              <a:rPr lang="cs-CZ" sz="2000" dirty="0"/>
              <a:t> i virových infekcí </a:t>
            </a:r>
            <a:r>
              <a:rPr lang="cs-CZ" sz="1600" dirty="0"/>
              <a:t>(spalničky, příušnice apod.)</a:t>
            </a:r>
            <a:r>
              <a:rPr lang="cs-CZ" sz="2000" dirty="0"/>
              <a:t>. </a:t>
            </a:r>
          </a:p>
          <a:p>
            <a:endParaRPr lang="cs-CZ" sz="1400" dirty="0"/>
          </a:p>
          <a:p>
            <a:r>
              <a:rPr lang="cs-CZ" sz="2000" dirty="0"/>
              <a:t>Španělská chřipka (H1N1, 1918-20)</a:t>
            </a:r>
          </a:p>
          <a:p>
            <a:pPr lvl="1"/>
            <a:r>
              <a:rPr lang="cs-CZ" sz="1600" dirty="0"/>
              <a:t>první rozsáhlejší použití RP </a:t>
            </a:r>
          </a:p>
          <a:p>
            <a:pPr lvl="1"/>
            <a:r>
              <a:rPr lang="cs-CZ" sz="1600" dirty="0"/>
              <a:t>v několika tehdejších publikacích je uváděno snížení smrtnosti chřipkové pneumonie </a:t>
            </a:r>
          </a:p>
          <a:p>
            <a:pPr marL="457200" lvl="1" indent="0">
              <a:buNone/>
            </a:pPr>
            <a:endParaRPr lang="cs-CZ" sz="1100" dirty="0"/>
          </a:p>
          <a:p>
            <a:r>
              <a:rPr lang="cs-CZ" sz="2000" dirty="0"/>
              <a:t>Před SARS-CoV-2 se RP používala k léčbě </a:t>
            </a:r>
            <a:r>
              <a:rPr lang="cs-CZ" sz="2000" dirty="0" err="1"/>
              <a:t>eboly</a:t>
            </a:r>
            <a:r>
              <a:rPr lang="cs-CZ" sz="2000" dirty="0"/>
              <a:t>, blízkovýchodního respiračního syndromu (MERS-</a:t>
            </a:r>
            <a:r>
              <a:rPr lang="cs-CZ" sz="2000" dirty="0" err="1"/>
              <a:t>CoV</a:t>
            </a:r>
            <a:r>
              <a:rPr lang="cs-CZ" sz="2000" dirty="0"/>
              <a:t>), ptačí chřipky, pandemické chřipky H1N1 a SARS-CoV-1</a:t>
            </a:r>
          </a:p>
          <a:p>
            <a:pPr marL="0" indent="0">
              <a:buNone/>
            </a:pPr>
            <a:endParaRPr lang="cs-CZ" sz="1400" dirty="0"/>
          </a:p>
          <a:p>
            <a:r>
              <a:rPr lang="cs-CZ" sz="2000" dirty="0"/>
              <a:t>Argentina - RP je léčebným standardem v péči o pacienty s hemoragickou horečkou vyvolanou virem </a:t>
            </a:r>
            <a:r>
              <a:rPr lang="cs-CZ" sz="2000" dirty="0" err="1"/>
              <a:t>Junin</a:t>
            </a:r>
            <a:r>
              <a:rPr lang="cs-CZ" sz="2000" dirty="0"/>
              <a:t> s popisovanou prevencí až 90 % úmrtí</a:t>
            </a:r>
          </a:p>
          <a:p>
            <a:endParaRPr lang="cs-CZ" sz="1400" dirty="0"/>
          </a:p>
          <a:p>
            <a:r>
              <a:rPr lang="cs-CZ" sz="2000" dirty="0"/>
              <a:t>Specifické imunoglobuliny - do dnešní doby účinná terapie a profylaxe mnoha virových onemocnění (vzteklina, hepatitis A i B, kongenitální CMV apod.) 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481737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Nadpis 1"/>
          <p:cNvSpPr>
            <a:spLocks noGrp="1"/>
          </p:cNvSpPr>
          <p:nvPr>
            <p:ph type="title"/>
          </p:nvPr>
        </p:nvSpPr>
        <p:spPr>
          <a:xfrm>
            <a:off x="1208584" y="80628"/>
            <a:ext cx="7401123" cy="643632"/>
          </a:xfrm>
        </p:spPr>
        <p:txBody>
          <a:bodyPr/>
          <a:lstStyle/>
          <a:p>
            <a:r>
              <a:rPr lang="cs-CZ" sz="2800" dirty="0">
                <a:solidFill>
                  <a:schemeClr val="tx1"/>
                </a:solidFill>
              </a:rPr>
              <a:t>Historie použití RP</a:t>
            </a:r>
            <a:endParaRPr lang="cs-CZ" sz="32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200472" y="1052736"/>
            <a:ext cx="9705528" cy="5040560"/>
          </a:xfrm>
        </p:spPr>
        <p:txBody>
          <a:bodyPr/>
          <a:lstStyle/>
          <a:p>
            <a:pPr marL="0" indent="0">
              <a:buNone/>
            </a:pPr>
            <a:r>
              <a:rPr lang="cs-CZ" sz="2000" dirty="0"/>
              <a:t>Přes dlouhou historii a četné použití RP s příznivým terapeutickým efektem ale chyběly robustní důkazy o její bezpečnosti a účinnosti, které by byly získány z klasicky prováděných klinických studií. </a:t>
            </a:r>
          </a:p>
          <a:p>
            <a:endParaRPr lang="cs-CZ" sz="2000" dirty="0"/>
          </a:p>
          <a:p>
            <a:pPr marL="0" indent="0">
              <a:buNone/>
            </a:pPr>
            <a:r>
              <a:rPr lang="en-US" sz="2000" b="1" i="1" dirty="0">
                <a:solidFill>
                  <a:srgbClr val="212121"/>
                </a:solidFill>
                <a:ea typeface="Calibri"/>
              </a:rPr>
              <a:t>Mair-Jenkins J, Saavedra-Campos M, Baillie JK et al</a:t>
            </a:r>
            <a:r>
              <a:rPr lang="en-US" sz="2000" i="1" dirty="0">
                <a:solidFill>
                  <a:srgbClr val="212121"/>
                </a:solidFill>
                <a:ea typeface="Calibri"/>
              </a:rPr>
              <a:t>. The effectiveness of convalescent plasma and hyperimmune</a:t>
            </a:r>
            <a:r>
              <a:rPr lang="cs-CZ" sz="2000" i="1" dirty="0">
                <a:solidFill>
                  <a:srgbClr val="212121"/>
                </a:solidFill>
                <a:ea typeface="Calibri"/>
              </a:rPr>
              <a:t> </a:t>
            </a:r>
            <a:r>
              <a:rPr lang="en-US" sz="2000" i="1" dirty="0">
                <a:solidFill>
                  <a:srgbClr val="212121"/>
                </a:solidFill>
                <a:ea typeface="Calibri"/>
              </a:rPr>
              <a:t>immunoglobulin for the treatment of severe acute respiratory infections of viral etiology: a systematic review and exploratory meta-analysis. J Infect Dis </a:t>
            </a:r>
            <a:r>
              <a:rPr lang="en-US" sz="2000" b="1" i="1" dirty="0">
                <a:solidFill>
                  <a:srgbClr val="212121"/>
                </a:solidFill>
                <a:ea typeface="Calibri"/>
              </a:rPr>
              <a:t>2015</a:t>
            </a:r>
            <a:r>
              <a:rPr lang="en-US" sz="2000" i="1" dirty="0">
                <a:solidFill>
                  <a:srgbClr val="212121"/>
                </a:solidFill>
                <a:ea typeface="Calibri"/>
              </a:rPr>
              <a:t>; 211: 80-90</a:t>
            </a:r>
            <a:endParaRPr lang="cs-CZ" sz="2000" i="1" dirty="0"/>
          </a:p>
          <a:p>
            <a:pPr lvl="1"/>
            <a:r>
              <a:rPr lang="cs-CZ" sz="2000" dirty="0"/>
              <a:t>systematický přezkum a </a:t>
            </a:r>
            <a:r>
              <a:rPr lang="cs-CZ" sz="2000" u="sng" dirty="0"/>
              <a:t>metaanalýza 32 publikací</a:t>
            </a:r>
            <a:r>
              <a:rPr lang="cs-CZ" sz="2000" dirty="0"/>
              <a:t> o použití RP při léčbě akutních respiračních infekcí virové etiologie </a:t>
            </a:r>
          </a:p>
          <a:p>
            <a:pPr lvl="1"/>
            <a:r>
              <a:rPr lang="cs-CZ" sz="2000" dirty="0"/>
              <a:t>potvrdil </a:t>
            </a:r>
            <a:r>
              <a:rPr lang="cs-CZ" sz="2000" u="sng" dirty="0"/>
              <a:t>statisticky významné snížení úmrtnosti (až 75%),</a:t>
            </a:r>
            <a:r>
              <a:rPr lang="cs-CZ" sz="2000" dirty="0"/>
              <a:t> zvláště pokud byla RP podána brzy po nástupu příznaků onemocnění</a:t>
            </a:r>
          </a:p>
          <a:p>
            <a:pPr lvl="1"/>
            <a:r>
              <a:rPr lang="cs-CZ" sz="2000" dirty="0"/>
              <a:t>nicméně </a:t>
            </a:r>
            <a:r>
              <a:rPr lang="cs-CZ" sz="2000" u="sng" dirty="0"/>
              <a:t>hodnocené studie byly obvykle nízké kvality</a:t>
            </a:r>
            <a:r>
              <a:rPr lang="cs-CZ" sz="2000" dirty="0"/>
              <a:t>, postrádaly kontrolní skupiny a způsoby zpracování dat nedávaly záruku, že nedocházelo k jejich určitému zkreslení</a:t>
            </a:r>
          </a:p>
          <a:p>
            <a:endParaRPr lang="cs-CZ" sz="2000" dirty="0"/>
          </a:p>
          <a:p>
            <a:pPr marL="0" indent="0">
              <a:buNone/>
            </a:pPr>
            <a:r>
              <a:rPr lang="cs-CZ" sz="1400" b="1" i="1" dirty="0">
                <a:solidFill>
                  <a:srgbClr val="212121"/>
                </a:solidFill>
                <a:ea typeface="Calibri"/>
              </a:rPr>
              <a:t>      </a:t>
            </a:r>
            <a:endParaRPr lang="cs-CZ" sz="1400" i="1" dirty="0"/>
          </a:p>
        </p:txBody>
      </p:sp>
    </p:spTree>
    <p:extLst>
      <p:ext uri="{BB962C8B-B14F-4D97-AF65-F5344CB8AC3E}">
        <p14:creationId xmlns:p14="http://schemas.microsoft.com/office/powerpoint/2010/main" val="3099728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Nadpis 1"/>
          <p:cNvSpPr>
            <a:spLocks noGrp="1"/>
          </p:cNvSpPr>
          <p:nvPr>
            <p:ph type="title"/>
          </p:nvPr>
        </p:nvSpPr>
        <p:spPr>
          <a:xfrm>
            <a:off x="1208584" y="80628"/>
            <a:ext cx="7401123" cy="643632"/>
          </a:xfrm>
        </p:spPr>
        <p:txBody>
          <a:bodyPr/>
          <a:lstStyle/>
          <a:p>
            <a:r>
              <a:rPr lang="cs-CZ" sz="2800" dirty="0">
                <a:solidFill>
                  <a:schemeClr val="tx1"/>
                </a:solidFill>
              </a:rPr>
              <a:t>RP a léčba COVID-19</a:t>
            </a:r>
            <a:endParaRPr lang="cs-CZ" sz="32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200472" y="1052736"/>
            <a:ext cx="9705528" cy="5040560"/>
          </a:xfrm>
        </p:spPr>
        <p:txBody>
          <a:bodyPr/>
          <a:lstStyle/>
          <a:p>
            <a:r>
              <a:rPr lang="cs-CZ" sz="2000" dirty="0"/>
              <a:t>RP pro léčbu COVID-19 – naděje a léčebným program v mnoha zemích světa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dirty="0"/>
              <a:t>První sporadické zprávy z Číny a Itálie významně podpořila studie z 3/2020 (10 nemocných, z toho 3 na UPV) a poukázala na pravděpodobně velmi dobrou účinnost léčby RP a to i přes to, že byla podána nejčastěji až kolem 16. dne od počátku klinických obtíží</a:t>
            </a:r>
          </a:p>
          <a:p>
            <a:pPr marL="400050" lvl="1" indent="0">
              <a:buNone/>
            </a:pPr>
            <a:r>
              <a:rPr lang="cs-CZ" sz="1600" b="1" i="1" dirty="0" err="1">
                <a:solidFill>
                  <a:schemeClr val="tx1"/>
                </a:solidFill>
              </a:rPr>
              <a:t>Duan</a:t>
            </a:r>
            <a:r>
              <a:rPr lang="cs-CZ" sz="1600" b="1" i="1" dirty="0">
                <a:solidFill>
                  <a:schemeClr val="tx1"/>
                </a:solidFill>
              </a:rPr>
              <a:t> K, </a:t>
            </a:r>
            <a:r>
              <a:rPr lang="cs-CZ" sz="1600" b="1" i="1" dirty="0" err="1">
                <a:solidFill>
                  <a:schemeClr val="tx1"/>
                </a:solidFill>
              </a:rPr>
              <a:t>Liu</a:t>
            </a:r>
            <a:r>
              <a:rPr lang="cs-CZ" sz="1600" b="1" i="1" dirty="0">
                <a:solidFill>
                  <a:schemeClr val="tx1"/>
                </a:solidFill>
              </a:rPr>
              <a:t> B, </a:t>
            </a:r>
            <a:r>
              <a:rPr lang="cs-CZ" sz="1600" b="1" i="1" dirty="0" err="1">
                <a:solidFill>
                  <a:schemeClr val="tx1"/>
                </a:solidFill>
              </a:rPr>
              <a:t>Li</a:t>
            </a:r>
            <a:r>
              <a:rPr lang="cs-CZ" sz="1600" b="1" i="1" dirty="0">
                <a:solidFill>
                  <a:schemeClr val="tx1"/>
                </a:solidFill>
              </a:rPr>
              <a:t> C et al.</a:t>
            </a:r>
            <a:r>
              <a:rPr lang="cs-CZ" sz="1600" i="1" dirty="0">
                <a:solidFill>
                  <a:schemeClr val="tx1"/>
                </a:solidFill>
              </a:rPr>
              <a:t> </a:t>
            </a:r>
            <a:r>
              <a:rPr lang="cs-CZ" sz="1600" i="1" dirty="0" err="1">
                <a:solidFill>
                  <a:schemeClr val="tx1"/>
                </a:solidFill>
              </a:rPr>
              <a:t>Effectiveness</a:t>
            </a:r>
            <a:r>
              <a:rPr lang="cs-CZ" sz="1600" i="1" dirty="0">
                <a:solidFill>
                  <a:schemeClr val="tx1"/>
                </a:solidFill>
              </a:rPr>
              <a:t> </a:t>
            </a:r>
            <a:r>
              <a:rPr lang="cs-CZ" sz="1600" i="1" dirty="0" err="1">
                <a:solidFill>
                  <a:schemeClr val="tx1"/>
                </a:solidFill>
              </a:rPr>
              <a:t>of</a:t>
            </a:r>
            <a:r>
              <a:rPr lang="cs-CZ" sz="1600" i="1" dirty="0">
                <a:solidFill>
                  <a:schemeClr val="tx1"/>
                </a:solidFill>
              </a:rPr>
              <a:t> </a:t>
            </a:r>
            <a:r>
              <a:rPr lang="cs-CZ" sz="1600" i="1" dirty="0" err="1">
                <a:solidFill>
                  <a:schemeClr val="tx1"/>
                </a:solidFill>
              </a:rPr>
              <a:t>convalescent</a:t>
            </a:r>
            <a:r>
              <a:rPr lang="cs-CZ" sz="1600" i="1" dirty="0">
                <a:solidFill>
                  <a:schemeClr val="tx1"/>
                </a:solidFill>
              </a:rPr>
              <a:t> plasma </a:t>
            </a:r>
            <a:r>
              <a:rPr lang="cs-CZ" sz="1600" i="1" dirty="0" err="1">
                <a:solidFill>
                  <a:schemeClr val="tx1"/>
                </a:solidFill>
              </a:rPr>
              <a:t>therapy</a:t>
            </a:r>
            <a:r>
              <a:rPr lang="cs-CZ" sz="1600" i="1" dirty="0">
                <a:solidFill>
                  <a:schemeClr val="tx1"/>
                </a:solidFill>
              </a:rPr>
              <a:t> in severe COVID-19 </a:t>
            </a:r>
            <a:r>
              <a:rPr lang="cs-CZ" sz="1600" i="1" dirty="0" err="1">
                <a:solidFill>
                  <a:schemeClr val="tx1"/>
                </a:solidFill>
              </a:rPr>
              <a:t>patients</a:t>
            </a:r>
            <a:r>
              <a:rPr lang="cs-CZ" sz="1600" i="1" dirty="0">
                <a:solidFill>
                  <a:schemeClr val="tx1"/>
                </a:solidFill>
              </a:rPr>
              <a:t>. </a:t>
            </a:r>
            <a:r>
              <a:rPr lang="cs-CZ" sz="1600" i="1" dirty="0" err="1">
                <a:solidFill>
                  <a:schemeClr val="tx1"/>
                </a:solidFill>
              </a:rPr>
              <a:t>Proc</a:t>
            </a:r>
            <a:r>
              <a:rPr lang="cs-CZ" sz="1600" i="1" dirty="0">
                <a:solidFill>
                  <a:schemeClr val="tx1"/>
                </a:solidFill>
              </a:rPr>
              <a:t> </a:t>
            </a:r>
            <a:r>
              <a:rPr lang="cs-CZ" sz="1600" i="1" dirty="0" err="1">
                <a:solidFill>
                  <a:schemeClr val="tx1"/>
                </a:solidFill>
              </a:rPr>
              <a:t>Natl</a:t>
            </a:r>
            <a:r>
              <a:rPr lang="cs-CZ" sz="1600" i="1" dirty="0">
                <a:solidFill>
                  <a:schemeClr val="tx1"/>
                </a:solidFill>
              </a:rPr>
              <a:t> </a:t>
            </a:r>
            <a:r>
              <a:rPr lang="cs-CZ" sz="1600" i="1" dirty="0" err="1">
                <a:solidFill>
                  <a:schemeClr val="tx1"/>
                </a:solidFill>
              </a:rPr>
              <a:t>Acad</a:t>
            </a:r>
            <a:r>
              <a:rPr lang="cs-CZ" sz="1600" i="1" dirty="0">
                <a:solidFill>
                  <a:schemeClr val="tx1"/>
                </a:solidFill>
              </a:rPr>
              <a:t> </a:t>
            </a:r>
            <a:r>
              <a:rPr lang="cs-CZ" sz="1600" i="1" dirty="0" err="1">
                <a:solidFill>
                  <a:schemeClr val="tx1"/>
                </a:solidFill>
              </a:rPr>
              <a:t>Sci</a:t>
            </a:r>
            <a:r>
              <a:rPr lang="cs-CZ" sz="1600" i="1" dirty="0">
                <a:solidFill>
                  <a:schemeClr val="tx1"/>
                </a:solidFill>
              </a:rPr>
              <a:t> U S A.2020;117: 9490-9496.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dirty="0"/>
              <a:t>RP se velmi brzy stala hitem odborných sdělení i mediální pozornosti, byla zdůrazňována její relativní dostupnost, nízká a obecně známá rizika a v neposlední řadě bylo doporučeno vytvořit depo RP, aby tato byla k dispozici při zhoršení epidemiologické situace a opětovném šíření infekce SARS-CoV-2 </a:t>
            </a:r>
          </a:p>
          <a:p>
            <a:pPr marL="400050" lvl="1" indent="0">
              <a:buNone/>
            </a:pPr>
            <a:r>
              <a:rPr lang="en-US" sz="1600" b="1" i="1" dirty="0" err="1">
                <a:solidFill>
                  <a:schemeClr val="tx1"/>
                </a:solidFill>
              </a:rPr>
              <a:t>Roback</a:t>
            </a:r>
            <a:r>
              <a:rPr lang="en-US" sz="1600" b="1" i="1" dirty="0">
                <a:solidFill>
                  <a:schemeClr val="tx1"/>
                </a:solidFill>
              </a:rPr>
              <a:t> JD, </a:t>
            </a:r>
            <a:r>
              <a:rPr lang="en-US" sz="1600" b="1" i="1" dirty="0" err="1">
                <a:solidFill>
                  <a:schemeClr val="tx1"/>
                </a:solidFill>
              </a:rPr>
              <a:t>Guarner</a:t>
            </a:r>
            <a:r>
              <a:rPr lang="en-US" sz="1600" b="1" i="1" dirty="0">
                <a:solidFill>
                  <a:schemeClr val="tx1"/>
                </a:solidFill>
              </a:rPr>
              <a:t> J. </a:t>
            </a:r>
            <a:r>
              <a:rPr lang="en-US" sz="1600" i="1" dirty="0">
                <a:solidFill>
                  <a:schemeClr val="tx1"/>
                </a:solidFill>
              </a:rPr>
              <a:t>Convalescent Plasma to Treat COVID-19: Possibilities and Challenges [published online ahead of print, 2020 Mar 27]. JAMA 2020; 10.1001/jama.2020.4940. </a:t>
            </a:r>
            <a:endParaRPr lang="cs-CZ" sz="16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08511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FzNxipnPuyn4xkU7RxZ5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FzNxipnPuyn4xkU7RxZ5w"/>
</p:tagLst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00006E"/>
            </a:solidFill>
            <a:effectLst/>
            <a:latin typeface="Arial Bla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00006E"/>
            </a:solidFill>
            <a:effectLst/>
            <a:latin typeface="Arial Black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Database 1">
      <a:dk1>
        <a:srgbClr val="999999"/>
      </a:dk1>
      <a:lt1>
        <a:srgbClr val="FFFFFF"/>
      </a:lt1>
      <a:dk2>
        <a:srgbClr val="494949"/>
      </a:dk2>
      <a:lt2>
        <a:srgbClr val="FFFFFF"/>
      </a:lt2>
      <a:accent1>
        <a:srgbClr val="F37B49"/>
      </a:accent1>
      <a:accent2>
        <a:srgbClr val="2B5683"/>
      </a:accent2>
      <a:accent3>
        <a:srgbClr val="456990"/>
      </a:accent3>
      <a:accent4>
        <a:srgbClr val="474CC1"/>
      </a:accent4>
      <a:accent5>
        <a:srgbClr val="114A5F"/>
      </a:accent5>
      <a:accent6>
        <a:srgbClr val="F37B49"/>
      </a:accent6>
      <a:hlink>
        <a:srgbClr val="F9F98F"/>
      </a:hlink>
      <a:folHlink>
        <a:srgbClr val="FFC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17469</TotalTime>
  <Words>3995</Words>
  <Application>Microsoft Office PowerPoint</Application>
  <PresentationFormat>A4 (210 × 297 mm)</PresentationFormat>
  <Paragraphs>349</Paragraphs>
  <Slides>38</Slides>
  <Notes>4</Notes>
  <HiddenSlides>0</HiddenSlides>
  <MMClips>0</MMClips>
  <ScaleCrop>false</ScaleCrop>
  <HeadingPairs>
    <vt:vector size="8" baseType="variant">
      <vt:variant>
        <vt:lpstr>Použitá písma</vt:lpstr>
      </vt:variant>
      <vt:variant>
        <vt:i4>14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55" baseType="lpstr">
      <vt:lpstr>Arial</vt:lpstr>
      <vt:lpstr>Arial Black</vt:lpstr>
      <vt:lpstr>Calibri</vt:lpstr>
      <vt:lpstr>Calibri Light</vt:lpstr>
      <vt:lpstr>Imago</vt:lpstr>
      <vt:lpstr>Lato Heavy</vt:lpstr>
      <vt:lpstr>Lato Light</vt:lpstr>
      <vt:lpstr>Minion</vt:lpstr>
      <vt:lpstr>Montserrat</vt:lpstr>
      <vt:lpstr>Poppins</vt:lpstr>
      <vt:lpstr>Roboto Medium</vt:lpstr>
      <vt:lpstr>Times New Roman</vt:lpstr>
      <vt:lpstr>TimesNewRomanPSMT</vt:lpstr>
      <vt:lpstr>Verdana</vt:lpstr>
      <vt:lpstr>Default Design</vt:lpstr>
      <vt:lpstr>Office Theme</vt:lpstr>
      <vt:lpstr>think-cell Slide</vt:lpstr>
      <vt:lpstr>Prezentace aplikace PowerPoint</vt:lpstr>
      <vt:lpstr>Úvod</vt:lpstr>
      <vt:lpstr>    Imunitní léčba rekonvalescentní plazmou </vt:lpstr>
      <vt:lpstr>Mechanismy účinku virus neutralizačních protilátek</vt:lpstr>
      <vt:lpstr>Mechanismy účinku virus neutralizačních protilátek</vt:lpstr>
      <vt:lpstr>Prezentace aplikace PowerPoint</vt:lpstr>
      <vt:lpstr>Historie použití RP</vt:lpstr>
      <vt:lpstr>Historie použití RP</vt:lpstr>
      <vt:lpstr>RP a léčba COVID-19</vt:lpstr>
      <vt:lpstr>RP a léčba COVID-19</vt:lpstr>
      <vt:lpstr>RP a léčba COVID-19</vt:lpstr>
      <vt:lpstr>Prezentace aplikace PowerPoint</vt:lpstr>
      <vt:lpstr>EBM ale nebyla dostatečně silná…</vt:lpstr>
      <vt:lpstr>EBM ale nebyla dostatečně silná…</vt:lpstr>
      <vt:lpstr>EBM ale nebyla dostatečně silná…</vt:lpstr>
      <vt:lpstr>Výroba a použití RP v ČR</vt:lpstr>
      <vt:lpstr>Výroba a použití RP v ČR</vt:lpstr>
      <vt:lpstr>OOP SÚKL 05-2020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Výroba a použití RP v ČR</vt:lpstr>
      <vt:lpstr>Prezentace aplikace PowerPoint</vt:lpstr>
      <vt:lpstr>Výroba a použití RP v ČR</vt:lpstr>
      <vt:lpstr>Výroba a použití RP v ČR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ÚVN Praha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*</dc:creator>
  <dc:description>vzorová PPT prezentace (světlý podklad)</dc:description>
  <cp:lastModifiedBy>plk.gšt. MUDr. Miloš Bohoněk, Ph.D.</cp:lastModifiedBy>
  <cp:revision>1003</cp:revision>
  <cp:lastPrinted>2021-10-05T06:44:17Z</cp:lastPrinted>
  <dcterms:created xsi:type="dcterms:W3CDTF">2003-10-30T13:49:32Z</dcterms:created>
  <dcterms:modified xsi:type="dcterms:W3CDTF">2022-11-07T15:27:44Z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Zdroj">
    <vt:lpwstr>ÚVN Praha</vt:lpwstr>
  </property>
</Properties>
</file>