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1" r:id="rId5"/>
    <p:sldId id="333" r:id="rId6"/>
    <p:sldId id="339" r:id="rId7"/>
    <p:sldId id="343" r:id="rId8"/>
    <p:sldId id="332" r:id="rId9"/>
    <p:sldId id="342" r:id="rId10"/>
    <p:sldId id="334" r:id="rId11"/>
    <p:sldId id="340" r:id="rId12"/>
    <p:sldId id="338" r:id="rId1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carová Petra" initials="P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9" autoAdjust="0"/>
    <p:restoredTop sz="83913" autoAdjust="0"/>
  </p:normalViewPr>
  <p:slideViewPr>
    <p:cSldViewPr>
      <p:cViewPr varScale="1">
        <p:scale>
          <a:sx n="97" d="100"/>
          <a:sy n="97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14C3A-AA25-42C3-BDBD-9E48E2187B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824F42-9EF8-4678-A9DA-96CA41EB0458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Oblast vzdělávání</a:t>
          </a:r>
        </a:p>
        <a:p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(odborné, kariérové)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6E5E0-AA0F-4DDE-81C1-58E8CFB0989F}" type="parTrans" cxnId="{0ED100F8-FA3E-4F65-9121-7695A5B3E2F0}">
      <dgm:prSet/>
      <dgm:spPr/>
      <dgm:t>
        <a:bodyPr/>
        <a:lstStyle/>
        <a:p>
          <a:endParaRPr lang="cs-CZ"/>
        </a:p>
      </dgm:t>
    </dgm:pt>
    <dgm:pt modelId="{7C13BC2F-7DBD-4B87-98F3-9C1FF0C3D678}" type="sibTrans" cxnId="{0ED100F8-FA3E-4F65-9121-7695A5B3E2F0}">
      <dgm:prSet/>
      <dgm:spPr/>
      <dgm:t>
        <a:bodyPr/>
        <a:lstStyle/>
        <a:p>
          <a:endParaRPr lang="cs-CZ"/>
        </a:p>
      </dgm:t>
    </dgm:pt>
    <dgm:pt modelId="{18E458BE-8FD4-4DD1-86E9-3ACA86DB8FFB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Organizační struktura</a:t>
          </a:r>
        </a:p>
        <a:p>
          <a:r>
            <a:rPr lang="cs-CZ" sz="1400" b="1" dirty="0" smtClean="0">
              <a:latin typeface="Arial" panose="020B0604020202020204" pitchFamily="34" charset="0"/>
              <a:cs typeface="Arial" panose="020B0604020202020204" pitchFamily="34" charset="0"/>
            </a:rPr>
            <a:t>- mírové prvky</a:t>
          </a:r>
          <a:endParaRPr lang="cs-CZ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7CE30-EE40-4DB0-AF7C-C541E0F92441}" type="parTrans" cxnId="{B28EFC75-D2F4-4A2F-B32D-258727E03206}">
      <dgm:prSet/>
      <dgm:spPr/>
      <dgm:t>
        <a:bodyPr/>
        <a:lstStyle/>
        <a:p>
          <a:endParaRPr lang="cs-CZ"/>
        </a:p>
      </dgm:t>
    </dgm:pt>
    <dgm:pt modelId="{433F2BF0-F8B8-49B7-8ABF-9F8F5034E2C7}" type="sibTrans" cxnId="{B28EFC75-D2F4-4A2F-B32D-258727E03206}">
      <dgm:prSet/>
      <dgm:spPr/>
      <dgm:t>
        <a:bodyPr/>
        <a:lstStyle/>
        <a:p>
          <a:endParaRPr lang="cs-CZ"/>
        </a:p>
      </dgm:t>
    </dgm:pt>
    <dgm:pt modelId="{C5568415-C5F7-49FA-B894-8605B3DF0225}">
      <dgm:prSet phldrT="[Text]" custT="1"/>
      <dgm:spPr/>
      <dgm:t>
        <a:bodyPr/>
        <a:lstStyle/>
        <a:p>
          <a:r>
            <a:rPr lang="cs-CZ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Nasaditelné prvky - výstavba</a:t>
          </a:r>
          <a:endParaRPr lang="cs-CZ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A8334-2AD4-4700-80AC-32732DA40702}" type="parTrans" cxnId="{798CF46D-FC36-4A01-B4CE-A96565CF14DC}">
      <dgm:prSet/>
      <dgm:spPr/>
      <dgm:t>
        <a:bodyPr/>
        <a:lstStyle/>
        <a:p>
          <a:endParaRPr lang="cs-CZ"/>
        </a:p>
      </dgm:t>
    </dgm:pt>
    <dgm:pt modelId="{73A65173-9546-47CF-B554-9111246E5366}" type="sibTrans" cxnId="{798CF46D-FC36-4A01-B4CE-A96565CF14DC}">
      <dgm:prSet/>
      <dgm:spPr/>
      <dgm:t>
        <a:bodyPr/>
        <a:lstStyle/>
        <a:p>
          <a:endParaRPr lang="cs-CZ"/>
        </a:p>
      </dgm:t>
    </dgm:pt>
    <dgm:pt modelId="{DBE64EDD-BFCD-4B10-AD58-686DB35254FD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Zdrojový rámec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EF8E2-2546-4D69-9B4D-46C09BCDFA75}" type="parTrans" cxnId="{EAD88737-40C8-42C8-AC4B-70B894560DF0}">
      <dgm:prSet/>
      <dgm:spPr/>
      <dgm:t>
        <a:bodyPr/>
        <a:lstStyle/>
        <a:p>
          <a:endParaRPr lang="cs-CZ"/>
        </a:p>
      </dgm:t>
    </dgm:pt>
    <dgm:pt modelId="{623806C4-14FB-44B4-908F-3BF86127A683}" type="sibTrans" cxnId="{EAD88737-40C8-42C8-AC4B-70B894560DF0}">
      <dgm:prSet/>
      <dgm:spPr/>
      <dgm:t>
        <a:bodyPr/>
        <a:lstStyle/>
        <a:p>
          <a:endParaRPr lang="cs-CZ"/>
        </a:p>
      </dgm:t>
    </dgm:pt>
    <dgm:pt modelId="{3AA28689-7997-4EDD-A1D0-7F41D28C8F7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Řídící složky</a:t>
          </a:r>
          <a:endParaRPr lang="cs-CZ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11EED-96B2-49E8-A43B-FA916FA247F3}" type="parTrans" cxnId="{FC26501A-5028-4D51-B1B0-F03CAE98373B}">
      <dgm:prSet/>
      <dgm:spPr/>
      <dgm:t>
        <a:bodyPr/>
        <a:lstStyle/>
        <a:p>
          <a:endParaRPr lang="cs-CZ"/>
        </a:p>
      </dgm:t>
    </dgm:pt>
    <dgm:pt modelId="{6F6E9F8A-082C-4C80-B588-2AC3A39BB70A}" type="sibTrans" cxnId="{FC26501A-5028-4D51-B1B0-F03CAE98373B}">
      <dgm:prSet/>
      <dgm:spPr/>
      <dgm:t>
        <a:bodyPr/>
        <a:lstStyle/>
        <a:p>
          <a:endParaRPr lang="cs-CZ"/>
        </a:p>
      </dgm:t>
    </dgm:pt>
    <dgm:pt modelId="{E1C341B4-8419-4AAD-A565-649035120E94}" type="pres">
      <dgm:prSet presAssocID="{21814C3A-AA25-42C3-BDBD-9E48E2187B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050D3A8-C966-4435-A109-507661D06EF6}" type="pres">
      <dgm:prSet presAssocID="{5C824F42-9EF8-4678-A9DA-96CA41EB04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52EFE0-D1A0-4917-8D53-14BF0F8E74BB}" type="pres">
      <dgm:prSet presAssocID="{7C13BC2F-7DBD-4B87-98F3-9C1FF0C3D678}" presName="sibTrans" presStyleLbl="sibTrans2D1" presStyleIdx="0" presStyleCnt="5"/>
      <dgm:spPr/>
      <dgm:t>
        <a:bodyPr/>
        <a:lstStyle/>
        <a:p>
          <a:endParaRPr lang="cs-CZ"/>
        </a:p>
      </dgm:t>
    </dgm:pt>
    <dgm:pt modelId="{EB1BB814-EFDE-4637-BC30-F47949474D0A}" type="pres">
      <dgm:prSet presAssocID="{7C13BC2F-7DBD-4B87-98F3-9C1FF0C3D678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43444E01-B437-41F4-B81C-5E89B8A83EB2}" type="pres">
      <dgm:prSet presAssocID="{18E458BE-8FD4-4DD1-86E9-3ACA86DB8FFB}" presName="node" presStyleLbl="node1" presStyleIdx="1" presStyleCnt="5" custRadScaleRad="104130" custRadScaleInc="50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485354-1CCB-45D6-ADA1-2D99FC4ADEC7}" type="pres">
      <dgm:prSet presAssocID="{433F2BF0-F8B8-49B7-8ABF-9F8F5034E2C7}" presName="sibTrans" presStyleLbl="sibTrans2D1" presStyleIdx="1" presStyleCnt="5"/>
      <dgm:spPr/>
      <dgm:t>
        <a:bodyPr/>
        <a:lstStyle/>
        <a:p>
          <a:endParaRPr lang="cs-CZ"/>
        </a:p>
      </dgm:t>
    </dgm:pt>
    <dgm:pt modelId="{A83DE04C-4198-40D3-9841-06D636A004B1}" type="pres">
      <dgm:prSet presAssocID="{433F2BF0-F8B8-49B7-8ABF-9F8F5034E2C7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B17369D-D8F2-4BAA-86E7-B713DDFDFCE3}" type="pres">
      <dgm:prSet presAssocID="{C5568415-C5F7-49FA-B894-8605B3DF02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549115-FFCE-4300-B7DA-5C945EA4F70E}" type="pres">
      <dgm:prSet presAssocID="{73A65173-9546-47CF-B554-9111246E5366}" presName="sibTrans" presStyleLbl="sibTrans2D1" presStyleIdx="2" presStyleCnt="5"/>
      <dgm:spPr/>
      <dgm:t>
        <a:bodyPr/>
        <a:lstStyle/>
        <a:p>
          <a:endParaRPr lang="cs-CZ"/>
        </a:p>
      </dgm:t>
    </dgm:pt>
    <dgm:pt modelId="{43F717E9-AE39-4E87-8580-CCE4A1413135}" type="pres">
      <dgm:prSet presAssocID="{73A65173-9546-47CF-B554-9111246E5366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30CB0676-95B1-4659-9496-06518B6720B2}" type="pres">
      <dgm:prSet presAssocID="{DBE64EDD-BFCD-4B10-AD58-686DB35254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E78128-942B-43B4-81A6-E1E4CA71F20F}" type="pres">
      <dgm:prSet presAssocID="{623806C4-14FB-44B4-908F-3BF86127A683}" presName="sibTrans" presStyleLbl="sibTrans2D1" presStyleIdx="3" presStyleCnt="5"/>
      <dgm:spPr/>
      <dgm:t>
        <a:bodyPr/>
        <a:lstStyle/>
        <a:p>
          <a:endParaRPr lang="cs-CZ"/>
        </a:p>
      </dgm:t>
    </dgm:pt>
    <dgm:pt modelId="{C6407384-54FC-494A-A484-22D0AC30C36E}" type="pres">
      <dgm:prSet presAssocID="{623806C4-14FB-44B4-908F-3BF86127A683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35F6503E-AD29-45E8-A3DB-593614B9F85B}" type="pres">
      <dgm:prSet presAssocID="{3AA28689-7997-4EDD-A1D0-7F41D28C8F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109F52-DB1E-47DC-B7C0-D7B0F51A7284}" type="pres">
      <dgm:prSet presAssocID="{6F6E9F8A-082C-4C80-B588-2AC3A39BB70A}" presName="sibTrans" presStyleLbl="sibTrans2D1" presStyleIdx="4" presStyleCnt="5"/>
      <dgm:spPr/>
      <dgm:t>
        <a:bodyPr/>
        <a:lstStyle/>
        <a:p>
          <a:endParaRPr lang="cs-CZ"/>
        </a:p>
      </dgm:t>
    </dgm:pt>
    <dgm:pt modelId="{9D26D4D6-9891-44D8-AAAB-09E1C3DBCF35}" type="pres">
      <dgm:prSet presAssocID="{6F6E9F8A-082C-4C80-B588-2AC3A39BB70A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8C5AB5FB-F3D4-4CE1-8AF5-B4207DDC6D77}" type="presOf" srcId="{3AA28689-7997-4EDD-A1D0-7F41D28C8F7C}" destId="{35F6503E-AD29-45E8-A3DB-593614B9F85B}" srcOrd="0" destOrd="0" presId="urn:microsoft.com/office/officeart/2005/8/layout/cycle2"/>
    <dgm:cxn modelId="{DF8B90E5-54E6-4B89-AE27-5970EB966F24}" type="presOf" srcId="{623806C4-14FB-44B4-908F-3BF86127A683}" destId="{D2E78128-942B-43B4-81A6-E1E4CA71F20F}" srcOrd="0" destOrd="0" presId="urn:microsoft.com/office/officeart/2005/8/layout/cycle2"/>
    <dgm:cxn modelId="{94C8E084-09F1-4C6D-BBFA-038BFF0633E8}" type="presOf" srcId="{73A65173-9546-47CF-B554-9111246E5366}" destId="{43F717E9-AE39-4E87-8580-CCE4A1413135}" srcOrd="1" destOrd="0" presId="urn:microsoft.com/office/officeart/2005/8/layout/cycle2"/>
    <dgm:cxn modelId="{815FCF64-1933-46A1-91D1-C5E1670C9DA1}" type="presOf" srcId="{DBE64EDD-BFCD-4B10-AD58-686DB35254FD}" destId="{30CB0676-95B1-4659-9496-06518B6720B2}" srcOrd="0" destOrd="0" presId="urn:microsoft.com/office/officeart/2005/8/layout/cycle2"/>
    <dgm:cxn modelId="{3CE32805-5FAD-4B2E-8655-45DC77F13D93}" type="presOf" srcId="{7C13BC2F-7DBD-4B87-98F3-9C1FF0C3D678}" destId="{EB1BB814-EFDE-4637-BC30-F47949474D0A}" srcOrd="1" destOrd="0" presId="urn:microsoft.com/office/officeart/2005/8/layout/cycle2"/>
    <dgm:cxn modelId="{798CF46D-FC36-4A01-B4CE-A96565CF14DC}" srcId="{21814C3A-AA25-42C3-BDBD-9E48E2187B2E}" destId="{C5568415-C5F7-49FA-B894-8605B3DF0225}" srcOrd="2" destOrd="0" parTransId="{511A8334-2AD4-4700-80AC-32732DA40702}" sibTransId="{73A65173-9546-47CF-B554-9111246E5366}"/>
    <dgm:cxn modelId="{AFFBE833-FBD3-4CC6-8926-494700A0A267}" type="presOf" srcId="{433F2BF0-F8B8-49B7-8ABF-9F8F5034E2C7}" destId="{A83DE04C-4198-40D3-9841-06D636A004B1}" srcOrd="1" destOrd="0" presId="urn:microsoft.com/office/officeart/2005/8/layout/cycle2"/>
    <dgm:cxn modelId="{B28EFC75-D2F4-4A2F-B32D-258727E03206}" srcId="{21814C3A-AA25-42C3-BDBD-9E48E2187B2E}" destId="{18E458BE-8FD4-4DD1-86E9-3ACA86DB8FFB}" srcOrd="1" destOrd="0" parTransId="{1DE7CE30-EE40-4DB0-AF7C-C541E0F92441}" sibTransId="{433F2BF0-F8B8-49B7-8ABF-9F8F5034E2C7}"/>
    <dgm:cxn modelId="{70E93BBC-4DAC-4820-A6AC-9B9DE3014B85}" type="presOf" srcId="{18E458BE-8FD4-4DD1-86E9-3ACA86DB8FFB}" destId="{43444E01-B437-41F4-B81C-5E89B8A83EB2}" srcOrd="0" destOrd="0" presId="urn:microsoft.com/office/officeart/2005/8/layout/cycle2"/>
    <dgm:cxn modelId="{F48C10F6-E7DD-47E3-A9A2-E95D4B2FACCF}" type="presOf" srcId="{433F2BF0-F8B8-49B7-8ABF-9F8F5034E2C7}" destId="{63485354-1CCB-45D6-ADA1-2D99FC4ADEC7}" srcOrd="0" destOrd="0" presId="urn:microsoft.com/office/officeart/2005/8/layout/cycle2"/>
    <dgm:cxn modelId="{BA3CEBDA-4351-4144-8DBB-91F50EF6D252}" type="presOf" srcId="{623806C4-14FB-44B4-908F-3BF86127A683}" destId="{C6407384-54FC-494A-A484-22D0AC30C36E}" srcOrd="1" destOrd="0" presId="urn:microsoft.com/office/officeart/2005/8/layout/cycle2"/>
    <dgm:cxn modelId="{592F97FC-C3A0-4824-82DC-36DF7D7B2E7F}" type="presOf" srcId="{73A65173-9546-47CF-B554-9111246E5366}" destId="{D2549115-FFCE-4300-B7DA-5C945EA4F70E}" srcOrd="0" destOrd="0" presId="urn:microsoft.com/office/officeart/2005/8/layout/cycle2"/>
    <dgm:cxn modelId="{34D6C92A-212C-46F9-9D41-61E76FCD14A6}" type="presOf" srcId="{5C824F42-9EF8-4678-A9DA-96CA41EB0458}" destId="{A050D3A8-C966-4435-A109-507661D06EF6}" srcOrd="0" destOrd="0" presId="urn:microsoft.com/office/officeart/2005/8/layout/cycle2"/>
    <dgm:cxn modelId="{FC26501A-5028-4D51-B1B0-F03CAE98373B}" srcId="{21814C3A-AA25-42C3-BDBD-9E48E2187B2E}" destId="{3AA28689-7997-4EDD-A1D0-7F41D28C8F7C}" srcOrd="4" destOrd="0" parTransId="{C8111EED-96B2-49E8-A43B-FA916FA247F3}" sibTransId="{6F6E9F8A-082C-4C80-B588-2AC3A39BB70A}"/>
    <dgm:cxn modelId="{0BA5720F-34B6-4846-B656-32E3E37749E0}" type="presOf" srcId="{C5568415-C5F7-49FA-B894-8605B3DF0225}" destId="{DB17369D-D8F2-4BAA-86E7-B713DDFDFCE3}" srcOrd="0" destOrd="0" presId="urn:microsoft.com/office/officeart/2005/8/layout/cycle2"/>
    <dgm:cxn modelId="{EF02395F-C834-49BF-81DB-457676DE4678}" type="presOf" srcId="{6F6E9F8A-082C-4C80-B588-2AC3A39BB70A}" destId="{9D26D4D6-9891-44D8-AAAB-09E1C3DBCF35}" srcOrd="1" destOrd="0" presId="urn:microsoft.com/office/officeart/2005/8/layout/cycle2"/>
    <dgm:cxn modelId="{0ED100F8-FA3E-4F65-9121-7695A5B3E2F0}" srcId="{21814C3A-AA25-42C3-BDBD-9E48E2187B2E}" destId="{5C824F42-9EF8-4678-A9DA-96CA41EB0458}" srcOrd="0" destOrd="0" parTransId="{0EF6E5E0-AA0F-4DDE-81C1-58E8CFB0989F}" sibTransId="{7C13BC2F-7DBD-4B87-98F3-9C1FF0C3D678}"/>
    <dgm:cxn modelId="{EAD88737-40C8-42C8-AC4B-70B894560DF0}" srcId="{21814C3A-AA25-42C3-BDBD-9E48E2187B2E}" destId="{DBE64EDD-BFCD-4B10-AD58-686DB35254FD}" srcOrd="3" destOrd="0" parTransId="{2E2EF8E2-2546-4D69-9B4D-46C09BCDFA75}" sibTransId="{623806C4-14FB-44B4-908F-3BF86127A683}"/>
    <dgm:cxn modelId="{287B5884-D2A8-4AE0-B813-19D5D1EEE4BC}" type="presOf" srcId="{6F6E9F8A-082C-4C80-B588-2AC3A39BB70A}" destId="{AD109F52-DB1E-47DC-B7C0-D7B0F51A7284}" srcOrd="0" destOrd="0" presId="urn:microsoft.com/office/officeart/2005/8/layout/cycle2"/>
    <dgm:cxn modelId="{D6EE4A20-2639-49B4-97D6-B14EC3142923}" type="presOf" srcId="{21814C3A-AA25-42C3-BDBD-9E48E2187B2E}" destId="{E1C341B4-8419-4AAD-A565-649035120E94}" srcOrd="0" destOrd="0" presId="urn:microsoft.com/office/officeart/2005/8/layout/cycle2"/>
    <dgm:cxn modelId="{8F3683ED-2A5B-41FE-AD58-99F5BDAAE546}" type="presOf" srcId="{7C13BC2F-7DBD-4B87-98F3-9C1FF0C3D678}" destId="{EC52EFE0-D1A0-4917-8D53-14BF0F8E74BB}" srcOrd="0" destOrd="0" presId="urn:microsoft.com/office/officeart/2005/8/layout/cycle2"/>
    <dgm:cxn modelId="{F525201C-4DCE-4713-998E-2D93D25483F9}" type="presParOf" srcId="{E1C341B4-8419-4AAD-A565-649035120E94}" destId="{A050D3A8-C966-4435-A109-507661D06EF6}" srcOrd="0" destOrd="0" presId="urn:microsoft.com/office/officeart/2005/8/layout/cycle2"/>
    <dgm:cxn modelId="{614BDFA1-975F-4C29-AD45-102E62937F66}" type="presParOf" srcId="{E1C341B4-8419-4AAD-A565-649035120E94}" destId="{EC52EFE0-D1A0-4917-8D53-14BF0F8E74BB}" srcOrd="1" destOrd="0" presId="urn:microsoft.com/office/officeart/2005/8/layout/cycle2"/>
    <dgm:cxn modelId="{EE95EB1D-4835-4498-ADF5-640A80085763}" type="presParOf" srcId="{EC52EFE0-D1A0-4917-8D53-14BF0F8E74BB}" destId="{EB1BB814-EFDE-4637-BC30-F47949474D0A}" srcOrd="0" destOrd="0" presId="urn:microsoft.com/office/officeart/2005/8/layout/cycle2"/>
    <dgm:cxn modelId="{A7A04488-DF0B-48B7-B5B7-8047053240DE}" type="presParOf" srcId="{E1C341B4-8419-4AAD-A565-649035120E94}" destId="{43444E01-B437-41F4-B81C-5E89B8A83EB2}" srcOrd="2" destOrd="0" presId="urn:microsoft.com/office/officeart/2005/8/layout/cycle2"/>
    <dgm:cxn modelId="{A84986AF-87B3-4DC9-896A-F47DEDA4DC89}" type="presParOf" srcId="{E1C341B4-8419-4AAD-A565-649035120E94}" destId="{63485354-1CCB-45D6-ADA1-2D99FC4ADEC7}" srcOrd="3" destOrd="0" presId="urn:microsoft.com/office/officeart/2005/8/layout/cycle2"/>
    <dgm:cxn modelId="{00AFA427-83EC-48B9-A7BC-0A0D91D22B06}" type="presParOf" srcId="{63485354-1CCB-45D6-ADA1-2D99FC4ADEC7}" destId="{A83DE04C-4198-40D3-9841-06D636A004B1}" srcOrd="0" destOrd="0" presId="urn:microsoft.com/office/officeart/2005/8/layout/cycle2"/>
    <dgm:cxn modelId="{3E5D6D32-96EC-47A3-8830-A600941FF9D9}" type="presParOf" srcId="{E1C341B4-8419-4AAD-A565-649035120E94}" destId="{DB17369D-D8F2-4BAA-86E7-B713DDFDFCE3}" srcOrd="4" destOrd="0" presId="urn:microsoft.com/office/officeart/2005/8/layout/cycle2"/>
    <dgm:cxn modelId="{3E3500E2-022C-4054-94CC-4A2885F389F3}" type="presParOf" srcId="{E1C341B4-8419-4AAD-A565-649035120E94}" destId="{D2549115-FFCE-4300-B7DA-5C945EA4F70E}" srcOrd="5" destOrd="0" presId="urn:microsoft.com/office/officeart/2005/8/layout/cycle2"/>
    <dgm:cxn modelId="{2DA6D983-52AD-4765-8D30-392E79391707}" type="presParOf" srcId="{D2549115-FFCE-4300-B7DA-5C945EA4F70E}" destId="{43F717E9-AE39-4E87-8580-CCE4A1413135}" srcOrd="0" destOrd="0" presId="urn:microsoft.com/office/officeart/2005/8/layout/cycle2"/>
    <dgm:cxn modelId="{1B76F4D6-DDDE-4D53-89C5-A89D00CA0D62}" type="presParOf" srcId="{E1C341B4-8419-4AAD-A565-649035120E94}" destId="{30CB0676-95B1-4659-9496-06518B6720B2}" srcOrd="6" destOrd="0" presId="urn:microsoft.com/office/officeart/2005/8/layout/cycle2"/>
    <dgm:cxn modelId="{B382A705-9E28-4969-9966-26D2B4F3E007}" type="presParOf" srcId="{E1C341B4-8419-4AAD-A565-649035120E94}" destId="{D2E78128-942B-43B4-81A6-E1E4CA71F20F}" srcOrd="7" destOrd="0" presId="urn:microsoft.com/office/officeart/2005/8/layout/cycle2"/>
    <dgm:cxn modelId="{2BCF31E4-D213-410C-B1C6-7963BC80B335}" type="presParOf" srcId="{D2E78128-942B-43B4-81A6-E1E4CA71F20F}" destId="{C6407384-54FC-494A-A484-22D0AC30C36E}" srcOrd="0" destOrd="0" presId="urn:microsoft.com/office/officeart/2005/8/layout/cycle2"/>
    <dgm:cxn modelId="{2439ECCF-9FD7-4BCB-8ABC-0BAFF94FD026}" type="presParOf" srcId="{E1C341B4-8419-4AAD-A565-649035120E94}" destId="{35F6503E-AD29-45E8-A3DB-593614B9F85B}" srcOrd="8" destOrd="0" presId="urn:microsoft.com/office/officeart/2005/8/layout/cycle2"/>
    <dgm:cxn modelId="{33716641-A4AC-43C0-BEDA-AB182BA60F1F}" type="presParOf" srcId="{E1C341B4-8419-4AAD-A565-649035120E94}" destId="{AD109F52-DB1E-47DC-B7C0-D7B0F51A7284}" srcOrd="9" destOrd="0" presId="urn:microsoft.com/office/officeart/2005/8/layout/cycle2"/>
    <dgm:cxn modelId="{00443D92-9E05-4D37-9D99-7D6BF7C6C301}" type="presParOf" srcId="{AD109F52-DB1E-47DC-B7C0-D7B0F51A7284}" destId="{9D26D4D6-9891-44D8-AAAB-09E1C3DBCF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0D3A8-C966-4435-A109-507661D06EF6}">
      <dsp:nvSpPr>
        <dsp:cNvPr id="0" name=""/>
        <dsp:cNvSpPr/>
      </dsp:nvSpPr>
      <dsp:spPr>
        <a:xfrm>
          <a:off x="3596501" y="335"/>
          <a:ext cx="1665247" cy="166524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Oblast vzdělávání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(odborné, kariérové)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0371" y="244205"/>
        <a:ext cx="1177507" cy="1177507"/>
      </dsp:txXfrm>
    </dsp:sp>
    <dsp:sp modelId="{EC52EFE0-D1A0-4917-8D53-14BF0F8E74BB}">
      <dsp:nvSpPr>
        <dsp:cNvPr id="0" name=""/>
        <dsp:cNvSpPr/>
      </dsp:nvSpPr>
      <dsp:spPr>
        <a:xfrm rot="2122207">
          <a:off x="5231424" y="1299322"/>
          <a:ext cx="501039" cy="56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245296" y="1368222"/>
        <a:ext cx="350727" cy="337212"/>
      </dsp:txXfrm>
    </dsp:sp>
    <dsp:sp modelId="{43444E01-B437-41F4-B81C-5E89B8A83EB2}">
      <dsp:nvSpPr>
        <dsp:cNvPr id="0" name=""/>
        <dsp:cNvSpPr/>
      </dsp:nvSpPr>
      <dsp:spPr>
        <a:xfrm>
          <a:off x="5725266" y="1511499"/>
          <a:ext cx="1665247" cy="166524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Organizační struktura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mírové prvky</a:t>
          </a:r>
          <a:endParaRPr lang="cs-CZ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9136" y="1755369"/>
        <a:ext cx="1177507" cy="1177507"/>
      </dsp:txXfrm>
    </dsp:sp>
    <dsp:sp modelId="{63485354-1CCB-45D6-ADA1-2D99FC4ADEC7}">
      <dsp:nvSpPr>
        <dsp:cNvPr id="0" name=""/>
        <dsp:cNvSpPr/>
      </dsp:nvSpPr>
      <dsp:spPr>
        <a:xfrm rot="6633762">
          <a:off x="5902615" y="3221147"/>
          <a:ext cx="441716" cy="56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5992144" y="3271515"/>
        <a:ext cx="309201" cy="337212"/>
      </dsp:txXfrm>
    </dsp:sp>
    <dsp:sp modelId="{DB17369D-D8F2-4BAA-86E7-B713DDFDFCE3}">
      <dsp:nvSpPr>
        <dsp:cNvPr id="0" name=""/>
        <dsp:cNvSpPr/>
      </dsp:nvSpPr>
      <dsp:spPr>
        <a:xfrm>
          <a:off x="4847651" y="3850979"/>
          <a:ext cx="1665247" cy="1665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Nasaditelné prvky - výstavba</a:t>
          </a:r>
          <a:endParaRPr lang="cs-CZ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521" y="4094849"/>
        <a:ext cx="1177507" cy="1177507"/>
      </dsp:txXfrm>
    </dsp:sp>
    <dsp:sp modelId="{D2549115-FFCE-4300-B7DA-5C945EA4F70E}">
      <dsp:nvSpPr>
        <dsp:cNvPr id="0" name=""/>
        <dsp:cNvSpPr/>
      </dsp:nvSpPr>
      <dsp:spPr>
        <a:xfrm rot="10800000">
          <a:off x="4219861" y="4402592"/>
          <a:ext cx="443638" cy="56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4352952" y="4514996"/>
        <a:ext cx="310547" cy="337212"/>
      </dsp:txXfrm>
    </dsp:sp>
    <dsp:sp modelId="{30CB0676-95B1-4659-9496-06518B6720B2}">
      <dsp:nvSpPr>
        <dsp:cNvPr id="0" name=""/>
        <dsp:cNvSpPr/>
      </dsp:nvSpPr>
      <dsp:spPr>
        <a:xfrm>
          <a:off x="2345351" y="3850979"/>
          <a:ext cx="1665247" cy="166524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Zdrojový rámec</a:t>
          </a:r>
          <a:endParaRPr lang="cs-C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9221" y="4094849"/>
        <a:ext cx="1177507" cy="1177507"/>
      </dsp:txXfrm>
    </dsp:sp>
    <dsp:sp modelId="{D2E78128-942B-43B4-81A6-E1E4CA71F20F}">
      <dsp:nvSpPr>
        <dsp:cNvPr id="0" name=""/>
        <dsp:cNvSpPr/>
      </dsp:nvSpPr>
      <dsp:spPr>
        <a:xfrm rot="15120000">
          <a:off x="2573409" y="3224619"/>
          <a:ext cx="443638" cy="56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2660518" y="3400312"/>
        <a:ext cx="310547" cy="337212"/>
      </dsp:txXfrm>
    </dsp:sp>
    <dsp:sp modelId="{35F6503E-AD29-45E8-A3DB-593614B9F85B}">
      <dsp:nvSpPr>
        <dsp:cNvPr id="0" name=""/>
        <dsp:cNvSpPr/>
      </dsp:nvSpPr>
      <dsp:spPr>
        <a:xfrm>
          <a:off x="1572098" y="1471150"/>
          <a:ext cx="1665247" cy="166524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Řídící složky</a:t>
          </a:r>
          <a:endParaRPr lang="cs-CZ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5968" y="1715020"/>
        <a:ext cx="1177507" cy="1177507"/>
      </dsp:txXfrm>
    </dsp:sp>
    <dsp:sp modelId="{AD109F52-DB1E-47DC-B7C0-D7B0F51A7284}">
      <dsp:nvSpPr>
        <dsp:cNvPr id="0" name=""/>
        <dsp:cNvSpPr/>
      </dsp:nvSpPr>
      <dsp:spPr>
        <a:xfrm rot="19440000">
          <a:off x="3184946" y="1294736"/>
          <a:ext cx="443638" cy="562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3197655" y="1446254"/>
        <a:ext cx="310547" cy="33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5A87-45D4-442F-B03D-0510E8964468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D695-24AD-456E-84FC-7F87537086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44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1445-A5F5-463B-8413-60807396B8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2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endParaRPr lang="pl-PL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52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8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1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7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trike="sng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B439A-0EC0-4C8F-A5A6-71D0AFDB1A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3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2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9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 defTabSz="914125">
              <a:defRPr/>
            </a:pPr>
            <a:r>
              <a:rPr lang="pl-PL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8CC2-BD69-4146-BA20-5CF1AEB2BD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40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0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48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6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9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93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2C9A-2461-4546-A9AA-C21E86EFB2A2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D4B8-A5F5-459A-B7F0-461440F91E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6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List_aplikace_Microsoft_Excel2.xlsx"/><Relationship Id="rId5" Type="http://schemas.openxmlformats.org/officeDocument/2006/relationships/image" Target="../media/image6.emf"/><Relationship Id="rId4" Type="http://schemas.openxmlformats.org/officeDocument/2006/relationships/package" Target="../embeddings/List_aplikace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ubenikz@army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643817"/>
            <a:ext cx="8280920" cy="110755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Současné úkoly vojenské zdravotnické služby</a:t>
            </a: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085183"/>
            <a:ext cx="6400800" cy="792543"/>
          </a:xfrm>
        </p:spPr>
        <p:txBody>
          <a:bodyPr>
            <a:noAutofit/>
          </a:bodyPr>
          <a:lstStyle/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brigádní generál MUDr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Zoltán Bubeník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 Sekce vojenského zdravotnictví MO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5615" y="51755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Sekce vojenského zdravotnictví MO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259632" y="5877727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9. listopadu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2022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371600" y="4464546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47964" y="1772816"/>
            <a:ext cx="12241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10" y="1784961"/>
            <a:ext cx="1242643" cy="1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oblasti vojenského zdravotnictví 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48199"/>
              </p:ext>
            </p:extLst>
          </p:nvPr>
        </p:nvGraphicFramePr>
        <p:xfrm>
          <a:off x="142875" y="1341438"/>
          <a:ext cx="8858250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ousměrná vodorovná šipka 2"/>
          <p:cNvSpPr/>
          <p:nvPr/>
        </p:nvSpPr>
        <p:spPr>
          <a:xfrm>
            <a:off x="3923928" y="3573016"/>
            <a:ext cx="136815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vzdělávání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001" y="1375181"/>
            <a:ext cx="8856984" cy="5517232"/>
          </a:xfrm>
        </p:spPr>
        <p:txBody>
          <a:bodyPr>
            <a:no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Kariérové kurzy vojenského zdravotnictví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 kurz (základní I., nástavbový II.) – FVZ UO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 ve vojenském zdravotnictví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Budoucí KND – ZDRAV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e-learning (leadershipu, obecné „vševojsk“ základy)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Ukončeno testem</a:t>
            </a:r>
          </a:p>
          <a:p>
            <a:pPr lvl="1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Specifická část 4-6 týdnů v gesci FVZ UO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 a řízení vojenského zdravotnictví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Urgentní péče v poli / BATLS / BARTS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Standardizace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Pozice VZdrSl v ALIANCI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Specifické vojenské předměty (toxikologie, </a:t>
            </a:r>
          </a:p>
          <a:p>
            <a:pPr marL="914400" lvl="2" indent="0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hygiena, epidemiologie atd.)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Ukončeno zkouškou</a:t>
            </a:r>
          </a:p>
          <a:p>
            <a:pPr marL="457200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 kmenové zkoušce, případně atestaci VPL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87665A8-3904-7885-A2DC-8E6FACDF1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653149"/>
            <a:ext cx="3131841" cy="20882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536" y="0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vzdělávání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001" y="1375181"/>
            <a:ext cx="8856984" cy="5517232"/>
          </a:xfrm>
        </p:spPr>
        <p:txBody>
          <a:bodyPr>
            <a:no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Kariérové kurzy vojenského zdravotnictví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KVD – standardní formát 6 měsíců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 : důstojníci zdravotnické služby v sestavě velení a řízení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Lékaři obvazišť a center zdravotních služeb, psychologové, veterináři, řídící důstojníci zdravotnické služby (MEDOPS, MEDPLANS)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Náhrada KVD – varianty k povýšení do vyšší důstojnické hodnosti</a:t>
            </a:r>
          </a:p>
          <a:p>
            <a:pPr lvl="1"/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(prezenční, kombinované studium)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Cca 4 roky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Splnění státnic + výsluha v hodnosti kpt. =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povýšení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Ukončení doktorského studia = + 4000.- stabilizační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– nástavbová atestace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Požadavky NZdrSl (limitace atestací)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Absolvování poloviny přípravy + výsluha =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</a:p>
          <a:p>
            <a:pPr marL="457200" lvl="1" indent="0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povýšení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Ukončení atestace = + 7000.- stabilizační</a:t>
            </a: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36" y="0"/>
            <a:ext cx="1670449" cy="16704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756" y="4437112"/>
            <a:ext cx="3109229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vojenskou </a:t>
            </a:r>
          </a:p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zdravotnickou službu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08" y="1340768"/>
            <a:ext cx="8856984" cy="5517232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Robustní mírová struktura</a:t>
            </a:r>
          </a:p>
          <a:p>
            <a:pPr lvl="1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HNS – podpora hostitelskou zemí (oblast primární péče a oblast specializované plus následné péče) vojenskými poskytovateli</a:t>
            </a:r>
          </a:p>
          <a:p>
            <a:pPr lvl="1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Provázanost civilních složek 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Nemocnice státní – řízené MZ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Nemocnice krajské a nestátní – řízené kraji</a:t>
            </a:r>
          </a:p>
          <a:p>
            <a:pPr lvl="2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Poskytovatelé ambulantní (primární a specializovaná péče) – KÝM A JAK ŘÍZENÉ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(pamatujme COVID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Klíčový řídící prvek Sekce vojenského zdravotnictví MO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Podřízená Agentura vojenského zdravotnictví (primární a preventivní péče, LZS, materiál, hygiena, epidemiologie, biologická ochrana, veterinární služba a kynologie) – nasaditelné prvky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Součinnost – SM MO (příspěvkové organizace – VN), SST MO (vzdělávací instituce – FVZ UO)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Prvky pozemních, vzdušných a speciálních sil, DUKLA, VZ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cs-CZ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ZDROJ SIL – PERSONÁLU NA TERITORIU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51" y="7089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kt 53">
            <a:extLst>
              <a:ext uri="{FF2B5EF4-FFF2-40B4-BE49-F238E27FC236}">
                <a16:creationId xmlns="" xmlns:a16="http://schemas.microsoft.com/office/drawing/2014/main" id="{D70E9AA2-4814-C8F8-8656-3456A7BE1F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88844" y="4729162"/>
          <a:ext cx="3121819" cy="948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5989533" imgH="1668946" progId="Excel.Sheet.12">
                  <p:embed/>
                </p:oleObj>
              </mc:Choice>
              <mc:Fallback>
                <p:oleObj name="Worksheet" r:id="rId4" imgW="5989533" imgH="16689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8844" y="4729162"/>
                        <a:ext cx="3121819" cy="948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kt 211">
            <a:extLst>
              <a:ext uri="{FF2B5EF4-FFF2-40B4-BE49-F238E27FC236}">
                <a16:creationId xmlns="" xmlns:a16="http://schemas.microsoft.com/office/drawing/2014/main" id="{51FECF9E-A011-31E7-5A75-D53006ED41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731544"/>
          <a:ext cx="5973366" cy="94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6" imgW="11071895" imgH="1668946" progId="Excel.Sheet.12">
                  <p:embed/>
                </p:oleObj>
              </mc:Choice>
              <mc:Fallback>
                <p:oleObj name="Worksheet" r:id="rId6" imgW="11071895" imgH="16689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731544"/>
                        <a:ext cx="5973366" cy="944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Nadpis 1"/>
          <p:cNvSpPr txBox="1">
            <a:spLocks/>
          </p:cNvSpPr>
          <p:nvPr/>
        </p:nvSpPr>
        <p:spPr bwMode="auto">
          <a:xfrm>
            <a:off x="1143000" y="857250"/>
            <a:ext cx="6858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marL="179388" indent="-179388"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6365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0937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5509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00818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indent="1191"/>
            <a:r>
              <a:rPr lang="cs-CZ" altLang="cs-CZ" sz="2100" b="1" dirty="0">
                <a:solidFill>
                  <a:srgbClr val="FFFFFF"/>
                </a:solidFill>
                <a:ea typeface="Arial Unicode MS" pitchFamily="34" charset="-128"/>
              </a:rPr>
              <a:t>6. a 7. zdravotnický prapor</a:t>
            </a:r>
            <a:br>
              <a:rPr lang="cs-CZ" altLang="cs-CZ" sz="2100" b="1" dirty="0">
                <a:solidFill>
                  <a:srgbClr val="FFFFFF"/>
                </a:solidFill>
                <a:ea typeface="Arial Unicode MS" pitchFamily="34" charset="-128"/>
              </a:rPr>
            </a:br>
            <a:r>
              <a:rPr lang="cs-CZ" altLang="cs-CZ" sz="2100" b="1" dirty="0">
                <a:solidFill>
                  <a:srgbClr val="FFFFFF"/>
                </a:solidFill>
                <a:ea typeface="Arial Unicode MS" pitchFamily="34" charset="-128"/>
              </a:rPr>
              <a:t>Makrostruktura od 1.1.2023</a:t>
            </a:r>
            <a:endParaRPr lang="cs-CZ" sz="2100" b="1" dirty="0"/>
          </a:p>
        </p:txBody>
      </p:sp>
      <p:sp>
        <p:nvSpPr>
          <p:cNvPr id="2" name="Zaoblený obdélník 203">
            <a:hlinkClick r:id="" action="ppaction://noaction"/>
            <a:extLst>
              <a:ext uri="{FF2B5EF4-FFF2-40B4-BE49-F238E27FC236}">
                <a16:creationId xmlns="" xmlns:a16="http://schemas.microsoft.com/office/drawing/2014/main" id="{DE0F21C7-8206-2B9D-FD85-F66AA86F0A4F}"/>
              </a:ext>
            </a:extLst>
          </p:cNvPr>
          <p:cNvSpPr/>
          <p:nvPr/>
        </p:nvSpPr>
        <p:spPr>
          <a:xfrm>
            <a:off x="2204659" y="2790053"/>
            <a:ext cx="1144086" cy="4240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100" b="1" dirty="0">
                <a:solidFill>
                  <a:schemeClr val="tx1"/>
                </a:solidFill>
                <a:cs typeface="Arial" charset="0"/>
              </a:rPr>
              <a:t>6. zdravotnický prapor</a:t>
            </a:r>
          </a:p>
        </p:txBody>
      </p:sp>
      <p:sp>
        <p:nvSpPr>
          <p:cNvPr id="3" name="Zaoblený obdélník 204">
            <a:hlinkClick r:id="" action="ppaction://noaction"/>
            <a:extLst>
              <a:ext uri="{FF2B5EF4-FFF2-40B4-BE49-F238E27FC236}">
                <a16:creationId xmlns="" xmlns:a16="http://schemas.microsoft.com/office/drawing/2014/main" id="{C7D5C5B4-DB9B-7D5B-BDF6-10CC01D9784E}"/>
              </a:ext>
            </a:extLst>
          </p:cNvPr>
          <p:cNvSpPr/>
          <p:nvPr/>
        </p:nvSpPr>
        <p:spPr>
          <a:xfrm>
            <a:off x="1375295" y="4365445"/>
            <a:ext cx="923373" cy="469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6. PN (ROLE 2E)</a:t>
            </a:r>
          </a:p>
        </p:txBody>
      </p:sp>
      <p:sp>
        <p:nvSpPr>
          <p:cNvPr id="4" name="Zaoblený obdélník 206">
            <a:hlinkClick r:id="" action="ppaction://noaction"/>
            <a:extLst>
              <a:ext uri="{FF2B5EF4-FFF2-40B4-BE49-F238E27FC236}">
                <a16:creationId xmlns="" xmlns:a16="http://schemas.microsoft.com/office/drawing/2014/main" id="{165179A3-4A8C-DB19-6DF8-5FB0D0E3AD65}"/>
              </a:ext>
            </a:extLst>
          </p:cNvPr>
          <p:cNvSpPr/>
          <p:nvPr/>
        </p:nvSpPr>
        <p:spPr>
          <a:xfrm>
            <a:off x="4184396" y="4358332"/>
            <a:ext cx="878088" cy="4743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Rota nemocniční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podpory</a:t>
            </a:r>
          </a:p>
        </p:txBody>
      </p:sp>
      <p:sp>
        <p:nvSpPr>
          <p:cNvPr id="5" name="Zaoblený obdélník 207">
            <a:hlinkClick r:id="" action="ppaction://noaction"/>
            <a:extLst>
              <a:ext uri="{FF2B5EF4-FFF2-40B4-BE49-F238E27FC236}">
                <a16:creationId xmlns="" xmlns:a16="http://schemas.microsoft.com/office/drawing/2014/main" id="{71EF31CE-22D7-C40D-6DDB-F5625745C873}"/>
              </a:ext>
            </a:extLst>
          </p:cNvPr>
          <p:cNvSpPr/>
          <p:nvPr/>
        </p:nvSpPr>
        <p:spPr>
          <a:xfrm>
            <a:off x="3229188" y="4372864"/>
            <a:ext cx="932260" cy="4621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Rota Zdravotnických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odsunů</a:t>
            </a:r>
          </a:p>
        </p:txBody>
      </p:sp>
      <p:cxnSp>
        <p:nvCxnSpPr>
          <p:cNvPr id="6" name="Přímá spojovací čára 101">
            <a:extLst>
              <a:ext uri="{FF2B5EF4-FFF2-40B4-BE49-F238E27FC236}">
                <a16:creationId xmlns="" xmlns:a16="http://schemas.microsoft.com/office/drawing/2014/main" id="{165148C1-3E0D-2E45-7ED6-AE1596F5775A}"/>
              </a:ext>
            </a:extLst>
          </p:cNvPr>
          <p:cNvCxnSpPr/>
          <p:nvPr/>
        </p:nvCxnSpPr>
        <p:spPr>
          <a:xfrm flipV="1">
            <a:off x="1840977" y="4172623"/>
            <a:ext cx="2" cy="1928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104">
            <a:extLst>
              <a:ext uri="{FF2B5EF4-FFF2-40B4-BE49-F238E27FC236}">
                <a16:creationId xmlns="" xmlns:a16="http://schemas.microsoft.com/office/drawing/2014/main" id="{94BA2705-7AE9-F6CF-3ADC-19E3662E39A6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2776702" y="3214120"/>
            <a:ext cx="0" cy="9770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109">
            <a:extLst>
              <a:ext uri="{FF2B5EF4-FFF2-40B4-BE49-F238E27FC236}">
                <a16:creationId xmlns="" xmlns:a16="http://schemas.microsoft.com/office/drawing/2014/main" id="{0E8ECD64-4DBE-4CF2-6350-DB8D832BE588}"/>
              </a:ext>
            </a:extLst>
          </p:cNvPr>
          <p:cNvCxnSpPr>
            <a:cxnSpLocks/>
          </p:cNvCxnSpPr>
          <p:nvPr/>
        </p:nvCxnSpPr>
        <p:spPr>
          <a:xfrm flipV="1">
            <a:off x="3699047" y="4166383"/>
            <a:ext cx="555" cy="1982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102">
            <a:extLst>
              <a:ext uri="{FF2B5EF4-FFF2-40B4-BE49-F238E27FC236}">
                <a16:creationId xmlns="" xmlns:a16="http://schemas.microsoft.com/office/drawing/2014/main" id="{F27779A5-746D-3D88-A08C-76BA2B0C38EB}"/>
              </a:ext>
            </a:extLst>
          </p:cNvPr>
          <p:cNvCxnSpPr>
            <a:cxnSpLocks/>
          </p:cNvCxnSpPr>
          <p:nvPr/>
        </p:nvCxnSpPr>
        <p:spPr>
          <a:xfrm flipH="1">
            <a:off x="2780440" y="3673283"/>
            <a:ext cx="3496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02">
            <a:extLst>
              <a:ext uri="{FF2B5EF4-FFF2-40B4-BE49-F238E27FC236}">
                <a16:creationId xmlns="" xmlns:a16="http://schemas.microsoft.com/office/drawing/2014/main" id="{1E11E5B3-DC59-1C3E-D3A1-F61A761E4A9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623441" y="4151641"/>
            <a:ext cx="1" cy="2066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219">
            <a:hlinkClick r:id="" action="ppaction://noaction"/>
            <a:extLst>
              <a:ext uri="{FF2B5EF4-FFF2-40B4-BE49-F238E27FC236}">
                <a16:creationId xmlns="" xmlns:a16="http://schemas.microsoft.com/office/drawing/2014/main" id="{BF52308D-662C-2E64-4E95-BD6C1E6C72E7}"/>
              </a:ext>
            </a:extLst>
          </p:cNvPr>
          <p:cNvSpPr/>
          <p:nvPr/>
        </p:nvSpPr>
        <p:spPr>
          <a:xfrm>
            <a:off x="3140650" y="3444094"/>
            <a:ext cx="928919" cy="4455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6. jednotka </a:t>
            </a:r>
            <a:r>
              <a:rPr lang="cs-CZ" sz="800" b="1" dirty="0" err="1">
                <a:solidFill>
                  <a:schemeClr val="tx1"/>
                </a:solidFill>
                <a:cs typeface="Arial" charset="0"/>
              </a:rPr>
              <a:t>podp</a:t>
            </a: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. polních zdrav. prvků </a:t>
            </a:r>
            <a:r>
              <a:rPr lang="cs-CZ" sz="900" b="1" dirty="0">
                <a:solidFill>
                  <a:srgbClr val="FF0000"/>
                </a:solidFill>
                <a:cs typeface="Arial" charset="0"/>
              </a:rPr>
              <a:t>AZ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BD939864-0691-76EA-47B2-CFB92EF3F871}"/>
              </a:ext>
            </a:extLst>
          </p:cNvPr>
          <p:cNvCxnSpPr>
            <a:cxnSpLocks/>
          </p:cNvCxnSpPr>
          <p:nvPr/>
        </p:nvCxnSpPr>
        <p:spPr bwMode="auto">
          <a:xfrm flipH="1">
            <a:off x="866380" y="4156461"/>
            <a:ext cx="3757061" cy="153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3858358" y="3271452"/>
            <a:ext cx="3513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b="1" dirty="0">
                <a:solidFill>
                  <a:srgbClr val="FF0000"/>
                </a:solidFill>
              </a:rPr>
              <a:t>101</a:t>
            </a:r>
          </a:p>
        </p:txBody>
      </p:sp>
      <p:cxnSp>
        <p:nvCxnSpPr>
          <p:cNvPr id="18" name="Přímá spojovací čára 102">
            <a:extLst>
              <a:ext uri="{FF2B5EF4-FFF2-40B4-BE49-F238E27FC236}">
                <a16:creationId xmlns="" xmlns:a16="http://schemas.microsoft.com/office/drawing/2014/main" id="{F29889CC-B4BE-0826-4963-BDF56FF2F6EF}"/>
              </a:ext>
            </a:extLst>
          </p:cNvPr>
          <p:cNvCxnSpPr>
            <a:cxnSpLocks/>
          </p:cNvCxnSpPr>
          <p:nvPr/>
        </p:nvCxnSpPr>
        <p:spPr>
          <a:xfrm flipV="1">
            <a:off x="2309919" y="4407499"/>
            <a:ext cx="890105" cy="39092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09">
            <a:extLst>
              <a:ext uri="{FF2B5EF4-FFF2-40B4-BE49-F238E27FC236}">
                <a16:creationId xmlns="" xmlns:a16="http://schemas.microsoft.com/office/drawing/2014/main" id="{8FB131CF-3234-2EA8-1C33-54773FDA0471}"/>
              </a:ext>
            </a:extLst>
          </p:cNvPr>
          <p:cNvCxnSpPr/>
          <p:nvPr/>
        </p:nvCxnSpPr>
        <p:spPr>
          <a:xfrm>
            <a:off x="2790328" y="4407377"/>
            <a:ext cx="0" cy="9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34">
            <a:extLst>
              <a:ext uri="{FF2B5EF4-FFF2-40B4-BE49-F238E27FC236}">
                <a16:creationId xmlns="" xmlns:a16="http://schemas.microsoft.com/office/drawing/2014/main" id="{09BFB33B-5A34-2D1E-E70A-DCB81078567B}"/>
              </a:ext>
            </a:extLst>
          </p:cNvPr>
          <p:cNvSpPr/>
          <p:nvPr/>
        </p:nvSpPr>
        <p:spPr>
          <a:xfrm>
            <a:off x="2321936" y="4363636"/>
            <a:ext cx="878088" cy="471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61. PN (R2B)</a:t>
            </a:r>
          </a:p>
        </p:txBody>
      </p:sp>
      <p:cxnSp>
        <p:nvCxnSpPr>
          <p:cNvPr id="22" name="Přímá spojovací čára 101">
            <a:extLst>
              <a:ext uri="{FF2B5EF4-FFF2-40B4-BE49-F238E27FC236}">
                <a16:creationId xmlns="" xmlns:a16="http://schemas.microsoft.com/office/drawing/2014/main" id="{CE6C56EB-25C3-A970-9B3C-77CA97D0152B}"/>
              </a:ext>
            </a:extLst>
          </p:cNvPr>
          <p:cNvCxnSpPr>
            <a:cxnSpLocks/>
          </p:cNvCxnSpPr>
          <p:nvPr/>
        </p:nvCxnSpPr>
        <p:spPr>
          <a:xfrm flipH="1" flipV="1">
            <a:off x="2776702" y="4185409"/>
            <a:ext cx="1273" cy="1810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oblený obdélník 164">
            <a:hlinkClick r:id="" action="ppaction://noaction"/>
            <a:extLst>
              <a:ext uri="{FF2B5EF4-FFF2-40B4-BE49-F238E27FC236}">
                <a16:creationId xmlns="" xmlns:a16="http://schemas.microsoft.com/office/drawing/2014/main" id="{29CF6558-D3A7-FE3E-DA03-084C920F27FC}"/>
              </a:ext>
            </a:extLst>
          </p:cNvPr>
          <p:cNvSpPr/>
          <p:nvPr/>
        </p:nvSpPr>
        <p:spPr>
          <a:xfrm>
            <a:off x="421150" y="4366427"/>
            <a:ext cx="931367" cy="469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Velení a štáb</a:t>
            </a:r>
          </a:p>
        </p:txBody>
      </p:sp>
      <p:cxnSp>
        <p:nvCxnSpPr>
          <p:cNvPr id="24" name="Přímá spojovací čára 101">
            <a:extLst>
              <a:ext uri="{FF2B5EF4-FFF2-40B4-BE49-F238E27FC236}">
                <a16:creationId xmlns="" xmlns:a16="http://schemas.microsoft.com/office/drawing/2014/main" id="{A83E1280-2CA3-593F-5FC1-5A487317002B}"/>
              </a:ext>
            </a:extLst>
          </p:cNvPr>
          <p:cNvCxnSpPr/>
          <p:nvPr/>
        </p:nvCxnSpPr>
        <p:spPr>
          <a:xfrm flipV="1">
            <a:off x="875605" y="4167332"/>
            <a:ext cx="2" cy="1928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03">
            <a:hlinkClick r:id="" action="ppaction://noaction"/>
            <a:extLst>
              <a:ext uri="{FF2B5EF4-FFF2-40B4-BE49-F238E27FC236}">
                <a16:creationId xmlns="" xmlns:a16="http://schemas.microsoft.com/office/drawing/2014/main" id="{97A051F4-2A91-FC2F-7B2E-266EF2692CB7}"/>
              </a:ext>
            </a:extLst>
          </p:cNvPr>
          <p:cNvSpPr/>
          <p:nvPr/>
        </p:nvSpPr>
        <p:spPr>
          <a:xfrm>
            <a:off x="6283108" y="2683801"/>
            <a:ext cx="1144086" cy="4240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100" b="1" dirty="0">
                <a:solidFill>
                  <a:schemeClr val="tx1"/>
                </a:solidFill>
                <a:cs typeface="Arial" charset="0"/>
              </a:rPr>
              <a:t>7. zdravotnický prapor</a:t>
            </a:r>
          </a:p>
        </p:txBody>
      </p:sp>
      <p:cxnSp>
        <p:nvCxnSpPr>
          <p:cNvPr id="26" name="Přímá spojovací čára 104">
            <a:extLst>
              <a:ext uri="{FF2B5EF4-FFF2-40B4-BE49-F238E27FC236}">
                <a16:creationId xmlns="" xmlns:a16="http://schemas.microsoft.com/office/drawing/2014/main" id="{E8303A43-E58A-444D-17F1-C3A2379418C1}"/>
              </a:ext>
            </a:extLst>
          </p:cNvPr>
          <p:cNvCxnSpPr>
            <a:cxnSpLocks/>
          </p:cNvCxnSpPr>
          <p:nvPr/>
        </p:nvCxnSpPr>
        <p:spPr>
          <a:xfrm flipV="1">
            <a:off x="6855151" y="3107867"/>
            <a:ext cx="0" cy="9499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102">
            <a:extLst>
              <a:ext uri="{FF2B5EF4-FFF2-40B4-BE49-F238E27FC236}">
                <a16:creationId xmlns="" xmlns:a16="http://schemas.microsoft.com/office/drawing/2014/main" id="{D323C5B5-AC6E-2E63-542B-C9CEC0153F4D}"/>
              </a:ext>
            </a:extLst>
          </p:cNvPr>
          <p:cNvCxnSpPr>
            <a:cxnSpLocks/>
          </p:cNvCxnSpPr>
          <p:nvPr/>
        </p:nvCxnSpPr>
        <p:spPr>
          <a:xfrm flipV="1">
            <a:off x="7230979" y="4292200"/>
            <a:ext cx="890105" cy="39092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109">
            <a:extLst>
              <a:ext uri="{FF2B5EF4-FFF2-40B4-BE49-F238E27FC236}">
                <a16:creationId xmlns="" xmlns:a16="http://schemas.microsoft.com/office/drawing/2014/main" id="{9B08F997-A7E3-7DC2-9436-21721F7C0C72}"/>
              </a:ext>
            </a:extLst>
          </p:cNvPr>
          <p:cNvCxnSpPr/>
          <p:nvPr/>
        </p:nvCxnSpPr>
        <p:spPr>
          <a:xfrm>
            <a:off x="7711388" y="4292078"/>
            <a:ext cx="0" cy="9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34">
            <a:extLst>
              <a:ext uri="{FF2B5EF4-FFF2-40B4-BE49-F238E27FC236}">
                <a16:creationId xmlns="" xmlns:a16="http://schemas.microsoft.com/office/drawing/2014/main" id="{F696A66F-B2CB-9F0B-1896-6AC9D806A3D8}"/>
              </a:ext>
            </a:extLst>
          </p:cNvPr>
          <p:cNvSpPr/>
          <p:nvPr/>
        </p:nvSpPr>
        <p:spPr>
          <a:xfrm>
            <a:off x="7230979" y="4258725"/>
            <a:ext cx="931367" cy="470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tx1"/>
                </a:solidFill>
                <a:cs typeface="Arial" charset="0"/>
              </a:rPr>
              <a:t>7. PN (ROLE 3)</a:t>
            </a:r>
          </a:p>
        </p:txBody>
      </p:sp>
      <p:cxnSp>
        <p:nvCxnSpPr>
          <p:cNvPr id="31" name="Přímá spojovací čára 101">
            <a:extLst>
              <a:ext uri="{FF2B5EF4-FFF2-40B4-BE49-F238E27FC236}">
                <a16:creationId xmlns="" xmlns:a16="http://schemas.microsoft.com/office/drawing/2014/main" id="{F72D330C-889A-B996-8117-5BC0ECABDFF7}"/>
              </a:ext>
            </a:extLst>
          </p:cNvPr>
          <p:cNvCxnSpPr>
            <a:cxnSpLocks/>
          </p:cNvCxnSpPr>
          <p:nvPr/>
        </p:nvCxnSpPr>
        <p:spPr>
          <a:xfrm flipV="1">
            <a:off x="7682185" y="4069573"/>
            <a:ext cx="0" cy="1815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aoblený obdélník 219">
            <a:hlinkClick r:id="" action="ppaction://noaction"/>
            <a:extLst>
              <a:ext uri="{FF2B5EF4-FFF2-40B4-BE49-F238E27FC236}">
                <a16:creationId xmlns="" xmlns:a16="http://schemas.microsoft.com/office/drawing/2014/main" id="{37F96B18-49EB-6671-A5F7-AA818D947380}"/>
              </a:ext>
            </a:extLst>
          </p:cNvPr>
          <p:cNvSpPr/>
          <p:nvPr/>
        </p:nvSpPr>
        <p:spPr>
          <a:xfrm>
            <a:off x="7219099" y="3304542"/>
            <a:ext cx="928919" cy="445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7. jednotka </a:t>
            </a:r>
            <a:r>
              <a:rPr lang="cs-CZ" sz="800" b="1" dirty="0" err="1">
                <a:solidFill>
                  <a:schemeClr val="tx1"/>
                </a:solidFill>
                <a:cs typeface="Arial" charset="0"/>
              </a:rPr>
              <a:t>podp</a:t>
            </a: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. polních zdrav. prvků </a:t>
            </a:r>
            <a:r>
              <a:rPr lang="cs-CZ" sz="900" b="1" dirty="0">
                <a:solidFill>
                  <a:srgbClr val="FF0000"/>
                </a:solidFill>
                <a:cs typeface="Arial" charset="0"/>
              </a:rPr>
              <a:t>AZ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AE5AA556-3FBD-7E5B-8EDD-873612E263D3}"/>
              </a:ext>
            </a:extLst>
          </p:cNvPr>
          <p:cNvSpPr txBox="1"/>
          <p:nvPr/>
        </p:nvSpPr>
        <p:spPr>
          <a:xfrm>
            <a:off x="7908500" y="3120301"/>
            <a:ext cx="3513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b="1" dirty="0">
                <a:solidFill>
                  <a:srgbClr val="FF0000"/>
                </a:solidFill>
              </a:rPr>
              <a:t>101</a:t>
            </a:r>
          </a:p>
        </p:txBody>
      </p:sp>
      <p:sp>
        <p:nvSpPr>
          <p:cNvPr id="35" name="Zaoblený obdélník 164">
            <a:hlinkClick r:id="" action="ppaction://noaction"/>
            <a:extLst>
              <a:ext uri="{FF2B5EF4-FFF2-40B4-BE49-F238E27FC236}">
                <a16:creationId xmlns="" xmlns:a16="http://schemas.microsoft.com/office/drawing/2014/main" id="{95B0E3EA-2AF2-BFCE-FFE8-15CEB350B6C3}"/>
              </a:ext>
            </a:extLst>
          </p:cNvPr>
          <p:cNvSpPr/>
          <p:nvPr/>
        </p:nvSpPr>
        <p:spPr>
          <a:xfrm>
            <a:off x="6215474" y="4260103"/>
            <a:ext cx="931367" cy="46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800" b="1" dirty="0">
                <a:solidFill>
                  <a:schemeClr val="tx1"/>
                </a:solidFill>
                <a:cs typeface="Arial" charset="0"/>
              </a:rPr>
              <a:t>Skupina zabezpečení aktivních záloh</a:t>
            </a:r>
          </a:p>
        </p:txBody>
      </p:sp>
      <p:cxnSp>
        <p:nvCxnSpPr>
          <p:cNvPr id="36" name="Přímá spojovací čára 101">
            <a:extLst>
              <a:ext uri="{FF2B5EF4-FFF2-40B4-BE49-F238E27FC236}">
                <a16:creationId xmlns="" xmlns:a16="http://schemas.microsoft.com/office/drawing/2014/main" id="{013A037D-2EC5-16A1-5A1B-BF67EEABD5C9}"/>
              </a:ext>
            </a:extLst>
          </p:cNvPr>
          <p:cNvCxnSpPr/>
          <p:nvPr/>
        </p:nvCxnSpPr>
        <p:spPr>
          <a:xfrm flipV="1">
            <a:off x="6669928" y="4061008"/>
            <a:ext cx="2" cy="1928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="" xmlns:a16="http://schemas.microsoft.com/office/drawing/2014/main" id="{61E16699-3C70-CE34-9966-65BC0581B3E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9929" y="4061891"/>
            <a:ext cx="1012256" cy="262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Přímá spojovací čára 109">
            <a:extLst>
              <a:ext uri="{FF2B5EF4-FFF2-40B4-BE49-F238E27FC236}">
                <a16:creationId xmlns="" xmlns:a16="http://schemas.microsoft.com/office/drawing/2014/main" id="{A32AA962-C41B-EFE2-7E20-79D2C7593018}"/>
              </a:ext>
            </a:extLst>
          </p:cNvPr>
          <p:cNvCxnSpPr/>
          <p:nvPr/>
        </p:nvCxnSpPr>
        <p:spPr>
          <a:xfrm>
            <a:off x="7825688" y="4406378"/>
            <a:ext cx="0" cy="9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102">
            <a:extLst>
              <a:ext uri="{FF2B5EF4-FFF2-40B4-BE49-F238E27FC236}">
                <a16:creationId xmlns="" xmlns:a16="http://schemas.microsoft.com/office/drawing/2014/main" id="{36BE0F12-C7C2-5D0B-0903-32D5537CC7DE}"/>
              </a:ext>
            </a:extLst>
          </p:cNvPr>
          <p:cNvCxnSpPr>
            <a:cxnSpLocks/>
          </p:cNvCxnSpPr>
          <p:nvPr/>
        </p:nvCxnSpPr>
        <p:spPr>
          <a:xfrm flipH="1">
            <a:off x="6863588" y="3523734"/>
            <a:ext cx="3496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Skupina 60">
            <a:extLst>
              <a:ext uri="{FF2B5EF4-FFF2-40B4-BE49-F238E27FC236}">
                <a16:creationId xmlns="" xmlns:a16="http://schemas.microsoft.com/office/drawing/2014/main" id="{D0108799-C9D8-C28A-65AB-A3CB7A4D225D}"/>
              </a:ext>
            </a:extLst>
          </p:cNvPr>
          <p:cNvGrpSpPr/>
          <p:nvPr/>
        </p:nvGrpSpPr>
        <p:grpSpPr>
          <a:xfrm>
            <a:off x="8352040" y="2193410"/>
            <a:ext cx="682011" cy="1902731"/>
            <a:chOff x="6336343" y="1449624"/>
            <a:chExt cx="909348" cy="2536974"/>
          </a:xfrm>
        </p:grpSpPr>
        <p:sp>
          <p:nvSpPr>
            <p:cNvPr id="41" name="Zaoblený obdélník 34">
              <a:extLst>
                <a:ext uri="{FF2B5EF4-FFF2-40B4-BE49-F238E27FC236}">
                  <a16:creationId xmlns="" xmlns:a16="http://schemas.microsoft.com/office/drawing/2014/main" id="{1C1E1D48-FF50-90FF-620A-FF3FDC7BA6BA}"/>
                </a:ext>
              </a:extLst>
            </p:cNvPr>
            <p:cNvSpPr/>
            <p:nvPr/>
          </p:nvSpPr>
          <p:spPr>
            <a:xfrm>
              <a:off x="6389422" y="1449624"/>
              <a:ext cx="780469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750" b="1" dirty="0">
                  <a:solidFill>
                    <a:schemeClr val="tx1"/>
                  </a:solidFill>
                  <a:cs typeface="Arial" charset="0"/>
                </a:rPr>
                <a:t>Štáb a velitelství</a:t>
              </a:r>
            </a:p>
          </p:txBody>
        </p:sp>
        <p:sp>
          <p:nvSpPr>
            <p:cNvPr id="48" name="Zaoblený obdélník 34">
              <a:extLst>
                <a:ext uri="{FF2B5EF4-FFF2-40B4-BE49-F238E27FC236}">
                  <a16:creationId xmlns="" xmlns:a16="http://schemas.microsoft.com/office/drawing/2014/main" id="{163AAA01-1437-457B-C8B8-FD9685CC3CFE}"/>
                </a:ext>
              </a:extLst>
            </p:cNvPr>
            <p:cNvSpPr/>
            <p:nvPr/>
          </p:nvSpPr>
          <p:spPr>
            <a:xfrm>
              <a:off x="6390190" y="1878368"/>
              <a:ext cx="780469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750" b="1" dirty="0">
                  <a:solidFill>
                    <a:schemeClr val="tx1"/>
                  </a:solidFill>
                  <a:cs typeface="Arial" charset="0"/>
                </a:rPr>
                <a:t>71. PN (R2B)</a:t>
              </a:r>
            </a:p>
          </p:txBody>
        </p:sp>
        <p:sp>
          <p:nvSpPr>
            <p:cNvPr id="49" name="Zaoblený obdélník 34">
              <a:extLst>
                <a:ext uri="{FF2B5EF4-FFF2-40B4-BE49-F238E27FC236}">
                  <a16:creationId xmlns="" xmlns:a16="http://schemas.microsoft.com/office/drawing/2014/main" id="{C9C3925A-8F85-964A-6BE3-D006123566C8}"/>
                </a:ext>
              </a:extLst>
            </p:cNvPr>
            <p:cNvSpPr/>
            <p:nvPr/>
          </p:nvSpPr>
          <p:spPr>
            <a:xfrm>
              <a:off x="6393352" y="2308851"/>
              <a:ext cx="780469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750" b="1" dirty="0">
                  <a:solidFill>
                    <a:schemeClr val="tx1"/>
                  </a:solidFill>
                  <a:cs typeface="Arial" charset="0"/>
                </a:rPr>
                <a:t>72. CSU</a:t>
              </a:r>
            </a:p>
          </p:txBody>
        </p:sp>
        <p:sp>
          <p:nvSpPr>
            <p:cNvPr id="50" name="Zaoblený obdélník 34">
              <a:extLst>
                <a:ext uri="{FF2B5EF4-FFF2-40B4-BE49-F238E27FC236}">
                  <a16:creationId xmlns="" xmlns:a16="http://schemas.microsoft.com/office/drawing/2014/main" id="{B53F2740-373D-3CF4-2B3E-945FAD337A0C}"/>
                </a:ext>
              </a:extLst>
            </p:cNvPr>
            <p:cNvSpPr/>
            <p:nvPr/>
          </p:nvSpPr>
          <p:spPr>
            <a:xfrm>
              <a:off x="6400783" y="2744091"/>
              <a:ext cx="780469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750" b="1" dirty="0">
                  <a:solidFill>
                    <a:schemeClr val="tx1"/>
                  </a:solidFill>
                  <a:cs typeface="Arial" charset="0"/>
                </a:rPr>
                <a:t>73. CSU</a:t>
              </a:r>
            </a:p>
          </p:txBody>
        </p:sp>
        <p:sp>
          <p:nvSpPr>
            <p:cNvPr id="51" name="Zaoblený obdélník 34">
              <a:extLst>
                <a:ext uri="{FF2B5EF4-FFF2-40B4-BE49-F238E27FC236}">
                  <a16:creationId xmlns="" xmlns:a16="http://schemas.microsoft.com/office/drawing/2014/main" id="{A79D0AAE-A34A-9773-6D3A-4D6765FDC4CC}"/>
                </a:ext>
              </a:extLst>
            </p:cNvPr>
            <p:cNvSpPr/>
            <p:nvPr/>
          </p:nvSpPr>
          <p:spPr>
            <a:xfrm>
              <a:off x="6336343" y="3168078"/>
              <a:ext cx="909348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600" b="1" dirty="0">
                  <a:solidFill>
                    <a:schemeClr val="tx1"/>
                  </a:solidFill>
                  <a:cs typeface="Arial" charset="0"/>
                </a:rPr>
                <a:t>Rota zdravotnických odsunů</a:t>
              </a:r>
            </a:p>
          </p:txBody>
        </p:sp>
        <p:sp>
          <p:nvSpPr>
            <p:cNvPr id="52" name="Zaoblený obdélník 34">
              <a:extLst>
                <a:ext uri="{FF2B5EF4-FFF2-40B4-BE49-F238E27FC236}">
                  <a16:creationId xmlns="" xmlns:a16="http://schemas.microsoft.com/office/drawing/2014/main" id="{E840EDBE-0824-85F2-7AC5-E3F005E513C0}"/>
                </a:ext>
              </a:extLst>
            </p:cNvPr>
            <p:cNvSpPr/>
            <p:nvPr/>
          </p:nvSpPr>
          <p:spPr>
            <a:xfrm>
              <a:off x="6340320" y="3600586"/>
              <a:ext cx="905371" cy="3860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600" b="1" dirty="0">
                  <a:solidFill>
                    <a:schemeClr val="tx1"/>
                  </a:solidFill>
                  <a:cs typeface="Arial" charset="0"/>
                </a:rPr>
                <a:t>Rota nemocniční podpory</a:t>
              </a:r>
            </a:p>
          </p:txBody>
        </p:sp>
      </p:grpSp>
      <p:cxnSp>
        <p:nvCxnSpPr>
          <p:cNvPr id="56" name="Přímá spojnice 55">
            <a:extLst>
              <a:ext uri="{FF2B5EF4-FFF2-40B4-BE49-F238E27FC236}">
                <a16:creationId xmlns="" xmlns:a16="http://schemas.microsoft.com/office/drawing/2014/main" id="{579F6604-903D-5F2C-4FA6-32F90936B365}"/>
              </a:ext>
            </a:extLst>
          </p:cNvPr>
          <p:cNvCxnSpPr>
            <a:cxnSpLocks/>
          </p:cNvCxnSpPr>
          <p:nvPr/>
        </p:nvCxnSpPr>
        <p:spPr>
          <a:xfrm>
            <a:off x="5973366" y="1815616"/>
            <a:ext cx="0" cy="41086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ulka 43"/>
          <p:cNvGraphicFramePr>
            <a:graphicFrameLocks noGrp="1"/>
          </p:cNvGraphicFramePr>
          <p:nvPr>
            <p:extLst/>
          </p:nvPr>
        </p:nvGraphicFramePr>
        <p:xfrm>
          <a:off x="6197000" y="1999712"/>
          <a:ext cx="1651365" cy="459727"/>
        </p:xfrm>
        <a:graphic>
          <a:graphicData uri="http://schemas.openxmlformats.org/drawingml/2006/table">
            <a:tbl>
              <a:tblPr firstRow="1" bandRow="1"/>
              <a:tblGrid>
                <a:gridCol w="44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9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cs-CZ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</a:t>
                      </a:r>
                      <a:endParaRPr lang="cs-CZ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  <a:endParaRPr lang="cs-CZ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ulka 44"/>
          <p:cNvGraphicFramePr>
            <a:graphicFrameLocks noGrp="1"/>
          </p:cNvGraphicFramePr>
          <p:nvPr>
            <p:extLst/>
          </p:nvPr>
        </p:nvGraphicFramePr>
        <p:xfrm>
          <a:off x="4147735" y="2009436"/>
          <a:ext cx="1651365" cy="459727"/>
        </p:xfrm>
        <a:graphic>
          <a:graphicData uri="http://schemas.openxmlformats.org/drawingml/2006/table">
            <a:tbl>
              <a:tblPr firstRow="1" bandRow="1"/>
              <a:tblGrid>
                <a:gridCol w="44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9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cs-CZ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cs-CZ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cs-CZ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ovéPole 45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7609605" y="5671899"/>
            <a:ext cx="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27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8259862" y="2017479"/>
            <a:ext cx="850801" cy="217183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3" name="TextovéPole 52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8421490" y="1997731"/>
            <a:ext cx="555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válečně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791638" y="5671899"/>
            <a:ext cx="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1702520" y="5671899"/>
            <a:ext cx="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2614647" y="5678091"/>
            <a:ext cx="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="" xmlns:a16="http://schemas.microsoft.com/office/drawing/2014/main" id="{1A3D0608-1574-B849-42B6-1E66AABFA3D1}"/>
              </a:ext>
            </a:extLst>
          </p:cNvPr>
          <p:cNvSpPr txBox="1"/>
          <p:nvPr/>
        </p:nvSpPr>
        <p:spPr>
          <a:xfrm>
            <a:off x="3557932" y="5679351"/>
            <a:ext cx="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0" name="Obdélník 5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struktury nasaditelných</a:t>
            </a:r>
          </a:p>
          <a:p>
            <a:pPr lvl="0" algn="ctr">
              <a:spcAft>
                <a:spcPts val="50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prvků</a:t>
            </a:r>
          </a:p>
          <a:p>
            <a:pPr lvl="0" algn="ctr">
              <a:spcAft>
                <a:spcPts val="50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1.1.2023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52" y="34157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obstát v </a:t>
            </a:r>
            <a:r>
              <a:rPr lang="cs-CZ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kompetici</a:t>
            </a: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08" y="1340768"/>
            <a:ext cx="8856984" cy="5517232"/>
          </a:xfrm>
        </p:spPr>
        <p:txBody>
          <a:bodyPr>
            <a:no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Stabilita personálu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soukromý systém ve zdravotnictví</a:t>
            </a:r>
          </a:p>
          <a:p>
            <a:pPr lvl="1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soukromý skutečně soukromý?</a:t>
            </a:r>
          </a:p>
          <a:p>
            <a:pPr lvl="1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a „vojenský“ státní (VZP a rozpočet)</a:t>
            </a:r>
          </a:p>
          <a:p>
            <a:pPr lvl="1"/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systém 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Důraz na koordinovanou specializační 			         přípravu z pohledu potřeb státu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??? „umístěnky“ ???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Vyváženost v oborech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 potřeb z hlediska sítě PZS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A2B26CC-103E-6909-3883-9329B4E73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760" y="1794560"/>
            <a:ext cx="2990224" cy="1994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F33AD4-0457-9CB0-3061-705C9ABD0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759" y="4530864"/>
            <a:ext cx="2990225" cy="199448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1" y="10556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COVID 19 </a:t>
            </a:r>
            <a:endParaRPr lang="cs-CZ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krize UKR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356221"/>
            <a:ext cx="8856984" cy="5517232"/>
          </a:xfrm>
        </p:spPr>
        <p:txBody>
          <a:bodyPr>
            <a:no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Připravenost systému na pandemii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sektor – vývoj v čase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Specializovaná péče – kapacity na začátku; přeměny – „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covidária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Zásoby – OOP, léčiva, vakcíny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Nálady ve společnost = ochota ke spolupráci?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Kdo se na pandemii zviditelnil?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Efekt dopadu na společnost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Vliv médií a sociálních sítí</a:t>
            </a:r>
          </a:p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UKR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Materiální pomoc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Léčení – specifika prostoru operace, transport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Vliv na profil pacientů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Akutní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chronická / následná léčba; RHB a protetika</a:t>
            </a:r>
          </a:p>
          <a:p>
            <a:pPr lvl="1"/>
            <a:endParaRPr lang="cs-CZ" sz="1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AA395E2-8A7C-582D-8B16-33CFE41F7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638" y="2564904"/>
            <a:ext cx="3261858" cy="21244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51" y="-5640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08" y="1340768"/>
            <a:ext cx="8856984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>
          <a:xfrm>
            <a:off x="107504" y="1412776"/>
            <a:ext cx="8856984" cy="55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Vám za pozornost</a:t>
            </a:r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brigádní generál</a:t>
            </a:r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MUDr. Zoltán Bubeník</a:t>
            </a: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ředitel SVZdr MO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předseda SR VoZP ČR</a:t>
            </a: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bubenikz@army.cz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SMT: +420 724071088</a:t>
            </a:r>
          </a:p>
          <a:p>
            <a:pPr algn="ctr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041590C7B00478893CA292BE6E7B0" ma:contentTypeVersion="1" ma:contentTypeDescription="Vytvoří nový dokument" ma:contentTypeScope="" ma:versionID="e6a183ba2ab8448f0aa1956bc944d48d">
  <xsd:schema xmlns:xsd="http://www.w3.org/2001/XMLSchema" xmlns:xs="http://www.w3.org/2001/XMLSchema" xmlns:p="http://schemas.microsoft.com/office/2006/metadata/properties" xmlns:ns2="397db621-a61a-4985-8db1-5e24fba4ea58" targetNamespace="http://schemas.microsoft.com/office/2006/metadata/properties" ma:root="true" ma:fieldsID="7a404e7cb6254f5313b28a2955869173" ns2:_="">
    <xsd:import namespace="397db621-a61a-4985-8db1-5e24fba4ea5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db621-a61a-4985-8db1-5e24fba4e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D84FC5-DFE5-4C61-A10D-06547839D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db621-a61a-4985-8db1-5e24fba4e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6C557C-189A-436A-811A-3990AE474AD0}">
  <ds:schemaRefs>
    <ds:schemaRef ds:uri="http://schemas.microsoft.com/office/2006/metadata/properties"/>
    <ds:schemaRef ds:uri="397db621-a61a-4985-8db1-5e24fba4ea5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407F60-2E35-445D-8B97-F3298E44C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9988</TotalTime>
  <Words>641</Words>
  <Application>Microsoft Office PowerPoint</Application>
  <PresentationFormat>Předvádění na obrazovce (4:3)</PresentationFormat>
  <Paragraphs>157</Paragraphs>
  <Slides>9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Motiv systému Office</vt:lpstr>
      <vt:lpstr>Worksheet</vt:lpstr>
      <vt:lpstr>Současné úkoly vojenské zdravotnické 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Zoltan.Bubenik@SIS.ACR</dc:creator>
  <cp:lastModifiedBy>Bubeník Zoltán - VZ 6848 - ŠIS AČR</cp:lastModifiedBy>
  <cp:revision>396</cp:revision>
  <cp:lastPrinted>2022-09-05T14:18:40Z</cp:lastPrinted>
  <dcterms:created xsi:type="dcterms:W3CDTF">2020-06-10T07:14:14Z</dcterms:created>
  <dcterms:modified xsi:type="dcterms:W3CDTF">2022-11-09T06:57:52Z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0x0101003E4041590C7B00478893CA292BE6E7B0</vt:lpwstr>
  </property>
</Properties>
</file>